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83" r:id="rId2"/>
    <p:sldId id="360" r:id="rId3"/>
    <p:sldId id="361" r:id="rId4"/>
    <p:sldId id="388" r:id="rId5"/>
    <p:sldId id="389" r:id="rId6"/>
    <p:sldId id="362" r:id="rId7"/>
    <p:sldId id="390" r:id="rId8"/>
    <p:sldId id="363" r:id="rId9"/>
    <p:sldId id="409" r:id="rId10"/>
    <p:sldId id="391" r:id="rId11"/>
    <p:sldId id="392" r:id="rId12"/>
    <p:sldId id="364" r:id="rId13"/>
    <p:sldId id="393" r:id="rId14"/>
    <p:sldId id="394" r:id="rId15"/>
    <p:sldId id="395" r:id="rId16"/>
    <p:sldId id="365" r:id="rId17"/>
    <p:sldId id="366" r:id="rId18"/>
    <p:sldId id="396" r:id="rId19"/>
    <p:sldId id="397" r:id="rId20"/>
    <p:sldId id="398" r:id="rId21"/>
    <p:sldId id="399" r:id="rId22"/>
    <p:sldId id="400" r:id="rId23"/>
    <p:sldId id="402" r:id="rId24"/>
    <p:sldId id="403" r:id="rId25"/>
    <p:sldId id="404" r:id="rId26"/>
    <p:sldId id="405" r:id="rId27"/>
    <p:sldId id="406" r:id="rId28"/>
    <p:sldId id="407" r:id="rId29"/>
    <p:sldId id="40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54B1D9-A6C7-401F-80BD-E446129309EE}" v="110" dt="2021-05-27T12:37:05.2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786" autoAdjust="0"/>
  </p:normalViewPr>
  <p:slideViewPr>
    <p:cSldViewPr snapToGrid="0">
      <p:cViewPr varScale="1">
        <p:scale>
          <a:sx n="52" d="100"/>
          <a:sy n="52" d="100"/>
        </p:scale>
        <p:origin x="1136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7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89B2A65-F129-4F13-9B0C-BA85EED3B1A5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DEB6A1-5FE3-45DF-92A1-65CAF4D943BB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4014E49B-64F9-4CD9-8597-EDB3D7FBA57B}" type="datetime1">
              <a:rPr lang="en-GB"/>
              <a:pPr lvl="0"/>
              <a:t>26/04/2022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9DF92A7-C6DE-4296-AC14-1EFE3E24D3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901B2B6-02E5-49A7-A495-C60813246781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B2E5CA-86BD-4659-B191-DF10BC65B3E8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B5C93A-AEE9-4F4F-B651-85D231F3129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D1C09BF5-0EF4-49B4-B3EA-C5D1C5C503CF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531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1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6249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This set of criteria focus on interpreting and reading scales marked in different divisions. This has a relevance in statistics and also in measures as well as linking to an understanding of the number system and place value.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2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This is an example from the assessment questions in the guidance document for criteria 3NPV-4.</a:t>
            </a:r>
          </a:p>
          <a:p>
            <a:r>
              <a:rPr lang="en-GB" dirty="0"/>
              <a:t>The slide encourages the pupils to think about the scale. This is a good approach to encourage whenever pupils are faced with information presented on a graph or with a measurement scale.</a:t>
            </a:r>
          </a:p>
          <a:p>
            <a:r>
              <a:rPr lang="en-GB" dirty="0"/>
              <a:t>Encouraging them to focus on understanding the scale and putting values on the unmarked divisions will support them when solving problems and answering questions.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3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9171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This is the question from the guidance document.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4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9756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This is an additional question to encourage pupils to think about estimating as there is no line at 80.</a:t>
            </a:r>
          </a:p>
          <a:p>
            <a:r>
              <a:rPr lang="en-GB" dirty="0"/>
              <a:t>Pupils should be able to reason that the bar will be above the line for 75 but closer to that line than 100.</a:t>
            </a:r>
          </a:p>
          <a:p>
            <a:endParaRPr lang="en-GB" dirty="0"/>
          </a:p>
          <a:p>
            <a:r>
              <a:rPr lang="en-GB" dirty="0"/>
              <a:t>You may decide to ask more questions like this to develop this sort of reasoning.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5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8903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This is one of the assessment questions from the guidance for criteria 4NPV-4.</a:t>
            </a:r>
          </a:p>
          <a:p>
            <a:endParaRPr lang="en-GB" dirty="0"/>
          </a:p>
          <a:p>
            <a:r>
              <a:rPr lang="en-GB" dirty="0"/>
              <a:t>This is a pictogram so there is no need for a scale as the values are shown in the images.</a:t>
            </a:r>
          </a:p>
          <a:p>
            <a:r>
              <a:rPr lang="en-GB" dirty="0"/>
              <a:t>Through explaining why a scale is not needed, pupils should be guided to talking about what a half or a quarter of the shape represents.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6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88615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Reading the value of a pictogram is important and this is the question from the guidance document.</a:t>
            </a:r>
          </a:p>
          <a:p>
            <a:endParaRPr lang="en-GB" dirty="0"/>
          </a:p>
          <a:p>
            <a:r>
              <a:rPr lang="en-GB" dirty="0"/>
              <a:t>The additional question gives pupils a chance to think about how 2,750 can be partitioned into 2 one-thousands, 1 five-hundred and 1 two-hundred and fifty. Recording this on mini whiteboards and discussing with a partner would give the teacher an opportunity to monitor confidence with this.</a:t>
            </a:r>
          </a:p>
          <a:p>
            <a:endParaRPr lang="en-GB" dirty="0"/>
          </a:p>
          <a:p>
            <a:r>
              <a:rPr lang="en-GB" dirty="0"/>
              <a:t>This develops their partitioning away from just 2,000 + 700 + 50 and links to the criteria by splitting 1,000 into 4 equal groups.</a:t>
            </a:r>
          </a:p>
          <a:p>
            <a:endParaRPr lang="en-GB" dirty="0"/>
          </a:p>
          <a:p>
            <a:r>
              <a:rPr lang="en-GB" dirty="0"/>
              <a:t>You might want to ask additional questions such as:</a:t>
            </a:r>
          </a:p>
          <a:p>
            <a:endParaRPr lang="en-GB" dirty="0"/>
          </a:p>
          <a:p>
            <a:r>
              <a:rPr lang="en-GB" dirty="0"/>
              <a:t>What if they had collected 500 fewer cans?</a:t>
            </a:r>
          </a:p>
          <a:p>
            <a:r>
              <a:rPr lang="en-GB" dirty="0"/>
              <a:t>What if they had collected 750 more cans?</a:t>
            </a:r>
          </a:p>
          <a:p>
            <a:r>
              <a:rPr lang="en-GB" dirty="0"/>
              <a:t>What if they had collected twice as many cans?</a:t>
            </a:r>
          </a:p>
          <a:p>
            <a:r>
              <a:rPr lang="en-GB" dirty="0"/>
              <a:t>Etc.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7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7010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This is an example from the Year 5 guidance assessment questions for criteria 5NPV-4.</a:t>
            </a:r>
          </a:p>
          <a:p>
            <a:endParaRPr lang="en-GB" dirty="0"/>
          </a:p>
          <a:p>
            <a:r>
              <a:rPr lang="en-GB" dirty="0"/>
              <a:t>Again there is a chance for pupils to explore the information presented and to interpret the unmarked divisions on the scale.</a:t>
            </a:r>
          </a:p>
          <a:p>
            <a:r>
              <a:rPr lang="en-GB" dirty="0"/>
              <a:t>There is also an opportunity to think about converting between metres and centimetres.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8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22571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This is the distance marked in cm for the pupils to consider what the gaps represent now.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9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3280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These are some questions which could be asked about the data presented.</a:t>
            </a:r>
          </a:p>
          <a:p>
            <a:endParaRPr lang="en-GB" dirty="0"/>
          </a:p>
          <a:p>
            <a:r>
              <a:rPr lang="en-GB" dirty="0"/>
              <a:t>It is important to include questions which look at the data as a whole rather than just individual  bars.</a:t>
            </a:r>
          </a:p>
          <a:p>
            <a:endParaRPr lang="en-GB" dirty="0"/>
          </a:p>
          <a:p>
            <a:r>
              <a:rPr lang="en-GB" dirty="0"/>
              <a:t>You could use sentence stems such as “All of the children …” and “None of the children …”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10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30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The aim of this sort of question is to encourage pupils to think about adding information to the scale.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11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55447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This example from the Year 6 guidance materials for criteria 6NPV-4 combines the idea of a thermometer with large money values.</a:t>
            </a:r>
          </a:p>
          <a:p>
            <a:endParaRPr lang="en-GB" dirty="0"/>
          </a:p>
          <a:p>
            <a:r>
              <a:rPr lang="en-GB" dirty="0"/>
              <a:t>Again the first step is to think about what the scale is representing and to give values to the unmarked divisions.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12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05438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This example from the Year 6 guidance materials for criteria 6NPV-4 combines the idea of a thermometer with large money values.</a:t>
            </a:r>
          </a:p>
          <a:p>
            <a:endParaRPr lang="en-GB" dirty="0"/>
          </a:p>
          <a:p>
            <a:r>
              <a:rPr lang="en-GB" dirty="0"/>
              <a:t>Again the first step is to think about what the scale is representing and to give values to the unmarked divisions.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13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16956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This example from the Year 6 guidance materials for criteria 6NPV-4 combines the idea of a thermometer with large money values.</a:t>
            </a:r>
          </a:p>
          <a:p>
            <a:endParaRPr lang="en-GB" dirty="0"/>
          </a:p>
          <a:p>
            <a:r>
              <a:rPr lang="en-GB" dirty="0"/>
              <a:t>Again the first step is to think about what the scale is representing and to give values to the unmarked divisions.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14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57415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This involves thinking beyond the original information and involving some other mathematical thinking.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15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95780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16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10370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This is the scale on a liquidiser jug and shows millilitres and cups</a:t>
            </a:r>
          </a:p>
          <a:p>
            <a:r>
              <a:rPr lang="en-GB" dirty="0"/>
              <a:t>There is no 100 marked so this could be a discussion point.</a:t>
            </a:r>
          </a:p>
          <a:p>
            <a:r>
              <a:rPr lang="en-GB" dirty="0"/>
              <a:t>The jug narrows at the bottom so 100ml would not be the same distance below 200 as 300 is above. It is interesting to note this about measuring jugs.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17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24573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You can move the arrow to different places and ask this question of different amounts.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18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553157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Again  you can move the arrow and ask different versions of this question.</a:t>
            </a:r>
          </a:p>
          <a:p>
            <a:r>
              <a:rPr lang="en-GB" dirty="0"/>
              <a:t>Looking at the link between the scales is similar to using a double number line which is a representation that will be used in secondary schools in the context of ratio and proportion.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19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3992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This is a section of a drawing board ruler.</a:t>
            </a:r>
          </a:p>
          <a:p>
            <a:r>
              <a:rPr lang="en-GB" dirty="0"/>
              <a:t>It might be interesting to discuss why the pupils think there is a zero in the middle of the scale at 14.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20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16361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This is a centimetre scale but it will obviously appear larger on a screen.</a:t>
            </a:r>
          </a:p>
          <a:p>
            <a:endParaRPr lang="en-GB" dirty="0"/>
          </a:p>
          <a:p>
            <a:r>
              <a:rPr lang="en-GB" dirty="0"/>
              <a:t>The arrow can be moved to and the question can be asked of different points on the ruler.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21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10954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This is a centimetre scale but it will obviously appear larger on a screen.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22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56145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This is a sugar or jam thermometer with a dual scale in Celsius and Fahrenheit.</a:t>
            </a:r>
          </a:p>
          <a:p>
            <a:r>
              <a:rPr lang="en-GB" dirty="0"/>
              <a:t>There is a section of the scale blown up here so that pupils can see that the unmarked divisions are 1 degree which appears when you click.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23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78198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A blown up detail of the point marked is animated to appear when you click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24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15235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A chance for pupils to work out where the markers need to go on the scale and also more experience of what will become a double number line.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25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96670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This is the scale from a food mixer.</a:t>
            </a:r>
          </a:p>
          <a:p>
            <a:r>
              <a:rPr lang="en-GB" dirty="0"/>
              <a:t>Pupils might notice that the numbers seem to go the wrong way as this time the scale moves and the arrow stays in the same place.</a:t>
            </a:r>
          </a:p>
          <a:p>
            <a:r>
              <a:rPr lang="en-GB" dirty="0"/>
              <a:t>The scale also has a much bigger gap between 0 and 1 than 1 and 2.</a:t>
            </a:r>
          </a:p>
          <a:p>
            <a:endParaRPr lang="en-GB" dirty="0"/>
          </a:p>
          <a:p>
            <a:r>
              <a:rPr lang="en-GB" dirty="0"/>
              <a:t>There is no unit for the scale. There are further prompts for this discussion on the next slide.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26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96036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It might be interesting to discuss what the unit might be for this scale.</a:t>
            </a:r>
          </a:p>
          <a:p>
            <a:endParaRPr lang="en-GB" dirty="0"/>
          </a:p>
          <a:p>
            <a:r>
              <a:rPr lang="en-GB" dirty="0"/>
              <a:t>There is no direct unit but the motor driving the mixer will be working harder as the number increases so a measurement of power could be given but the numbers 0 – 6 are there to help you if a recipe says “Mix at low speed …” or “Beat the egg whites at hight speed …”.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27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59573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This is the timer on a central heating boiler so we have 24 hours split into am and pm.</a:t>
            </a:r>
          </a:p>
          <a:p>
            <a:r>
              <a:rPr lang="en-GB" dirty="0"/>
              <a:t>The switches are flipped in where the heating is 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28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43149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62AE2-E423-41B8-ACE8-4FFB87E704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2C0DA-3513-48C2-90E2-1E5C7E3A0B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This might take a bit of discussion while pupils work out the am and pm sides of the dial and decide which way the scale is going.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A0E8-03A8-4B27-AFFD-C4CA965A0F8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E55B67-FA23-4091-8DF2-BE45842A6A0C}" type="slidenum">
              <a:t>29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1800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B88B3-53B3-4A91-B011-234E557A8C1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DF7768-E349-44FD-A16A-89D37A65FD4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14C89-FDD3-4F38-8BAD-AE0B08C51F5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E6E2067-577C-48BD-8CB9-CA3E62BC7742}" type="datetime1">
              <a:rPr lang="en-GB"/>
              <a:pPr lvl="0"/>
              <a:t>26/04/2022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36E9E-5052-4072-A358-58A511079BE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EF8DF7-A0F3-496A-B5A9-0F85B70D9C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05F306F-9967-487E-937B-49B1CB5E0F61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69672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BAFF2-E88F-415D-838C-5CC4B51CE96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D822E-F919-45ED-948B-CED7B20B399F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D18112-8DD6-44C4-A9A2-8928F26FC1B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6BDC7BA-5D47-4358-BFF0-37BA8F382AE8}" type="datetime1">
              <a:rPr lang="en-GB"/>
              <a:pPr lvl="0"/>
              <a:t>26/04/2022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255E9-83EA-4BDE-B46B-4A81C5C6FAF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B929D-5590-48EB-93C5-9D4E613BD1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DF06319-36DC-41B7-A653-60A7AF72D94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386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D7113-FC95-41CF-B3CA-4022B10B81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3A2DE4-2CA4-4CA7-BE1E-5E9090EDF5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1B41C-286E-4764-9DDD-DFB98865B71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11749F-A80B-47E8-817A-13A2FF63C841}" type="datetime1">
              <a:rPr lang="en-GB"/>
              <a:pPr lvl="0"/>
              <a:t>26/04/2022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9197C-FBC6-4BEA-9D7E-9483F04FE57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52C8FE-4759-4CA2-9200-08FDF4C7D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2C09D7B-DD99-4EAF-A5D1-6624A25BB76A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576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6AE7E-B593-4492-B694-D552EF5A52D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A63D8-0ED7-4AD6-BF71-635D5EC82B7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CEA51B-3815-4F94-94B4-BE786241C1E3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B6B83-92B7-4F8D-833E-7A9CA34AFA2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4F58D5D-B7AD-46B9-9100-CE25AAB79448}" type="datetime1">
              <a:rPr lang="en-GB"/>
              <a:pPr lvl="0"/>
              <a:t>26/04/2022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964857-C237-454E-8FAC-ECE54BDE84F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DBDB06-18D5-4BA9-9B68-69F936C6D58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2EF12D1-D24B-4855-BAF2-8038A730123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525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AB51F-6145-4329-8FA7-F61AD8412A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4A38F7-023A-4B3E-B137-CA2C7C5EB6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8076C0-1433-4601-BB70-1BB410C5ECE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C339BF-793F-49BB-98A9-89E869E9FE1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58A6C3-925A-4483-9342-7B3A7F65417C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BAB7AC-9DA1-427D-9B37-57267437E7A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28CFFDE-B8F8-450B-AA82-DB67F88B5F96}" type="datetime1">
              <a:rPr lang="en-GB"/>
              <a:pPr lvl="0"/>
              <a:t>26/04/2022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C395A4-E296-41E5-AE69-5818120B104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04198-8EF8-4C56-AF75-E3AA5D7121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D9BAA57-C37C-4214-9937-A6A1F51850EE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101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FBD95-E0D6-404A-A4C9-C9932BA3F3C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EAC277-CF84-4ACD-ABC5-A35E26AA963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FF9566D-5F1A-4FE7-A1B8-AD33B4968D6A}" type="datetime1">
              <a:rPr lang="en-GB"/>
              <a:pPr lvl="0"/>
              <a:t>26/04/2022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BE9B5C-422F-4196-9D60-D33AF9F00B3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EF49D0-BF80-49AB-B99F-3A721E6D456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78256AA-C1A9-457D-BF9A-3B013F2627BE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046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4A9542-4284-4768-B2C8-0EAC159B7D7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226E6E3-07C7-49C4-8567-DA8D90EDB059}" type="datetime1">
              <a:rPr lang="en-GB"/>
              <a:pPr lvl="0"/>
              <a:t>26/04/2022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867992-54EF-415A-A126-E1853850034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0371E4-089A-422F-A4B8-A35ACF1262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463FF11-839C-48CF-9C71-E51EE4EC1BC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087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EC1A2-F445-41D7-8C7C-F5E2DE4367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6BB72-AD23-4514-96B0-264382E8C81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99B391-7A28-49A4-936A-788376D49D8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E0A4C6-5293-410E-9E52-7294386CFD2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73101D4-0D91-443B-83AE-11DE92DF9E97}" type="datetime1">
              <a:rPr lang="en-GB"/>
              <a:pPr lvl="0"/>
              <a:t>26/04/2022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7FA95-D7FF-4FAB-9231-CA38B042F77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286C81-B55D-4DC2-B04A-8E263561559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70107D5-5639-4E59-9590-4DC6A9D222F9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92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D0F3-8AB3-4E9C-A0F1-C0983FF6E8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0AD42-1B4F-4495-B92A-D2F525011431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lang="en-GB" sz="3200"/>
            </a:lvl1pPr>
          </a:lstStyle>
          <a:p>
            <a:pPr lvl="0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A92F0-8644-42C2-BAB9-2C20A62986B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DD4DF6-C9C9-4DF8-9BE4-82E74C2F0E4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4D4ACA9-3F2E-4443-927B-E161B6EE1B34}" type="datetime1">
              <a:rPr lang="en-GB"/>
              <a:pPr lvl="0"/>
              <a:t>26/04/2022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64BA7D-839F-45C0-B60D-FF68D70DAC8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3B8A5D-A3AD-4382-BB7C-E7E77C43D1A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080F03-DD75-4405-A218-B5F99790940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495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07CB6-C4F8-448F-ACDB-3EADF4F8F11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2F1EC7-3829-4EB5-9CFC-73CBF55CC66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B48C6-E970-404D-B6D3-AA932038A46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DFF8087-A518-4A4C-AB91-1F29E07EB84B}" type="datetime1">
              <a:rPr lang="en-GB"/>
              <a:pPr lvl="0"/>
              <a:t>26/04/2022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5FD926-6B13-43B4-94A1-25E720F1A83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5A37F5-BA5F-45F9-AAF9-6D74B5A042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108D51-05CE-4B57-9F05-261A25079EA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0033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9E5FB1-5537-472B-A9BD-568FA1D0F9A2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A32796-1E6D-49D9-815D-6EA7FF2CC29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6A37E3-E910-4773-83D0-F285103FF3B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7DE14C6-3EDB-4099-B599-DB88E665B4D6}" type="datetime1">
              <a:rPr lang="en-GB"/>
              <a:pPr lvl="0"/>
              <a:t>26/04/2022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F89D3-1A0D-4E10-8AA3-31505CEB3BA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2F8B6-6002-41B7-945D-BF9D4EA2B1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5B3466A-2EA1-4F14-B869-10C3DAF9592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814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AF345E-3027-4B48-8DAE-74DCF096A9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544DE-2268-4FC0-8BBD-4EAC7704FE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BD85A-20CA-497F-818F-0A4357C21D9D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3B1ED874-B69B-45A6-BC0C-7EA438EC7AED}" type="datetime1">
              <a:rPr lang="en-GB"/>
              <a:pPr lvl="0"/>
              <a:t>26/04/2022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A1283-F800-445D-99A9-3286FA4F813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DF23F-135D-4A43-B1E4-713ED9997834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0F853A3A-7147-4D80-8A42-6CED21E6A0F4}" type="slidenum"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7" Type="http://schemas.openxmlformats.org/officeDocument/2006/relationships/hyperlink" Target="https://www.ncetm.org.uk/classroom-resources/exemplification-of-ready-to-progress-criteria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kemaths.co.uk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93D4FE4-4842-4BAD-9BD9-970C329B0B46}"/>
              </a:ext>
            </a:extLst>
          </p:cNvPr>
          <p:cNvSpPr/>
          <p:nvPr/>
        </p:nvSpPr>
        <p:spPr>
          <a:xfrm>
            <a:off x="260485" y="183254"/>
            <a:ext cx="11693392" cy="6468191"/>
          </a:xfrm>
          <a:custGeom>
            <a:avLst>
              <a:gd name="f0" fmla="val 98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63E086-732E-40D5-95B7-C27733C2CE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E4A5DE5-735B-4C02-8928-1B744432BF1F}"/>
              </a:ext>
            </a:extLst>
          </p:cNvPr>
          <p:cNvSpPr txBox="1">
            <a:spLocks/>
          </p:cNvSpPr>
          <p:nvPr/>
        </p:nvSpPr>
        <p:spPr>
          <a:xfrm>
            <a:off x="890431" y="829885"/>
            <a:ext cx="8229600" cy="58092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Starter activities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4A2CEE0-98A5-4B83-9D95-AFC351CA305C}"/>
              </a:ext>
            </a:extLst>
          </p:cNvPr>
          <p:cNvSpPr txBox="1">
            <a:spLocks/>
          </p:cNvSpPr>
          <p:nvPr/>
        </p:nvSpPr>
        <p:spPr>
          <a:xfrm>
            <a:off x="890431" y="1622915"/>
            <a:ext cx="10411138" cy="4525963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B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These activities can be used at the start of the lessons or as stand alone activities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B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Further ideas and resources can be found in the Primary Guidance document and supporting materials from the NCETM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srgbClr val="002147"/>
              </a:solidFill>
              <a:effectLst/>
              <a:uLnTx/>
              <a:uFillTx/>
              <a:latin typeface="Arial" panose="020B0604020202020204" pitchFamily="34" charset="0"/>
              <a:ea typeface="ヒラギノ角ゴ Pro W3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83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5"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93D4FE4-4842-4BAD-9BD9-970C329B0B46}"/>
              </a:ext>
            </a:extLst>
          </p:cNvPr>
          <p:cNvSpPr/>
          <p:nvPr/>
        </p:nvSpPr>
        <p:spPr>
          <a:xfrm>
            <a:off x="260485" y="183254"/>
            <a:ext cx="11693392" cy="6468191"/>
          </a:xfrm>
          <a:custGeom>
            <a:avLst>
              <a:gd name="f0" fmla="val 98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85DA1D-ED7C-474D-95AD-4882594491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0715F48-A874-4043-BA7D-75E62996B217}"/>
              </a:ext>
            </a:extLst>
          </p:cNvPr>
          <p:cNvSpPr txBox="1">
            <a:spLocks/>
          </p:cNvSpPr>
          <p:nvPr/>
        </p:nvSpPr>
        <p:spPr>
          <a:xfrm>
            <a:off x="1404117" y="572944"/>
            <a:ext cx="9406128" cy="122413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Ready-to-progress Criteria from the 2020 DfE Primary Maths Guidance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410906-87B9-41AF-B646-2D87EED28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1387" y="2212950"/>
            <a:ext cx="8069226" cy="194421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61561A4F-2DCC-4F4E-9E59-9871BB7533B1}"/>
              </a:ext>
            </a:extLst>
          </p:cNvPr>
          <p:cNvSpPr txBox="1">
            <a:spLocks/>
          </p:cNvSpPr>
          <p:nvPr/>
        </p:nvSpPr>
        <p:spPr>
          <a:xfrm>
            <a:off x="1404117" y="4573036"/>
            <a:ext cx="8229600" cy="166104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l"/>
            <a:r>
              <a:rPr lang="en-GB" sz="2400" kern="0" dirty="0">
                <a:solidFill>
                  <a:srgbClr val="002147"/>
                </a:solidFill>
                <a:ea typeface="ヒラギノ角ゴ Pro W3"/>
              </a:rPr>
              <a:t>Resources to support these criteria can be found in the Number and Place Value Topic materials</a:t>
            </a:r>
            <a:r>
              <a:rPr lang="en-GB" sz="1400" kern="0" dirty="0">
                <a:solidFill>
                  <a:srgbClr val="002147"/>
                </a:solidFill>
                <a:ea typeface="ヒラギノ角ゴ Pro W3"/>
              </a:rPr>
              <a:t>:</a:t>
            </a:r>
          </a:p>
          <a:p>
            <a:pPr algn="l"/>
            <a:endParaRPr lang="en-GB" sz="1400" kern="0" dirty="0">
              <a:solidFill>
                <a:srgbClr val="002147"/>
              </a:solidFill>
              <a:ea typeface="ヒラギノ角ゴ Pro W3"/>
            </a:endParaRPr>
          </a:p>
          <a:p>
            <a:pPr algn="l"/>
            <a:r>
              <a:rPr lang="en-GB" sz="1400" kern="0" dirty="0">
                <a:solidFill>
                  <a:srgbClr val="002147"/>
                </a:solidFill>
                <a:ea typeface="ヒラギノ角ゴ Pro W3"/>
                <a:hlinkClick r:id="rId7"/>
              </a:rPr>
              <a:t>https://www.ncetm.org.uk/classroom-resources/exemplification-of-ready-to-progress-criteria/</a:t>
            </a:r>
            <a:endParaRPr lang="en-GB" sz="1400" kern="0" dirty="0">
              <a:solidFill>
                <a:srgbClr val="002147"/>
              </a:solidFill>
              <a:ea typeface="ヒラギノ角ゴ Pro W3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93D4FE4-4842-4BAD-9BD9-970C329B0B46}"/>
              </a:ext>
            </a:extLst>
          </p:cNvPr>
          <p:cNvSpPr/>
          <p:nvPr/>
        </p:nvSpPr>
        <p:spPr>
          <a:xfrm>
            <a:off x="260485" y="183254"/>
            <a:ext cx="11693392" cy="6468191"/>
          </a:xfrm>
          <a:custGeom>
            <a:avLst>
              <a:gd name="f0" fmla="val 98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BFF8BA-526D-458F-A447-7A6E75CB2D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0AF0A62-632A-4E0F-92FB-EFE2B5E27765}"/>
              </a:ext>
            </a:extLst>
          </p:cNvPr>
          <p:cNvSpPr txBox="1">
            <a:spLocks/>
          </p:cNvSpPr>
          <p:nvPr/>
        </p:nvSpPr>
        <p:spPr>
          <a:xfrm>
            <a:off x="839776" y="372988"/>
            <a:ext cx="8229600" cy="58092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From the guidance document Y3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501AE3B-E3DB-4221-8D06-4F281CC08A8B}"/>
              </a:ext>
            </a:extLst>
          </p:cNvPr>
          <p:cNvSpPr txBox="1">
            <a:spLocks/>
          </p:cNvSpPr>
          <p:nvPr/>
        </p:nvSpPr>
        <p:spPr>
          <a:xfrm>
            <a:off x="6556372" y="2894428"/>
            <a:ext cx="5246528" cy="1384964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What do you notice about the scale?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What labels would you give to the unmarked lines?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CA98678-95D7-413B-936F-C0B7007DC60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664" t="8743"/>
          <a:stretch/>
        </p:blipFill>
        <p:spPr>
          <a:xfrm>
            <a:off x="714206" y="1279521"/>
            <a:ext cx="5842166" cy="445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664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93D4FE4-4842-4BAD-9BD9-970C329B0B46}"/>
              </a:ext>
            </a:extLst>
          </p:cNvPr>
          <p:cNvSpPr/>
          <p:nvPr/>
        </p:nvSpPr>
        <p:spPr>
          <a:xfrm>
            <a:off x="260485" y="183254"/>
            <a:ext cx="11693392" cy="6468191"/>
          </a:xfrm>
          <a:custGeom>
            <a:avLst>
              <a:gd name="f0" fmla="val 98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BFF8BA-526D-458F-A447-7A6E75CB2D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0AF0A62-632A-4E0F-92FB-EFE2B5E27765}"/>
              </a:ext>
            </a:extLst>
          </p:cNvPr>
          <p:cNvSpPr txBox="1">
            <a:spLocks/>
          </p:cNvSpPr>
          <p:nvPr/>
        </p:nvSpPr>
        <p:spPr>
          <a:xfrm>
            <a:off x="839776" y="372988"/>
            <a:ext cx="8229600" cy="58092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From the guidance document Y3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501AE3B-E3DB-4221-8D06-4F281CC08A8B}"/>
              </a:ext>
            </a:extLst>
          </p:cNvPr>
          <p:cNvSpPr txBox="1">
            <a:spLocks/>
          </p:cNvSpPr>
          <p:nvPr/>
        </p:nvSpPr>
        <p:spPr>
          <a:xfrm>
            <a:off x="6556372" y="2894428"/>
            <a:ext cx="5246528" cy="1384964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What were Jenny and </a:t>
            </a:r>
            <a:r>
              <a:rPr kumimoji="0" lang="en-GB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Asi</a:t>
            </a:r>
            <a:r>
              <a:rPr lang="en-GB" sz="2400" kern="0" dirty="0">
                <a:solidFill>
                  <a:srgbClr val="002147"/>
                </a:solidFill>
                <a:ea typeface="ヒラギノ角ゴ Pro W3"/>
              </a:rPr>
              <a:t>f’s scores?</a:t>
            </a: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rgbClr val="002147"/>
              </a:solidFill>
              <a:effectLst/>
              <a:uLnTx/>
              <a:uFillTx/>
              <a:latin typeface="Arial" panose="020B0604020202020204" pitchFamily="34" charset="0"/>
              <a:ea typeface="ヒラギノ角ゴ Pro W3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CA98678-95D7-413B-936F-C0B7007DC60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664" t="8743"/>
          <a:stretch/>
        </p:blipFill>
        <p:spPr>
          <a:xfrm>
            <a:off x="714206" y="1279521"/>
            <a:ext cx="5842166" cy="445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613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93D4FE4-4842-4BAD-9BD9-970C329B0B46}"/>
              </a:ext>
            </a:extLst>
          </p:cNvPr>
          <p:cNvSpPr/>
          <p:nvPr/>
        </p:nvSpPr>
        <p:spPr>
          <a:xfrm>
            <a:off x="260485" y="183254"/>
            <a:ext cx="11693392" cy="6468191"/>
          </a:xfrm>
          <a:custGeom>
            <a:avLst>
              <a:gd name="f0" fmla="val 98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BFF8BA-526D-458F-A447-7A6E75CB2D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0AF0A62-632A-4E0F-92FB-EFE2B5E27765}"/>
              </a:ext>
            </a:extLst>
          </p:cNvPr>
          <p:cNvSpPr txBox="1">
            <a:spLocks/>
          </p:cNvSpPr>
          <p:nvPr/>
        </p:nvSpPr>
        <p:spPr>
          <a:xfrm>
            <a:off x="839776" y="372988"/>
            <a:ext cx="8229600" cy="58092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From the guidance document Y3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501AE3B-E3DB-4221-8D06-4F281CC08A8B}"/>
              </a:ext>
            </a:extLst>
          </p:cNvPr>
          <p:cNvSpPr txBox="1">
            <a:spLocks/>
          </p:cNvSpPr>
          <p:nvPr/>
        </p:nvSpPr>
        <p:spPr>
          <a:xfrm>
            <a:off x="6556372" y="2894428"/>
            <a:ext cx="5246528" cy="1384964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Where would your bar be if you had scored 80</a:t>
            </a:r>
            <a:r>
              <a:rPr lang="en-GB" sz="2400" kern="0" dirty="0">
                <a:solidFill>
                  <a:srgbClr val="002147"/>
                </a:solidFill>
                <a:ea typeface="ヒラギノ角ゴ Pro W3"/>
              </a:rPr>
              <a:t>?</a:t>
            </a: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rgbClr val="002147"/>
              </a:solidFill>
              <a:effectLst/>
              <a:uLnTx/>
              <a:uFillTx/>
              <a:latin typeface="Arial" panose="020B0604020202020204" pitchFamily="34" charset="0"/>
              <a:ea typeface="ヒラギノ角ゴ Pro W3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CA98678-95D7-413B-936F-C0B7007DC60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664" t="8743"/>
          <a:stretch/>
        </p:blipFill>
        <p:spPr>
          <a:xfrm>
            <a:off x="714206" y="1279521"/>
            <a:ext cx="5842166" cy="445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085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93D4FE4-4842-4BAD-9BD9-970C329B0B46}"/>
              </a:ext>
            </a:extLst>
          </p:cNvPr>
          <p:cNvSpPr/>
          <p:nvPr/>
        </p:nvSpPr>
        <p:spPr>
          <a:xfrm>
            <a:off x="260485" y="183254"/>
            <a:ext cx="11693392" cy="6468191"/>
          </a:xfrm>
          <a:custGeom>
            <a:avLst>
              <a:gd name="f0" fmla="val 98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27FBB4-F5EA-4AB4-8627-467F94065B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5ABEF26-9737-4815-B7EE-9DA9C6DEF47D}"/>
              </a:ext>
            </a:extLst>
          </p:cNvPr>
          <p:cNvSpPr txBox="1">
            <a:spLocks/>
          </p:cNvSpPr>
          <p:nvPr/>
        </p:nvSpPr>
        <p:spPr>
          <a:xfrm>
            <a:off x="509020" y="263963"/>
            <a:ext cx="8229600" cy="58092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From the guidance document Y4</a:t>
            </a: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ヒラギノ角ゴ Pro W3"/>
              <a:cs typeface="Arial" panose="020B0604020202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03F575F-DB9E-4CB8-AC24-B9BAA555E3AD}"/>
              </a:ext>
            </a:extLst>
          </p:cNvPr>
          <p:cNvSpPr txBox="1">
            <a:spLocks/>
          </p:cNvSpPr>
          <p:nvPr/>
        </p:nvSpPr>
        <p:spPr>
          <a:xfrm>
            <a:off x="1569724" y="4615406"/>
            <a:ext cx="8229600" cy="1045841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Does this graph need a scale?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Why do you think that?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7894E71-2DC6-459C-A78D-A5BC3E4E19F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3507"/>
          <a:stretch/>
        </p:blipFill>
        <p:spPr>
          <a:xfrm>
            <a:off x="1569724" y="1793428"/>
            <a:ext cx="8125959" cy="225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990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93D4FE4-4842-4BAD-9BD9-970C329B0B46}"/>
              </a:ext>
            </a:extLst>
          </p:cNvPr>
          <p:cNvSpPr/>
          <p:nvPr/>
        </p:nvSpPr>
        <p:spPr>
          <a:xfrm>
            <a:off x="260485" y="183254"/>
            <a:ext cx="11693392" cy="6468191"/>
          </a:xfrm>
          <a:custGeom>
            <a:avLst>
              <a:gd name="f0" fmla="val 98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27FBB4-F5EA-4AB4-8627-467F94065B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5ABEF26-9737-4815-B7EE-9DA9C6DEF47D}"/>
              </a:ext>
            </a:extLst>
          </p:cNvPr>
          <p:cNvSpPr txBox="1">
            <a:spLocks/>
          </p:cNvSpPr>
          <p:nvPr/>
        </p:nvSpPr>
        <p:spPr>
          <a:xfrm>
            <a:off x="509020" y="263963"/>
            <a:ext cx="8229600" cy="58092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From the guidance document Y4</a:t>
            </a: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ヒラギノ角ゴ Pro W3"/>
              <a:cs typeface="Arial" panose="020B0604020202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03F575F-DB9E-4CB8-AC24-B9BAA555E3AD}"/>
              </a:ext>
            </a:extLst>
          </p:cNvPr>
          <p:cNvSpPr txBox="1">
            <a:spLocks/>
          </p:cNvSpPr>
          <p:nvPr/>
        </p:nvSpPr>
        <p:spPr>
          <a:xfrm>
            <a:off x="1378785" y="4764505"/>
            <a:ext cx="9298614" cy="953522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How many cans did the class recycle in 2020?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What would the graph look like if they had recycled 2,750 cans?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7894E71-2DC6-459C-A78D-A5BC3E4E19F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3507"/>
          <a:stretch/>
        </p:blipFill>
        <p:spPr>
          <a:xfrm>
            <a:off x="1569724" y="1793428"/>
            <a:ext cx="8125959" cy="225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2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93D4FE4-4842-4BAD-9BD9-970C329B0B46}"/>
              </a:ext>
            </a:extLst>
          </p:cNvPr>
          <p:cNvSpPr/>
          <p:nvPr/>
        </p:nvSpPr>
        <p:spPr>
          <a:xfrm>
            <a:off x="260485" y="183254"/>
            <a:ext cx="11693392" cy="6468191"/>
          </a:xfrm>
          <a:custGeom>
            <a:avLst>
              <a:gd name="f0" fmla="val 98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7D5A81-90B8-42AA-B4CB-0523641650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7C7EEEB-34E0-4848-89B6-4E968F6F1BD2}"/>
              </a:ext>
            </a:extLst>
          </p:cNvPr>
          <p:cNvSpPr txBox="1">
            <a:spLocks/>
          </p:cNvSpPr>
          <p:nvPr/>
        </p:nvSpPr>
        <p:spPr>
          <a:xfrm>
            <a:off x="740060" y="291528"/>
            <a:ext cx="8229600" cy="58092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From the guidance document Y5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EB0494E-E19B-454A-B53B-4A71CFA81F01}"/>
              </a:ext>
            </a:extLst>
          </p:cNvPr>
          <p:cNvSpPr txBox="1">
            <a:spLocks/>
          </p:cNvSpPr>
          <p:nvPr/>
        </p:nvSpPr>
        <p:spPr>
          <a:xfrm>
            <a:off x="2540299" y="5225070"/>
            <a:ext cx="8795320" cy="1477889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What do you notice about this graph?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What can you say about the scale?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What if the scale said ‘Distance jumped in centimetres’?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ACABFAD-F290-4707-8AFF-84581FA9B18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7198"/>
          <a:stretch/>
        </p:blipFill>
        <p:spPr>
          <a:xfrm>
            <a:off x="1949170" y="1033724"/>
            <a:ext cx="7230484" cy="418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364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93D4FE4-4842-4BAD-9BD9-970C329B0B46}"/>
              </a:ext>
            </a:extLst>
          </p:cNvPr>
          <p:cNvSpPr/>
          <p:nvPr/>
        </p:nvSpPr>
        <p:spPr>
          <a:xfrm>
            <a:off x="260485" y="183254"/>
            <a:ext cx="11693392" cy="6468191"/>
          </a:xfrm>
          <a:custGeom>
            <a:avLst>
              <a:gd name="f0" fmla="val 98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7D5A81-90B8-42AA-B4CB-0523641650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7C7EEEB-34E0-4848-89B6-4E968F6F1BD2}"/>
              </a:ext>
            </a:extLst>
          </p:cNvPr>
          <p:cNvSpPr txBox="1">
            <a:spLocks/>
          </p:cNvSpPr>
          <p:nvPr/>
        </p:nvSpPr>
        <p:spPr>
          <a:xfrm>
            <a:off x="740060" y="291528"/>
            <a:ext cx="8229600" cy="58092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From the guidance document Y5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EB0494E-E19B-454A-B53B-4A71CFA81F01}"/>
              </a:ext>
            </a:extLst>
          </p:cNvPr>
          <p:cNvSpPr txBox="1">
            <a:spLocks/>
          </p:cNvSpPr>
          <p:nvPr/>
        </p:nvSpPr>
        <p:spPr>
          <a:xfrm>
            <a:off x="2273001" y="5806141"/>
            <a:ext cx="8795320" cy="638103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What will the unmarked divisions be now?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055A58-9813-4B4C-91E6-8CBD3B4353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6734" y="1077332"/>
            <a:ext cx="8312265" cy="470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517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93D4FE4-4842-4BAD-9BD9-970C329B0B46}"/>
              </a:ext>
            </a:extLst>
          </p:cNvPr>
          <p:cNvSpPr/>
          <p:nvPr/>
        </p:nvSpPr>
        <p:spPr>
          <a:xfrm>
            <a:off x="260485" y="183254"/>
            <a:ext cx="11693392" cy="6468191"/>
          </a:xfrm>
          <a:custGeom>
            <a:avLst>
              <a:gd name="f0" fmla="val 98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7D5A81-90B8-42AA-B4CB-0523641650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7C7EEEB-34E0-4848-89B6-4E968F6F1BD2}"/>
              </a:ext>
            </a:extLst>
          </p:cNvPr>
          <p:cNvSpPr txBox="1">
            <a:spLocks/>
          </p:cNvSpPr>
          <p:nvPr/>
        </p:nvSpPr>
        <p:spPr>
          <a:xfrm>
            <a:off x="740060" y="291528"/>
            <a:ext cx="8229600" cy="58092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From the guidance document Y5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EB0494E-E19B-454A-B53B-4A71CFA81F01}"/>
              </a:ext>
            </a:extLst>
          </p:cNvPr>
          <p:cNvSpPr txBox="1">
            <a:spLocks/>
          </p:cNvSpPr>
          <p:nvPr/>
        </p:nvSpPr>
        <p:spPr>
          <a:xfrm>
            <a:off x="2540299" y="5225070"/>
            <a:ext cx="8795320" cy="1477889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How far did the winning child jump?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sz="2400" kern="0" dirty="0">
                <a:solidFill>
                  <a:srgbClr val="002147"/>
                </a:solidFill>
                <a:ea typeface="ヒラギノ角ゴ Pro W3"/>
              </a:rPr>
              <a:t>How many children jumped over 2 metres?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What was the difference between the two shortest jumps?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ACABFAD-F290-4707-8AFF-84581FA9B18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7198"/>
          <a:stretch/>
        </p:blipFill>
        <p:spPr>
          <a:xfrm>
            <a:off x="1949170" y="1033724"/>
            <a:ext cx="7230484" cy="418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776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93D4FE4-4842-4BAD-9BD9-970C329B0B46}"/>
              </a:ext>
            </a:extLst>
          </p:cNvPr>
          <p:cNvSpPr/>
          <p:nvPr/>
        </p:nvSpPr>
        <p:spPr>
          <a:xfrm>
            <a:off x="260485" y="183254"/>
            <a:ext cx="11693392" cy="6468191"/>
          </a:xfrm>
          <a:custGeom>
            <a:avLst>
              <a:gd name="f0" fmla="val 98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7D5A81-90B8-42AA-B4CB-0523641650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7C7EEEB-34E0-4848-89B6-4E968F6F1BD2}"/>
              </a:ext>
            </a:extLst>
          </p:cNvPr>
          <p:cNvSpPr txBox="1">
            <a:spLocks/>
          </p:cNvSpPr>
          <p:nvPr/>
        </p:nvSpPr>
        <p:spPr>
          <a:xfrm>
            <a:off x="740060" y="291528"/>
            <a:ext cx="8229600" cy="58092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From the guidance document Y5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EB0494E-E19B-454A-B53B-4A71CFA81F01}"/>
              </a:ext>
            </a:extLst>
          </p:cNvPr>
          <p:cNvSpPr txBox="1">
            <a:spLocks/>
          </p:cNvSpPr>
          <p:nvPr/>
        </p:nvSpPr>
        <p:spPr>
          <a:xfrm>
            <a:off x="740060" y="5349158"/>
            <a:ext cx="10595559" cy="580926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If you had jumped 75cm further than Eden, how far would you have jumped?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ACABFAD-F290-4707-8AFF-84581FA9B18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7198"/>
          <a:stretch/>
        </p:blipFill>
        <p:spPr>
          <a:xfrm>
            <a:off x="1949170" y="1033724"/>
            <a:ext cx="7230484" cy="418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281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93D4FE4-4842-4BAD-9BD9-970C329B0B46}"/>
              </a:ext>
            </a:extLst>
          </p:cNvPr>
          <p:cNvSpPr/>
          <p:nvPr/>
        </p:nvSpPr>
        <p:spPr>
          <a:xfrm>
            <a:off x="260485" y="183254"/>
            <a:ext cx="11693392" cy="6468191"/>
          </a:xfrm>
          <a:custGeom>
            <a:avLst>
              <a:gd name="f0" fmla="val 98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2AA0B9-8547-4108-8647-696EE2581A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02B4081-D633-4373-9865-EA83199F58DB}"/>
              </a:ext>
            </a:extLst>
          </p:cNvPr>
          <p:cNvSpPr txBox="1">
            <a:spLocks/>
          </p:cNvSpPr>
          <p:nvPr/>
        </p:nvSpPr>
        <p:spPr>
          <a:xfrm>
            <a:off x="754432" y="300327"/>
            <a:ext cx="8229600" cy="58092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From the guidance document Y6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F7E95DF-7A8F-4F3C-9031-24A3BD62434D}"/>
              </a:ext>
            </a:extLst>
          </p:cNvPr>
          <p:cNvSpPr txBox="1">
            <a:spLocks/>
          </p:cNvSpPr>
          <p:nvPr/>
        </p:nvSpPr>
        <p:spPr>
          <a:xfrm>
            <a:off x="1722006" y="2701458"/>
            <a:ext cx="4962305" cy="1543192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What could this be showing us?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lang="en-GB" sz="2400" kern="0" dirty="0">
              <a:solidFill>
                <a:srgbClr val="002147"/>
              </a:solidFill>
              <a:ea typeface="ヒラギノ角ゴ Pro W3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What can you say about </a:t>
            </a:r>
            <a:r>
              <a:rPr kumimoji="0" lang="en-GB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th</a:t>
            </a:r>
            <a:r>
              <a:rPr lang="en-GB" sz="2400" kern="0" dirty="0">
                <a:solidFill>
                  <a:srgbClr val="002147"/>
                </a:solidFill>
                <a:ea typeface="ヒラギノ角ゴ Pro W3"/>
              </a:rPr>
              <a:t>e scale?</a:t>
            </a: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rgbClr val="002147"/>
              </a:solidFill>
              <a:effectLst/>
              <a:uLnTx/>
              <a:uFillTx/>
              <a:latin typeface="Arial" panose="020B0604020202020204" pitchFamily="34" charset="0"/>
              <a:ea typeface="ヒラギノ角ゴ Pro W3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400D0C5-0A49-4355-BD06-B604DD11750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989" t="13307" r="34990" b="10861"/>
          <a:stretch/>
        </p:blipFill>
        <p:spPr>
          <a:xfrm>
            <a:off x="7651884" y="467592"/>
            <a:ext cx="2664296" cy="589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95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93D4FE4-4842-4BAD-9BD9-970C329B0B46}"/>
              </a:ext>
            </a:extLst>
          </p:cNvPr>
          <p:cNvSpPr/>
          <p:nvPr/>
        </p:nvSpPr>
        <p:spPr>
          <a:xfrm>
            <a:off x="260485" y="183254"/>
            <a:ext cx="11693392" cy="6468191"/>
          </a:xfrm>
          <a:custGeom>
            <a:avLst>
              <a:gd name="f0" fmla="val 98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2AA0B9-8547-4108-8647-696EE2581A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02B4081-D633-4373-9865-EA83199F58DB}"/>
              </a:ext>
            </a:extLst>
          </p:cNvPr>
          <p:cNvSpPr txBox="1">
            <a:spLocks/>
          </p:cNvSpPr>
          <p:nvPr/>
        </p:nvSpPr>
        <p:spPr>
          <a:xfrm>
            <a:off x="754432" y="300327"/>
            <a:ext cx="8229600" cy="58092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From the guidance document Y6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F7E95DF-7A8F-4F3C-9031-24A3BD62434D}"/>
              </a:ext>
            </a:extLst>
          </p:cNvPr>
          <p:cNvSpPr txBox="1">
            <a:spLocks/>
          </p:cNvSpPr>
          <p:nvPr/>
        </p:nvSpPr>
        <p:spPr>
          <a:xfrm>
            <a:off x="1633566" y="2635089"/>
            <a:ext cx="5571905" cy="2262520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sz="2400" kern="0" dirty="0">
                <a:solidFill>
                  <a:srgbClr val="002147"/>
                </a:solidFill>
                <a:ea typeface="ヒラギノ角ゴ Pro W3"/>
              </a:rPr>
              <a:t>Some children are trying to raise £200,000 for charity.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rgbClr val="002147"/>
              </a:solidFill>
              <a:effectLst/>
              <a:uLnTx/>
              <a:uFillTx/>
              <a:latin typeface="Arial" panose="020B0604020202020204" pitchFamily="34" charset="0"/>
              <a:ea typeface="ヒラギノ角ゴ Pro W3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sz="2400" kern="0" dirty="0">
                <a:solidFill>
                  <a:srgbClr val="002147"/>
                </a:solidFill>
                <a:ea typeface="ヒラギノ角ゴ Pro W3"/>
              </a:rPr>
              <a:t>What do we know from this diagram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400D0C5-0A49-4355-BD06-B604DD11750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989" t="13307" r="34990" b="10861"/>
          <a:stretch/>
        </p:blipFill>
        <p:spPr>
          <a:xfrm>
            <a:off x="7651884" y="467592"/>
            <a:ext cx="2664296" cy="589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072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93D4FE4-4842-4BAD-9BD9-970C329B0B46}"/>
              </a:ext>
            </a:extLst>
          </p:cNvPr>
          <p:cNvSpPr/>
          <p:nvPr/>
        </p:nvSpPr>
        <p:spPr>
          <a:xfrm>
            <a:off x="260485" y="183254"/>
            <a:ext cx="11693392" cy="6468191"/>
          </a:xfrm>
          <a:custGeom>
            <a:avLst>
              <a:gd name="f0" fmla="val 98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2AA0B9-8547-4108-8647-696EE2581A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02B4081-D633-4373-9865-EA83199F58DB}"/>
              </a:ext>
            </a:extLst>
          </p:cNvPr>
          <p:cNvSpPr txBox="1">
            <a:spLocks/>
          </p:cNvSpPr>
          <p:nvPr/>
        </p:nvSpPr>
        <p:spPr>
          <a:xfrm>
            <a:off x="754432" y="300327"/>
            <a:ext cx="8229600" cy="58092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From the guidance document Y6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F7E95DF-7A8F-4F3C-9031-24A3BD62434D}"/>
              </a:ext>
            </a:extLst>
          </p:cNvPr>
          <p:cNvSpPr txBox="1">
            <a:spLocks/>
          </p:cNvSpPr>
          <p:nvPr/>
        </p:nvSpPr>
        <p:spPr>
          <a:xfrm>
            <a:off x="1633566" y="2635089"/>
            <a:ext cx="5571905" cy="2262520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sz="2400" kern="0" dirty="0">
                <a:solidFill>
                  <a:srgbClr val="002147"/>
                </a:solidFill>
                <a:ea typeface="ヒラギノ角ゴ Pro W3"/>
              </a:rPr>
              <a:t>How much have the children raised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lang="en-GB" sz="2400" kern="0" dirty="0">
              <a:solidFill>
                <a:srgbClr val="002147"/>
              </a:solidFill>
              <a:ea typeface="ヒラギノ角ゴ Pro W3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If they raise another £20,000, will they have reached their target of £200,000?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400D0C5-0A49-4355-BD06-B604DD11750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989" t="13307" r="34990" b="10861"/>
          <a:stretch/>
        </p:blipFill>
        <p:spPr>
          <a:xfrm>
            <a:off x="7651884" y="467592"/>
            <a:ext cx="2664296" cy="589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244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93D4FE4-4842-4BAD-9BD9-970C329B0B46}"/>
              </a:ext>
            </a:extLst>
          </p:cNvPr>
          <p:cNvSpPr/>
          <p:nvPr/>
        </p:nvSpPr>
        <p:spPr>
          <a:xfrm>
            <a:off x="249304" y="206553"/>
            <a:ext cx="11693392" cy="6468191"/>
          </a:xfrm>
          <a:custGeom>
            <a:avLst>
              <a:gd name="f0" fmla="val 98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2AA0B9-8547-4108-8647-696EE2581A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02B4081-D633-4373-9865-EA83199F58DB}"/>
              </a:ext>
            </a:extLst>
          </p:cNvPr>
          <p:cNvSpPr txBox="1">
            <a:spLocks/>
          </p:cNvSpPr>
          <p:nvPr/>
        </p:nvSpPr>
        <p:spPr>
          <a:xfrm>
            <a:off x="754432" y="300327"/>
            <a:ext cx="8229600" cy="58092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From the guidance document Y6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F7E95DF-7A8F-4F3C-9031-24A3BD62434D}"/>
              </a:ext>
            </a:extLst>
          </p:cNvPr>
          <p:cNvSpPr txBox="1">
            <a:spLocks/>
          </p:cNvSpPr>
          <p:nvPr/>
        </p:nvSpPr>
        <p:spPr>
          <a:xfrm>
            <a:off x="1645758" y="2736247"/>
            <a:ext cx="5571905" cy="1473615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FD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sz="2400" kern="0" dirty="0">
                <a:solidFill>
                  <a:srgbClr val="002147"/>
                </a:solidFill>
                <a:ea typeface="ヒラギノ角ゴ Pro W3"/>
              </a:rPr>
              <a:t>If there are 50 children raising money, how much does each child need to raise to reach the target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400D0C5-0A49-4355-BD06-B604DD11750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989" t="13307" r="34990" b="10861"/>
          <a:stretch/>
        </p:blipFill>
        <p:spPr>
          <a:xfrm>
            <a:off x="7651884" y="467592"/>
            <a:ext cx="2664296" cy="589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37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DDE056C9-4B15-4BCE-984B-C1F5259F1863}"/>
              </a:ext>
            </a:extLst>
          </p:cNvPr>
          <p:cNvGrpSpPr/>
          <p:nvPr/>
        </p:nvGrpSpPr>
        <p:grpSpPr>
          <a:xfrm>
            <a:off x="238123" y="183254"/>
            <a:ext cx="11715754" cy="6468191"/>
            <a:chOff x="238123" y="183254"/>
            <a:chExt cx="11715754" cy="6468191"/>
          </a:xfrm>
        </p:grpSpPr>
        <p:sp>
          <p:nvSpPr>
            <p:cNvPr id="3" name="Rounded Rectangle 3">
              <a:extLst>
                <a:ext uri="{FF2B5EF4-FFF2-40B4-BE49-F238E27FC236}">
                  <a16:creationId xmlns:a16="http://schemas.microsoft.com/office/drawing/2014/main" id="{893D4FE4-4842-4BAD-9BD9-970C329B0B46}"/>
                </a:ext>
              </a:extLst>
            </p:cNvPr>
            <p:cNvSpPr/>
            <p:nvPr/>
          </p:nvSpPr>
          <p:spPr>
            <a:xfrm>
              <a:off x="260485" y="183254"/>
              <a:ext cx="11693392" cy="6468191"/>
            </a:xfrm>
            <a:custGeom>
              <a:avLst>
                <a:gd name="f0" fmla="val 98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  <a:effectLst>
              <a:outerShdw dir="16200000" algn="tl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4938B36-AD29-4C68-8341-9F223E1D2020}"/>
                </a:ext>
              </a:extLst>
            </p:cNvPr>
            <p:cNvSpPr txBox="1"/>
            <p:nvPr/>
          </p:nvSpPr>
          <p:spPr>
            <a:xfrm>
              <a:off x="238123" y="2647909"/>
              <a:ext cx="11693392" cy="76944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4400" b="1" i="0" u="none" strike="noStrike" kern="1200" cap="none" spc="0" baseline="0" dirty="0">
                  <a:solidFill>
                    <a:srgbClr val="009900"/>
                  </a:solidFill>
                  <a:uFillTx/>
                  <a:latin typeface="Calibri"/>
                </a:rPr>
                <a:t>Examples of real life scales to explore</a:t>
              </a:r>
            </a:p>
          </p:txBody>
        </p:sp>
      </p:grp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525227-5C64-4228-9952-784D40EFBC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163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DDE056C9-4B15-4BCE-984B-C1F5259F1863}"/>
              </a:ext>
            </a:extLst>
          </p:cNvPr>
          <p:cNvGrpSpPr/>
          <p:nvPr/>
        </p:nvGrpSpPr>
        <p:grpSpPr>
          <a:xfrm>
            <a:off x="238128" y="183254"/>
            <a:ext cx="11715749" cy="6468191"/>
            <a:chOff x="238128" y="183254"/>
            <a:chExt cx="11715749" cy="6468191"/>
          </a:xfrm>
        </p:grpSpPr>
        <p:sp>
          <p:nvSpPr>
            <p:cNvPr id="3" name="Rounded Rectangle 3">
              <a:extLst>
                <a:ext uri="{FF2B5EF4-FFF2-40B4-BE49-F238E27FC236}">
                  <a16:creationId xmlns:a16="http://schemas.microsoft.com/office/drawing/2014/main" id="{893D4FE4-4842-4BAD-9BD9-970C329B0B46}"/>
                </a:ext>
              </a:extLst>
            </p:cNvPr>
            <p:cNvSpPr/>
            <p:nvPr/>
          </p:nvSpPr>
          <p:spPr>
            <a:xfrm>
              <a:off x="260485" y="183254"/>
              <a:ext cx="11693392" cy="6468191"/>
            </a:xfrm>
            <a:custGeom>
              <a:avLst>
                <a:gd name="f0" fmla="val 98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  <a:effectLst>
              <a:outerShdw dir="16200000" algn="tl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4938B36-AD29-4C68-8341-9F223E1D2020}"/>
                </a:ext>
              </a:extLst>
            </p:cNvPr>
            <p:cNvSpPr txBox="1"/>
            <p:nvPr/>
          </p:nvSpPr>
          <p:spPr>
            <a:xfrm>
              <a:off x="238128" y="902040"/>
              <a:ext cx="11693392" cy="76944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4400" b="1" i="0" u="none" strike="noStrike" kern="1200" cap="none" spc="0" baseline="0" dirty="0">
                  <a:solidFill>
                    <a:srgbClr val="009900"/>
                  </a:solidFill>
                  <a:uFillTx/>
                  <a:latin typeface="Calibri"/>
                </a:rPr>
                <a:t>What do you notice about this scale?</a:t>
              </a:r>
            </a:p>
          </p:txBody>
        </p:sp>
      </p:grp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4776CB-507F-433C-9CC9-CDDBE5F95E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pic>
        <p:nvPicPr>
          <p:cNvPr id="7" name="Picture 6" descr="A picture containing indoor, container, blender, plastic&#10;&#10;Description automatically generated">
            <a:extLst>
              <a:ext uri="{FF2B5EF4-FFF2-40B4-BE49-F238E27FC236}">
                <a16:creationId xmlns:a16="http://schemas.microsoft.com/office/drawing/2014/main" id="{40B56344-FBA2-40D5-9F9C-B170BF6EF35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750" r="9051" b="13600"/>
          <a:stretch/>
        </p:blipFill>
        <p:spPr>
          <a:xfrm rot="5400000">
            <a:off x="3809572" y="2346611"/>
            <a:ext cx="4550502" cy="334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785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93D4FE4-4842-4BAD-9BD9-970C329B0B46}"/>
              </a:ext>
            </a:extLst>
          </p:cNvPr>
          <p:cNvSpPr/>
          <p:nvPr/>
        </p:nvSpPr>
        <p:spPr>
          <a:xfrm>
            <a:off x="260485" y="183254"/>
            <a:ext cx="11693392" cy="6468191"/>
          </a:xfrm>
          <a:custGeom>
            <a:avLst>
              <a:gd name="f0" fmla="val 98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4776CB-507F-433C-9CC9-CDDBE5F95E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pic>
        <p:nvPicPr>
          <p:cNvPr id="7" name="Picture 6" descr="A picture containing indoor, container, blender, plastic&#10;&#10;Description automatically generated">
            <a:extLst>
              <a:ext uri="{FF2B5EF4-FFF2-40B4-BE49-F238E27FC236}">
                <a16:creationId xmlns:a16="http://schemas.microsoft.com/office/drawing/2014/main" id="{40B56344-FBA2-40D5-9F9C-B170BF6EF35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750" r="9051" b="13600"/>
          <a:stretch/>
        </p:blipFill>
        <p:spPr>
          <a:xfrm rot="5400000">
            <a:off x="3809572" y="2346611"/>
            <a:ext cx="4550502" cy="334325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CA28E07-4DC4-4B9B-8DCA-9D1D4B89E8C9}"/>
              </a:ext>
            </a:extLst>
          </p:cNvPr>
          <p:cNvSpPr txBox="1">
            <a:spLocks/>
          </p:cNvSpPr>
          <p:nvPr/>
        </p:nvSpPr>
        <p:spPr>
          <a:xfrm>
            <a:off x="3024483" y="787312"/>
            <a:ext cx="6120680" cy="666074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r>
              <a:rPr lang="en-GB" sz="2800" kern="0" dirty="0">
                <a:solidFill>
                  <a:schemeClr val="tx2"/>
                </a:solidFill>
              </a:rPr>
              <a:t>What point is marked on this scale?</a:t>
            </a:r>
            <a:endParaRPr lang="en-GB" sz="1600" kern="0" dirty="0">
              <a:solidFill>
                <a:schemeClr val="tx2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453BEF6-FBBB-4AD0-9B75-8581A69A8E4A}"/>
              </a:ext>
            </a:extLst>
          </p:cNvPr>
          <p:cNvCxnSpPr/>
          <p:nvPr/>
        </p:nvCxnSpPr>
        <p:spPr bwMode="auto">
          <a:xfrm>
            <a:off x="3511296" y="3715888"/>
            <a:ext cx="219763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93130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93D4FE4-4842-4BAD-9BD9-970C329B0B46}"/>
              </a:ext>
            </a:extLst>
          </p:cNvPr>
          <p:cNvSpPr/>
          <p:nvPr/>
        </p:nvSpPr>
        <p:spPr>
          <a:xfrm>
            <a:off x="260485" y="183254"/>
            <a:ext cx="11693392" cy="6468191"/>
          </a:xfrm>
          <a:custGeom>
            <a:avLst>
              <a:gd name="f0" fmla="val 98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4776CB-507F-433C-9CC9-CDDBE5F95E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pic>
        <p:nvPicPr>
          <p:cNvPr id="7" name="Picture 6" descr="A picture containing indoor, container, blender, plastic&#10;&#10;Description automatically generated">
            <a:extLst>
              <a:ext uri="{FF2B5EF4-FFF2-40B4-BE49-F238E27FC236}">
                <a16:creationId xmlns:a16="http://schemas.microsoft.com/office/drawing/2014/main" id="{40B56344-FBA2-40D5-9F9C-B170BF6EF35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750" r="9051" b="13600"/>
          <a:stretch/>
        </p:blipFill>
        <p:spPr>
          <a:xfrm rot="5400000">
            <a:off x="3809572" y="2346611"/>
            <a:ext cx="4550502" cy="334325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CA28E07-4DC4-4B9B-8DCA-9D1D4B89E8C9}"/>
              </a:ext>
            </a:extLst>
          </p:cNvPr>
          <p:cNvSpPr txBox="1">
            <a:spLocks/>
          </p:cNvSpPr>
          <p:nvPr/>
        </p:nvSpPr>
        <p:spPr>
          <a:xfrm>
            <a:off x="1906455" y="506222"/>
            <a:ext cx="8401451" cy="91379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r>
              <a:rPr lang="en-GB" sz="2800" kern="0" dirty="0">
                <a:solidFill>
                  <a:schemeClr val="tx2"/>
                </a:solidFill>
              </a:rPr>
              <a:t>Where is 2.5 cups on this scale?</a:t>
            </a:r>
          </a:p>
          <a:p>
            <a:r>
              <a:rPr lang="en-GB" sz="2800" kern="0" dirty="0">
                <a:solidFill>
                  <a:schemeClr val="tx2"/>
                </a:solidFill>
              </a:rPr>
              <a:t>What would you estimate 2.5 cups to be in ml?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453BEF6-FBBB-4AD0-9B75-8581A69A8E4A}"/>
              </a:ext>
            </a:extLst>
          </p:cNvPr>
          <p:cNvCxnSpPr/>
          <p:nvPr/>
        </p:nvCxnSpPr>
        <p:spPr bwMode="auto">
          <a:xfrm>
            <a:off x="682752" y="2411344"/>
            <a:ext cx="219763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869397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DDE056C9-4B15-4BCE-984B-C1F5259F1863}"/>
              </a:ext>
            </a:extLst>
          </p:cNvPr>
          <p:cNvGrpSpPr/>
          <p:nvPr/>
        </p:nvGrpSpPr>
        <p:grpSpPr>
          <a:xfrm>
            <a:off x="238128" y="183254"/>
            <a:ext cx="11715749" cy="6468191"/>
            <a:chOff x="238128" y="183254"/>
            <a:chExt cx="11715749" cy="6468191"/>
          </a:xfrm>
        </p:grpSpPr>
        <p:sp>
          <p:nvSpPr>
            <p:cNvPr id="3" name="Rounded Rectangle 3">
              <a:extLst>
                <a:ext uri="{FF2B5EF4-FFF2-40B4-BE49-F238E27FC236}">
                  <a16:creationId xmlns:a16="http://schemas.microsoft.com/office/drawing/2014/main" id="{893D4FE4-4842-4BAD-9BD9-970C329B0B46}"/>
                </a:ext>
              </a:extLst>
            </p:cNvPr>
            <p:cNvSpPr/>
            <p:nvPr/>
          </p:nvSpPr>
          <p:spPr>
            <a:xfrm>
              <a:off x="260485" y="183254"/>
              <a:ext cx="11693392" cy="6468191"/>
            </a:xfrm>
            <a:custGeom>
              <a:avLst>
                <a:gd name="f0" fmla="val 98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  <a:effectLst>
              <a:outerShdw dir="16200000" algn="tl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4938B36-AD29-4C68-8341-9F223E1D2020}"/>
                </a:ext>
              </a:extLst>
            </p:cNvPr>
            <p:cNvSpPr txBox="1"/>
            <p:nvPr/>
          </p:nvSpPr>
          <p:spPr>
            <a:xfrm>
              <a:off x="238128" y="902040"/>
              <a:ext cx="11693392" cy="76944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4400" b="1" i="0" u="none" strike="noStrike" kern="1200" cap="none" spc="0" baseline="0" dirty="0">
                  <a:solidFill>
                    <a:srgbClr val="009900"/>
                  </a:solidFill>
                  <a:uFillTx/>
                  <a:latin typeface="Calibri"/>
                </a:rPr>
                <a:t>What do you notice about this scale?</a:t>
              </a:r>
            </a:p>
          </p:txBody>
        </p:sp>
      </p:grp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4776CB-507F-433C-9CC9-CDDBE5F95E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pic>
        <p:nvPicPr>
          <p:cNvPr id="8" name="Picture 7" descr="A clock on a wall&#10;&#10;Description automatically generated with low confidence">
            <a:extLst>
              <a:ext uri="{FF2B5EF4-FFF2-40B4-BE49-F238E27FC236}">
                <a16:creationId xmlns:a16="http://schemas.microsoft.com/office/drawing/2014/main" id="{A46AE8C3-F9A0-4FAC-AD88-B6F2949ADA1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0400" b="45800"/>
          <a:stretch/>
        </p:blipFill>
        <p:spPr>
          <a:xfrm>
            <a:off x="2655824" y="2816932"/>
            <a:ext cx="6858000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610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93D4FE4-4842-4BAD-9BD9-970C329B0B46}"/>
              </a:ext>
            </a:extLst>
          </p:cNvPr>
          <p:cNvSpPr/>
          <p:nvPr/>
        </p:nvSpPr>
        <p:spPr>
          <a:xfrm>
            <a:off x="260485" y="183254"/>
            <a:ext cx="11693392" cy="6468191"/>
          </a:xfrm>
          <a:custGeom>
            <a:avLst>
              <a:gd name="f0" fmla="val 98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4776CB-507F-433C-9CC9-CDDBE5F95E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pic>
        <p:nvPicPr>
          <p:cNvPr id="8" name="Picture 7" descr="A clock on a wall&#10;&#10;Description automatically generated with low confidence">
            <a:extLst>
              <a:ext uri="{FF2B5EF4-FFF2-40B4-BE49-F238E27FC236}">
                <a16:creationId xmlns:a16="http://schemas.microsoft.com/office/drawing/2014/main" id="{A46AE8C3-F9A0-4FAC-AD88-B6F2949ADA1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0400" b="45800"/>
          <a:stretch/>
        </p:blipFill>
        <p:spPr>
          <a:xfrm>
            <a:off x="2655824" y="2816932"/>
            <a:ext cx="6858000" cy="122413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9C91B2F-8957-4C16-9216-14971114FEC7}"/>
              </a:ext>
            </a:extLst>
          </p:cNvPr>
          <p:cNvSpPr txBox="1">
            <a:spLocks/>
          </p:cNvSpPr>
          <p:nvPr/>
        </p:nvSpPr>
        <p:spPr>
          <a:xfrm>
            <a:off x="2727190" y="818590"/>
            <a:ext cx="6715267" cy="972108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r>
              <a:rPr lang="en-GB" sz="2800" kern="0" dirty="0">
                <a:solidFill>
                  <a:schemeClr val="tx2"/>
                </a:solidFill>
              </a:rPr>
              <a:t>What point is marked on the scale?</a:t>
            </a:r>
            <a:endParaRPr lang="en-GB" sz="1600" kern="0" dirty="0">
              <a:solidFill>
                <a:schemeClr val="tx2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89E15AA-3E9B-4834-97DA-E2E7C48EEA8F}"/>
              </a:ext>
            </a:extLst>
          </p:cNvPr>
          <p:cNvCxnSpPr/>
          <p:nvPr/>
        </p:nvCxnSpPr>
        <p:spPr bwMode="auto">
          <a:xfrm>
            <a:off x="7601148" y="1925773"/>
            <a:ext cx="0" cy="10081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657885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93D4FE4-4842-4BAD-9BD9-970C329B0B46}"/>
              </a:ext>
            </a:extLst>
          </p:cNvPr>
          <p:cNvSpPr/>
          <p:nvPr/>
        </p:nvSpPr>
        <p:spPr>
          <a:xfrm>
            <a:off x="260485" y="183254"/>
            <a:ext cx="11693392" cy="6468191"/>
          </a:xfrm>
          <a:custGeom>
            <a:avLst>
              <a:gd name="f0" fmla="val 98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4776CB-507F-433C-9CC9-CDDBE5F95E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pic>
        <p:nvPicPr>
          <p:cNvPr id="8" name="Picture 7" descr="A clock on a wall&#10;&#10;Description automatically generated with low confidence">
            <a:extLst>
              <a:ext uri="{FF2B5EF4-FFF2-40B4-BE49-F238E27FC236}">
                <a16:creationId xmlns:a16="http://schemas.microsoft.com/office/drawing/2014/main" id="{A46AE8C3-F9A0-4FAC-AD88-B6F2949ADA1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0400" b="45800"/>
          <a:stretch/>
        </p:blipFill>
        <p:spPr>
          <a:xfrm>
            <a:off x="2655824" y="2816932"/>
            <a:ext cx="6858000" cy="122413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9C91B2F-8957-4C16-9216-14971114FEC7}"/>
              </a:ext>
            </a:extLst>
          </p:cNvPr>
          <p:cNvSpPr txBox="1">
            <a:spLocks/>
          </p:cNvSpPr>
          <p:nvPr/>
        </p:nvSpPr>
        <p:spPr>
          <a:xfrm>
            <a:off x="2727190" y="818590"/>
            <a:ext cx="6715267" cy="972108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r>
              <a:rPr lang="en-GB" sz="2800" kern="0" dirty="0">
                <a:solidFill>
                  <a:schemeClr val="tx2"/>
                </a:solidFill>
              </a:rPr>
              <a:t>Where would 10.8cm on this scale?</a:t>
            </a:r>
            <a:endParaRPr lang="en-GB" sz="1600" kern="0" dirty="0">
              <a:solidFill>
                <a:schemeClr val="tx2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89E15AA-3E9B-4834-97DA-E2E7C48EEA8F}"/>
              </a:ext>
            </a:extLst>
          </p:cNvPr>
          <p:cNvCxnSpPr/>
          <p:nvPr/>
        </p:nvCxnSpPr>
        <p:spPr bwMode="auto">
          <a:xfrm>
            <a:off x="10490652" y="1412183"/>
            <a:ext cx="0" cy="10081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37CD9E60-AD1D-424B-B00E-0C0A630EC9AC}"/>
              </a:ext>
            </a:extLst>
          </p:cNvPr>
          <p:cNvSpPr txBox="1">
            <a:spLocks/>
          </p:cNvSpPr>
          <p:nvPr/>
        </p:nvSpPr>
        <p:spPr>
          <a:xfrm>
            <a:off x="2655824" y="5067302"/>
            <a:ext cx="6715267" cy="972108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r>
              <a:rPr lang="en-GB" sz="2800" kern="0" dirty="0">
                <a:solidFill>
                  <a:schemeClr val="tx2"/>
                </a:solidFill>
              </a:rPr>
              <a:t>What other measurement can be read at this point on the scale?</a:t>
            </a:r>
            <a:endParaRPr lang="en-GB" sz="1600" kern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3115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DDE056C9-4B15-4BCE-984B-C1F5259F1863}"/>
              </a:ext>
            </a:extLst>
          </p:cNvPr>
          <p:cNvGrpSpPr/>
          <p:nvPr/>
        </p:nvGrpSpPr>
        <p:grpSpPr>
          <a:xfrm>
            <a:off x="238128" y="183254"/>
            <a:ext cx="11715749" cy="6468191"/>
            <a:chOff x="238128" y="183254"/>
            <a:chExt cx="11715749" cy="6468191"/>
          </a:xfrm>
        </p:grpSpPr>
        <p:sp>
          <p:nvSpPr>
            <p:cNvPr id="3" name="Rounded Rectangle 3">
              <a:extLst>
                <a:ext uri="{FF2B5EF4-FFF2-40B4-BE49-F238E27FC236}">
                  <a16:creationId xmlns:a16="http://schemas.microsoft.com/office/drawing/2014/main" id="{893D4FE4-4842-4BAD-9BD9-970C329B0B46}"/>
                </a:ext>
              </a:extLst>
            </p:cNvPr>
            <p:cNvSpPr/>
            <p:nvPr/>
          </p:nvSpPr>
          <p:spPr>
            <a:xfrm>
              <a:off x="260485" y="183254"/>
              <a:ext cx="11693392" cy="6468191"/>
            </a:xfrm>
            <a:custGeom>
              <a:avLst>
                <a:gd name="f0" fmla="val 98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  <a:effectLst>
              <a:outerShdw dir="16200000" algn="tl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4938B36-AD29-4C68-8341-9F223E1D2020}"/>
                </a:ext>
              </a:extLst>
            </p:cNvPr>
            <p:cNvSpPr txBox="1"/>
            <p:nvPr/>
          </p:nvSpPr>
          <p:spPr>
            <a:xfrm>
              <a:off x="238128" y="902040"/>
              <a:ext cx="11693392" cy="76944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4400" b="1" i="0" u="none" strike="noStrike" kern="1200" cap="none" spc="0" baseline="0" dirty="0">
                  <a:solidFill>
                    <a:srgbClr val="009900"/>
                  </a:solidFill>
                  <a:uFillTx/>
                  <a:latin typeface="Calibri"/>
                </a:rPr>
                <a:t>What do you notice about this scale?</a:t>
              </a:r>
            </a:p>
          </p:txBody>
        </p:sp>
      </p:grp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4776CB-507F-433C-9CC9-CDDBE5F95E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pic>
        <p:nvPicPr>
          <p:cNvPr id="9" name="Picture 8" descr="A picture containing text, device, gauge&#10;&#10;Description automatically generated">
            <a:extLst>
              <a:ext uri="{FF2B5EF4-FFF2-40B4-BE49-F238E27FC236}">
                <a16:creationId xmlns:a16="http://schemas.microsoft.com/office/drawing/2014/main" id="{C4A06654-A8CE-4EA1-A048-987E5560AD4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75" r="10046" b="43558"/>
          <a:stretch/>
        </p:blipFill>
        <p:spPr>
          <a:xfrm>
            <a:off x="3132496" y="2390266"/>
            <a:ext cx="5904656" cy="28803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A7DA63-253B-4D8F-8500-308546992B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5234" y="2180338"/>
            <a:ext cx="3025486" cy="354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309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93D4FE4-4842-4BAD-9BD9-970C329B0B46}"/>
              </a:ext>
            </a:extLst>
          </p:cNvPr>
          <p:cNvSpPr/>
          <p:nvPr/>
        </p:nvSpPr>
        <p:spPr>
          <a:xfrm>
            <a:off x="260485" y="183254"/>
            <a:ext cx="11693392" cy="6468191"/>
          </a:xfrm>
          <a:custGeom>
            <a:avLst>
              <a:gd name="f0" fmla="val 98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4776CB-507F-433C-9CC9-CDDBE5F95E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pic>
        <p:nvPicPr>
          <p:cNvPr id="9" name="Picture 8" descr="A picture containing text, device, gauge&#10;&#10;Description automatically generated">
            <a:extLst>
              <a:ext uri="{FF2B5EF4-FFF2-40B4-BE49-F238E27FC236}">
                <a16:creationId xmlns:a16="http://schemas.microsoft.com/office/drawing/2014/main" id="{C4A06654-A8CE-4EA1-A048-987E5560AD4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75" r="10046" b="43558"/>
          <a:stretch/>
        </p:blipFill>
        <p:spPr>
          <a:xfrm>
            <a:off x="2480691" y="1910618"/>
            <a:ext cx="7230617" cy="352713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35EFDA2-1AD6-4F22-9DBF-42E4400FA8AC}"/>
              </a:ext>
            </a:extLst>
          </p:cNvPr>
          <p:cNvSpPr txBox="1">
            <a:spLocks/>
          </p:cNvSpPr>
          <p:nvPr/>
        </p:nvSpPr>
        <p:spPr>
          <a:xfrm>
            <a:off x="2099556" y="5456700"/>
            <a:ext cx="7992888" cy="589204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l"/>
            <a:r>
              <a:rPr lang="en-GB" sz="2400" kern="0" dirty="0">
                <a:solidFill>
                  <a:schemeClr val="tx2"/>
                </a:solidFill>
              </a:rPr>
              <a:t>What can you say about the point marked on this scale?</a:t>
            </a:r>
            <a:endParaRPr lang="en-GB" sz="1400" kern="0" dirty="0">
              <a:solidFill>
                <a:schemeClr val="tx2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D8B70E3-3A6C-41DE-93E5-6BBD8CBA5327}"/>
              </a:ext>
            </a:extLst>
          </p:cNvPr>
          <p:cNvCxnSpPr/>
          <p:nvPr/>
        </p:nvCxnSpPr>
        <p:spPr bwMode="auto">
          <a:xfrm flipH="1" flipV="1">
            <a:off x="6803763" y="2868470"/>
            <a:ext cx="889666" cy="128922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406A5001-6C6D-43EF-9B2D-07A751853C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0031" y="1297041"/>
            <a:ext cx="2781688" cy="311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45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93D4FE4-4842-4BAD-9BD9-970C329B0B46}"/>
              </a:ext>
            </a:extLst>
          </p:cNvPr>
          <p:cNvSpPr/>
          <p:nvPr/>
        </p:nvSpPr>
        <p:spPr>
          <a:xfrm>
            <a:off x="260485" y="183254"/>
            <a:ext cx="11693392" cy="6468191"/>
          </a:xfrm>
          <a:custGeom>
            <a:avLst>
              <a:gd name="f0" fmla="val 98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4776CB-507F-433C-9CC9-CDDBE5F95E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pic>
        <p:nvPicPr>
          <p:cNvPr id="9" name="Picture 8" descr="A picture containing text, device, gauge&#10;&#10;Description automatically generated">
            <a:extLst>
              <a:ext uri="{FF2B5EF4-FFF2-40B4-BE49-F238E27FC236}">
                <a16:creationId xmlns:a16="http://schemas.microsoft.com/office/drawing/2014/main" id="{C4A06654-A8CE-4EA1-A048-987E5560AD4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75" r="10046" b="43558"/>
          <a:stretch/>
        </p:blipFill>
        <p:spPr>
          <a:xfrm>
            <a:off x="1681846" y="1618132"/>
            <a:ext cx="8850669" cy="4317399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D8B70E3-3A6C-41DE-93E5-6BBD8CBA5327}"/>
              </a:ext>
            </a:extLst>
          </p:cNvPr>
          <p:cNvCxnSpPr/>
          <p:nvPr/>
        </p:nvCxnSpPr>
        <p:spPr bwMode="auto">
          <a:xfrm flipH="1">
            <a:off x="9746486" y="5913839"/>
            <a:ext cx="1797312" cy="53484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C66E56E5-0BDC-4BF1-AE4E-141F2852FC18}"/>
              </a:ext>
            </a:extLst>
          </p:cNvPr>
          <p:cNvSpPr txBox="1">
            <a:spLocks/>
          </p:cNvSpPr>
          <p:nvPr/>
        </p:nvSpPr>
        <p:spPr>
          <a:xfrm>
            <a:off x="1883532" y="358667"/>
            <a:ext cx="8424936" cy="877236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l"/>
            <a:r>
              <a:rPr lang="en-GB" sz="2400" kern="0" dirty="0">
                <a:solidFill>
                  <a:schemeClr val="tx2"/>
                </a:solidFill>
              </a:rPr>
              <a:t>Where would 105</a:t>
            </a:r>
            <a:r>
              <a:rPr lang="en-GB" sz="2400" kern="0" baseline="30000" dirty="0">
                <a:solidFill>
                  <a:schemeClr val="tx2"/>
                </a:solidFill>
              </a:rPr>
              <a:t>o</a:t>
            </a:r>
            <a:r>
              <a:rPr lang="en-GB" sz="2400" kern="0" dirty="0">
                <a:solidFill>
                  <a:schemeClr val="tx2"/>
                </a:solidFill>
              </a:rPr>
              <a:t>C be on this scale? What would it be in F?</a:t>
            </a:r>
          </a:p>
          <a:p>
            <a:pPr algn="l"/>
            <a:r>
              <a:rPr lang="en-GB" sz="2400" kern="0" dirty="0">
                <a:solidFill>
                  <a:schemeClr val="tx2"/>
                </a:solidFill>
              </a:rPr>
              <a:t>Where would 220F be on this scale? What would it be in </a:t>
            </a:r>
            <a:r>
              <a:rPr lang="en-GB" sz="2400" kern="0" baseline="30000" dirty="0" err="1">
                <a:solidFill>
                  <a:schemeClr val="tx2"/>
                </a:solidFill>
              </a:rPr>
              <a:t>o</a:t>
            </a:r>
            <a:r>
              <a:rPr lang="en-GB" sz="2400" kern="0" dirty="0" err="1">
                <a:solidFill>
                  <a:schemeClr val="tx2"/>
                </a:solidFill>
              </a:rPr>
              <a:t>C</a:t>
            </a:r>
            <a:r>
              <a:rPr lang="en-GB" sz="2400" kern="0" dirty="0">
                <a:solidFill>
                  <a:schemeClr val="tx2"/>
                </a:solidFill>
              </a:rPr>
              <a:t>? </a:t>
            </a:r>
          </a:p>
          <a:p>
            <a:pPr algn="l"/>
            <a:endParaRPr lang="en-GB" sz="1400" kern="0" dirty="0">
              <a:solidFill>
                <a:schemeClr val="tx2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A4DB498-F0B5-4622-B558-1FFA5F272DCF}"/>
              </a:ext>
            </a:extLst>
          </p:cNvPr>
          <p:cNvCxnSpPr/>
          <p:nvPr/>
        </p:nvCxnSpPr>
        <p:spPr bwMode="auto">
          <a:xfrm>
            <a:off x="2928039" y="5677501"/>
            <a:ext cx="1925052" cy="77956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642644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DDE056C9-4B15-4BCE-984B-C1F5259F1863}"/>
              </a:ext>
            </a:extLst>
          </p:cNvPr>
          <p:cNvGrpSpPr/>
          <p:nvPr/>
        </p:nvGrpSpPr>
        <p:grpSpPr>
          <a:xfrm>
            <a:off x="238128" y="183254"/>
            <a:ext cx="11715749" cy="6468191"/>
            <a:chOff x="238128" y="183254"/>
            <a:chExt cx="11715749" cy="6468191"/>
          </a:xfrm>
        </p:grpSpPr>
        <p:sp>
          <p:nvSpPr>
            <p:cNvPr id="3" name="Rounded Rectangle 3">
              <a:extLst>
                <a:ext uri="{FF2B5EF4-FFF2-40B4-BE49-F238E27FC236}">
                  <a16:creationId xmlns:a16="http://schemas.microsoft.com/office/drawing/2014/main" id="{893D4FE4-4842-4BAD-9BD9-970C329B0B46}"/>
                </a:ext>
              </a:extLst>
            </p:cNvPr>
            <p:cNvSpPr/>
            <p:nvPr/>
          </p:nvSpPr>
          <p:spPr>
            <a:xfrm>
              <a:off x="260485" y="183254"/>
              <a:ext cx="11693392" cy="6468191"/>
            </a:xfrm>
            <a:custGeom>
              <a:avLst>
                <a:gd name="f0" fmla="val 98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  <a:effectLst>
              <a:outerShdw dir="16200000" algn="tl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4938B36-AD29-4C68-8341-9F223E1D2020}"/>
                </a:ext>
              </a:extLst>
            </p:cNvPr>
            <p:cNvSpPr txBox="1"/>
            <p:nvPr/>
          </p:nvSpPr>
          <p:spPr>
            <a:xfrm>
              <a:off x="238128" y="902040"/>
              <a:ext cx="11693392" cy="76944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4400" b="1" i="0" u="none" strike="noStrike" kern="1200" cap="none" spc="0" baseline="0" dirty="0">
                  <a:solidFill>
                    <a:srgbClr val="009900"/>
                  </a:solidFill>
                  <a:uFillTx/>
                  <a:latin typeface="Calibri"/>
                </a:rPr>
                <a:t>What do you notice about this scale?</a:t>
              </a:r>
            </a:p>
          </p:txBody>
        </p:sp>
      </p:grp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4776CB-507F-433C-9CC9-CDDBE5F95E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pic>
        <p:nvPicPr>
          <p:cNvPr id="8" name="Picture 7" descr="A picture containing text, indoor, appliance&#10;&#10;Description automatically generated">
            <a:extLst>
              <a:ext uri="{FF2B5EF4-FFF2-40B4-BE49-F238E27FC236}">
                <a16:creationId xmlns:a16="http://schemas.microsoft.com/office/drawing/2014/main" id="{FCF7B1C2-645D-4C76-8B12-A9DD2623D04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300" r="8000"/>
          <a:stretch/>
        </p:blipFill>
        <p:spPr>
          <a:xfrm rot="5400000">
            <a:off x="3778581" y="1913749"/>
            <a:ext cx="4657199" cy="449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4997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93D4FE4-4842-4BAD-9BD9-970C329B0B46}"/>
              </a:ext>
            </a:extLst>
          </p:cNvPr>
          <p:cNvSpPr/>
          <p:nvPr/>
        </p:nvSpPr>
        <p:spPr>
          <a:xfrm>
            <a:off x="260485" y="183254"/>
            <a:ext cx="11693392" cy="6468191"/>
          </a:xfrm>
          <a:custGeom>
            <a:avLst>
              <a:gd name="f0" fmla="val 98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4776CB-507F-433C-9CC9-CDDBE5F95E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pic>
        <p:nvPicPr>
          <p:cNvPr id="8" name="Picture 7" descr="A picture containing text, indoor, appliance&#10;&#10;Description automatically generated">
            <a:extLst>
              <a:ext uri="{FF2B5EF4-FFF2-40B4-BE49-F238E27FC236}">
                <a16:creationId xmlns:a16="http://schemas.microsoft.com/office/drawing/2014/main" id="{FCF7B1C2-645D-4C76-8B12-A9DD2623D04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300" r="8000"/>
          <a:stretch/>
        </p:blipFill>
        <p:spPr>
          <a:xfrm rot="5400000">
            <a:off x="3778581" y="1913749"/>
            <a:ext cx="4657199" cy="449542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953698A-D080-4B38-B348-5E11F28C285A}"/>
              </a:ext>
            </a:extLst>
          </p:cNvPr>
          <p:cNvSpPr txBox="1">
            <a:spLocks/>
          </p:cNvSpPr>
          <p:nvPr/>
        </p:nvSpPr>
        <p:spPr>
          <a:xfrm>
            <a:off x="2821554" y="787312"/>
            <a:ext cx="6571251" cy="666074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r>
              <a:rPr lang="en-GB" sz="2800" kern="0" dirty="0">
                <a:solidFill>
                  <a:schemeClr val="tx2"/>
                </a:solidFill>
              </a:rPr>
              <a:t>What speed is the mixer running at?</a:t>
            </a:r>
            <a:endParaRPr lang="en-GB" sz="1600" kern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4963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DDE056C9-4B15-4BCE-984B-C1F5259F1863}"/>
              </a:ext>
            </a:extLst>
          </p:cNvPr>
          <p:cNvGrpSpPr/>
          <p:nvPr/>
        </p:nvGrpSpPr>
        <p:grpSpPr>
          <a:xfrm>
            <a:off x="238123" y="183254"/>
            <a:ext cx="11715754" cy="6468191"/>
            <a:chOff x="238123" y="183254"/>
            <a:chExt cx="11715754" cy="6468191"/>
          </a:xfrm>
        </p:grpSpPr>
        <p:sp>
          <p:nvSpPr>
            <p:cNvPr id="3" name="Rounded Rectangle 3">
              <a:extLst>
                <a:ext uri="{FF2B5EF4-FFF2-40B4-BE49-F238E27FC236}">
                  <a16:creationId xmlns:a16="http://schemas.microsoft.com/office/drawing/2014/main" id="{893D4FE4-4842-4BAD-9BD9-970C329B0B46}"/>
                </a:ext>
              </a:extLst>
            </p:cNvPr>
            <p:cNvSpPr/>
            <p:nvPr/>
          </p:nvSpPr>
          <p:spPr>
            <a:xfrm>
              <a:off x="260485" y="183254"/>
              <a:ext cx="11693392" cy="6468191"/>
            </a:xfrm>
            <a:custGeom>
              <a:avLst>
                <a:gd name="f0" fmla="val 98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  <a:effectLst>
              <a:outerShdw dir="16200000" algn="tl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4938B36-AD29-4C68-8341-9F223E1D2020}"/>
                </a:ext>
              </a:extLst>
            </p:cNvPr>
            <p:cNvSpPr txBox="1"/>
            <p:nvPr/>
          </p:nvSpPr>
          <p:spPr>
            <a:xfrm>
              <a:off x="238123" y="663451"/>
              <a:ext cx="11693392" cy="76944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4400" b="1" i="0" u="none" strike="noStrike" kern="1200" cap="none" spc="0" baseline="0" dirty="0">
                  <a:solidFill>
                    <a:srgbClr val="009900"/>
                  </a:solidFill>
                  <a:uFillTx/>
                  <a:latin typeface="Calibri"/>
                </a:rPr>
                <a:t>What do you notice about this scale?</a:t>
              </a:r>
            </a:p>
          </p:txBody>
        </p:sp>
      </p:grp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4776CB-507F-433C-9CC9-CDDBE5F95E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pic>
        <p:nvPicPr>
          <p:cNvPr id="9" name="Picture 8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4DD69402-F361-48CF-8C12-09903566A27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138" t="1701" r="8263"/>
          <a:stretch/>
        </p:blipFill>
        <p:spPr>
          <a:xfrm>
            <a:off x="3614926" y="1658867"/>
            <a:ext cx="4962147" cy="48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3541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93D4FE4-4842-4BAD-9BD9-970C329B0B46}"/>
              </a:ext>
            </a:extLst>
          </p:cNvPr>
          <p:cNvSpPr/>
          <p:nvPr/>
        </p:nvSpPr>
        <p:spPr>
          <a:xfrm>
            <a:off x="260485" y="183254"/>
            <a:ext cx="11693392" cy="6468191"/>
          </a:xfrm>
          <a:custGeom>
            <a:avLst>
              <a:gd name="f0" fmla="val 98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2" descr="Stoke-on-Trent Mathematics Excellence Partnership">
            <a:hlinkClick r:id="rId3"/>
            <a:extLst>
              <a:ext uri="{FF2B5EF4-FFF2-40B4-BE49-F238E27FC236}">
                <a16:creationId xmlns:a16="http://schemas.microsoft.com/office/drawing/2014/main" id="{A5DF0521-515D-4E82-A7A0-8C66A5A3B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68338" y="206553"/>
            <a:ext cx="934562" cy="913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4776CB-507F-433C-9CC9-CDDBE5F95E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6064856"/>
            <a:ext cx="1952898" cy="457264"/>
          </a:xfrm>
          <a:prstGeom prst="rect">
            <a:avLst/>
          </a:prstGeom>
        </p:spPr>
      </p:pic>
      <p:pic>
        <p:nvPicPr>
          <p:cNvPr id="9" name="Picture 8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4DD69402-F361-48CF-8C12-09903566A27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138" t="1701" r="8263"/>
          <a:stretch/>
        </p:blipFill>
        <p:spPr>
          <a:xfrm>
            <a:off x="3614926" y="1384317"/>
            <a:ext cx="4962147" cy="483911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52A05E1-49B8-486C-B831-80A8E5DAD647}"/>
              </a:ext>
            </a:extLst>
          </p:cNvPr>
          <p:cNvSpPr txBox="1">
            <a:spLocks/>
          </p:cNvSpPr>
          <p:nvPr/>
        </p:nvSpPr>
        <p:spPr>
          <a:xfrm>
            <a:off x="1429543" y="533032"/>
            <a:ext cx="9355275" cy="851285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r>
              <a:rPr lang="en-GB" sz="2400" kern="0" dirty="0">
                <a:solidFill>
                  <a:schemeClr val="tx2"/>
                </a:solidFill>
              </a:rPr>
              <a:t>Where would the arrow be for 4:15am?</a:t>
            </a:r>
            <a:endParaRPr lang="en-GB" sz="1400" kern="0" dirty="0">
              <a:solidFill>
                <a:schemeClr val="tx2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19C0EE6-0ECF-4909-AB68-B400DB252C36}"/>
              </a:ext>
            </a:extLst>
          </p:cNvPr>
          <p:cNvCxnSpPr/>
          <p:nvPr/>
        </p:nvCxnSpPr>
        <p:spPr bwMode="auto">
          <a:xfrm>
            <a:off x="861320" y="2151947"/>
            <a:ext cx="1656184" cy="64807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87741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1433</TotalTime>
  <Words>1720</Words>
  <Application>Microsoft Office PowerPoint</Application>
  <PresentationFormat>Widescreen</PresentationFormat>
  <Paragraphs>165</Paragraphs>
  <Slides>29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Bullock</dc:creator>
  <cp:lastModifiedBy>Alison Hopper</cp:lastModifiedBy>
  <cp:revision>5</cp:revision>
  <dcterms:created xsi:type="dcterms:W3CDTF">2021-04-15T09:53:47Z</dcterms:created>
  <dcterms:modified xsi:type="dcterms:W3CDTF">2022-04-26T12:11:51Z</dcterms:modified>
</cp:coreProperties>
</file>