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80" r:id="rId21"/>
    <p:sldId id="279"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Lst>
  <p:sldSz cx="9753600" cy="4876800"/>
  <p:notesSz cx="7104063" cy="10234613"/>
  <p:defaultTextStyle>
    <a:defPPr>
      <a:defRPr lang="en-US"/>
    </a:defPPr>
    <a:lvl1pPr marL="0" algn="l" defTabSz="702259" rtl="0" eaLnBrk="1" latinLnBrk="0" hangingPunct="1">
      <a:defRPr sz="1382" kern="1200">
        <a:solidFill>
          <a:schemeClr val="tx1"/>
        </a:solidFill>
        <a:latin typeface="+mn-lt"/>
        <a:ea typeface="+mn-ea"/>
        <a:cs typeface="+mn-cs"/>
      </a:defRPr>
    </a:lvl1pPr>
    <a:lvl2pPr marL="351130" algn="l" defTabSz="702259" rtl="0" eaLnBrk="1" latinLnBrk="0" hangingPunct="1">
      <a:defRPr sz="1382" kern="1200">
        <a:solidFill>
          <a:schemeClr val="tx1"/>
        </a:solidFill>
        <a:latin typeface="+mn-lt"/>
        <a:ea typeface="+mn-ea"/>
        <a:cs typeface="+mn-cs"/>
      </a:defRPr>
    </a:lvl2pPr>
    <a:lvl3pPr marL="702259" algn="l" defTabSz="702259" rtl="0" eaLnBrk="1" latinLnBrk="0" hangingPunct="1">
      <a:defRPr sz="1382" kern="1200">
        <a:solidFill>
          <a:schemeClr val="tx1"/>
        </a:solidFill>
        <a:latin typeface="+mn-lt"/>
        <a:ea typeface="+mn-ea"/>
        <a:cs typeface="+mn-cs"/>
      </a:defRPr>
    </a:lvl3pPr>
    <a:lvl4pPr marL="1053389" algn="l" defTabSz="702259" rtl="0" eaLnBrk="1" latinLnBrk="0" hangingPunct="1">
      <a:defRPr sz="1382" kern="1200">
        <a:solidFill>
          <a:schemeClr val="tx1"/>
        </a:solidFill>
        <a:latin typeface="+mn-lt"/>
        <a:ea typeface="+mn-ea"/>
        <a:cs typeface="+mn-cs"/>
      </a:defRPr>
    </a:lvl4pPr>
    <a:lvl5pPr marL="1404518" algn="l" defTabSz="702259" rtl="0" eaLnBrk="1" latinLnBrk="0" hangingPunct="1">
      <a:defRPr sz="1382" kern="1200">
        <a:solidFill>
          <a:schemeClr val="tx1"/>
        </a:solidFill>
        <a:latin typeface="+mn-lt"/>
        <a:ea typeface="+mn-ea"/>
        <a:cs typeface="+mn-cs"/>
      </a:defRPr>
    </a:lvl5pPr>
    <a:lvl6pPr marL="1755648" algn="l" defTabSz="702259" rtl="0" eaLnBrk="1" latinLnBrk="0" hangingPunct="1">
      <a:defRPr sz="1382" kern="1200">
        <a:solidFill>
          <a:schemeClr val="tx1"/>
        </a:solidFill>
        <a:latin typeface="+mn-lt"/>
        <a:ea typeface="+mn-ea"/>
        <a:cs typeface="+mn-cs"/>
      </a:defRPr>
    </a:lvl6pPr>
    <a:lvl7pPr marL="2106778" algn="l" defTabSz="702259" rtl="0" eaLnBrk="1" latinLnBrk="0" hangingPunct="1">
      <a:defRPr sz="1382" kern="1200">
        <a:solidFill>
          <a:schemeClr val="tx1"/>
        </a:solidFill>
        <a:latin typeface="+mn-lt"/>
        <a:ea typeface="+mn-ea"/>
        <a:cs typeface="+mn-cs"/>
      </a:defRPr>
    </a:lvl7pPr>
    <a:lvl8pPr marL="2457907" algn="l" defTabSz="702259" rtl="0" eaLnBrk="1" latinLnBrk="0" hangingPunct="1">
      <a:defRPr sz="1382" kern="1200">
        <a:solidFill>
          <a:schemeClr val="tx1"/>
        </a:solidFill>
        <a:latin typeface="+mn-lt"/>
        <a:ea typeface="+mn-ea"/>
        <a:cs typeface="+mn-cs"/>
      </a:defRPr>
    </a:lvl8pPr>
    <a:lvl9pPr marL="2809037" algn="l" defTabSz="702259" rtl="0" eaLnBrk="1" latinLnBrk="0" hangingPunct="1">
      <a:defRPr sz="138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8" autoAdjust="0"/>
    <p:restoredTop sz="94660"/>
  </p:normalViewPr>
  <p:slideViewPr>
    <p:cSldViewPr snapToGrid="0">
      <p:cViewPr varScale="1">
        <p:scale>
          <a:sx n="122" d="100"/>
          <a:sy n="122" d="100"/>
        </p:scale>
        <p:origin x="7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798125"/>
            <a:ext cx="7315200" cy="1697849"/>
          </a:xfrm>
          <a:prstGeom prst="rect">
            <a:avLst/>
          </a:prstGeom>
        </p:spPr>
        <p:txBody>
          <a:bodyPr anchor="b"/>
          <a:lstStyle>
            <a:lvl1pPr algn="ctr">
              <a:defRPr sz="4267"/>
            </a:lvl1pPr>
          </a:lstStyle>
          <a:p>
            <a:r>
              <a:rPr lang="en-US" dirty="0"/>
              <a:t>Click to edit Master title style</a:t>
            </a:r>
          </a:p>
        </p:txBody>
      </p:sp>
      <p:sp>
        <p:nvSpPr>
          <p:cNvPr id="3" name="Subtitle 2"/>
          <p:cNvSpPr>
            <a:spLocks noGrp="1"/>
          </p:cNvSpPr>
          <p:nvPr>
            <p:ph type="subTitle" idx="1"/>
          </p:nvPr>
        </p:nvSpPr>
        <p:spPr>
          <a:xfrm>
            <a:off x="1219200" y="2561449"/>
            <a:ext cx="7315200" cy="1177431"/>
          </a:xfrm>
          <a:prstGeom prst="rect">
            <a:avLst/>
          </a:prstGeom>
        </p:spPr>
        <p:txBody>
          <a:bodyPr/>
          <a:lstStyle>
            <a:lvl1pPr marL="0" indent="0" algn="ctr">
              <a:buNone/>
              <a:defRPr sz="1707"/>
            </a:lvl1pPr>
            <a:lvl2pPr marL="325115" indent="0" algn="ctr">
              <a:buNone/>
              <a:defRPr sz="1422"/>
            </a:lvl2pPr>
            <a:lvl3pPr marL="650230" indent="0" algn="ctr">
              <a:buNone/>
              <a:defRPr sz="1280"/>
            </a:lvl3pPr>
            <a:lvl4pPr marL="975345" indent="0" algn="ctr">
              <a:buNone/>
              <a:defRPr sz="1138"/>
            </a:lvl4pPr>
            <a:lvl5pPr marL="1300460" indent="0" algn="ctr">
              <a:buNone/>
              <a:defRPr sz="1138"/>
            </a:lvl5pPr>
            <a:lvl6pPr marL="1625575" indent="0" algn="ctr">
              <a:buNone/>
              <a:defRPr sz="1138"/>
            </a:lvl6pPr>
            <a:lvl7pPr marL="1950690" indent="0" algn="ctr">
              <a:buNone/>
              <a:defRPr sz="1138"/>
            </a:lvl7pPr>
            <a:lvl8pPr marL="2275804" indent="0" algn="ctr">
              <a:buNone/>
              <a:defRPr sz="1138"/>
            </a:lvl8pPr>
            <a:lvl9pPr marL="2600919" indent="0" algn="ctr">
              <a:buNone/>
              <a:defRPr sz="1138"/>
            </a:lvl9pPr>
          </a:lstStyle>
          <a:p>
            <a:r>
              <a:rPr lang="en-US"/>
              <a:t>Click to edit Master subtitle style</a:t>
            </a:r>
            <a:endParaRPr lang="en-US" dirty="0"/>
          </a:p>
        </p:txBody>
      </p:sp>
      <p:sp>
        <p:nvSpPr>
          <p:cNvPr id="4" name="Date Placeholder 3"/>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5" name="Footer Placeholder 4"/>
          <p:cNvSpPr>
            <a:spLocks noGrp="1"/>
          </p:cNvSpPr>
          <p:nvPr>
            <p:ph type="ftr" sz="quarter" idx="11"/>
          </p:nvPr>
        </p:nvSpPr>
        <p:spPr>
          <a:xfrm>
            <a:off x="3230880" y="4520072"/>
            <a:ext cx="3291840" cy="259644"/>
          </a:xfrm>
          <a:prstGeom prst="rect">
            <a:avLst/>
          </a:prstGeom>
        </p:spPr>
        <p:txBody>
          <a:bodyPr/>
          <a:lstStyle/>
          <a:p>
            <a:endParaRPr lang="en-GB"/>
          </a:p>
        </p:txBody>
      </p:sp>
      <p:sp>
        <p:nvSpPr>
          <p:cNvPr id="6" name="Slide Number Placeholder 5"/>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872794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560" y="259645"/>
            <a:ext cx="8412480" cy="94262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70560" y="1298222"/>
            <a:ext cx="8412480" cy="309428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5" name="Footer Placeholder 4"/>
          <p:cNvSpPr>
            <a:spLocks noGrp="1"/>
          </p:cNvSpPr>
          <p:nvPr>
            <p:ph type="ftr" sz="quarter" idx="11"/>
          </p:nvPr>
        </p:nvSpPr>
        <p:spPr>
          <a:xfrm>
            <a:off x="3230880" y="4520072"/>
            <a:ext cx="3291840" cy="259644"/>
          </a:xfrm>
          <a:prstGeom prst="rect">
            <a:avLst/>
          </a:prstGeom>
        </p:spPr>
        <p:txBody>
          <a:bodyPr/>
          <a:lstStyle/>
          <a:p>
            <a:endParaRPr lang="en-GB"/>
          </a:p>
        </p:txBody>
      </p:sp>
      <p:sp>
        <p:nvSpPr>
          <p:cNvPr id="6" name="Slide Number Placeholder 5"/>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2434528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5480" y="1215814"/>
            <a:ext cx="8412480" cy="2028613"/>
          </a:xfrm>
          <a:prstGeom prst="rect">
            <a:avLst/>
          </a:prstGeom>
        </p:spPr>
        <p:txBody>
          <a:bodyPr anchor="b"/>
          <a:lstStyle>
            <a:lvl1pPr>
              <a:defRPr sz="4267"/>
            </a:lvl1pPr>
          </a:lstStyle>
          <a:p>
            <a:r>
              <a:rPr lang="en-US"/>
              <a:t>Click to edit Master title style</a:t>
            </a:r>
            <a:endParaRPr lang="en-US" dirty="0"/>
          </a:p>
        </p:txBody>
      </p:sp>
      <p:sp>
        <p:nvSpPr>
          <p:cNvPr id="3" name="Text Placeholder 2"/>
          <p:cNvSpPr>
            <a:spLocks noGrp="1"/>
          </p:cNvSpPr>
          <p:nvPr>
            <p:ph type="body" idx="1"/>
          </p:nvPr>
        </p:nvSpPr>
        <p:spPr>
          <a:xfrm>
            <a:off x="665480" y="3263618"/>
            <a:ext cx="8412480" cy="1066800"/>
          </a:xfrm>
          <a:prstGeom prst="rect">
            <a:avLst/>
          </a:prstGeom>
        </p:spPr>
        <p:txBody>
          <a:bodyPr/>
          <a:lstStyle>
            <a:lvl1pPr marL="0" indent="0">
              <a:buNone/>
              <a:defRPr sz="1707">
                <a:solidFill>
                  <a:schemeClr val="tx1">
                    <a:tint val="75000"/>
                  </a:schemeClr>
                </a:solidFill>
              </a:defRPr>
            </a:lvl1pPr>
            <a:lvl2pPr marL="325115" indent="0">
              <a:buNone/>
              <a:defRPr sz="1422">
                <a:solidFill>
                  <a:schemeClr val="tx1">
                    <a:tint val="75000"/>
                  </a:schemeClr>
                </a:solidFill>
              </a:defRPr>
            </a:lvl2pPr>
            <a:lvl3pPr marL="650230" indent="0">
              <a:buNone/>
              <a:defRPr sz="1280">
                <a:solidFill>
                  <a:schemeClr val="tx1">
                    <a:tint val="75000"/>
                  </a:schemeClr>
                </a:solidFill>
              </a:defRPr>
            </a:lvl3pPr>
            <a:lvl4pPr marL="975345" indent="0">
              <a:buNone/>
              <a:defRPr sz="1138">
                <a:solidFill>
                  <a:schemeClr val="tx1">
                    <a:tint val="75000"/>
                  </a:schemeClr>
                </a:solidFill>
              </a:defRPr>
            </a:lvl4pPr>
            <a:lvl5pPr marL="1300460" indent="0">
              <a:buNone/>
              <a:defRPr sz="1138">
                <a:solidFill>
                  <a:schemeClr val="tx1">
                    <a:tint val="75000"/>
                  </a:schemeClr>
                </a:solidFill>
              </a:defRPr>
            </a:lvl5pPr>
            <a:lvl6pPr marL="1625575" indent="0">
              <a:buNone/>
              <a:defRPr sz="1138">
                <a:solidFill>
                  <a:schemeClr val="tx1">
                    <a:tint val="75000"/>
                  </a:schemeClr>
                </a:solidFill>
              </a:defRPr>
            </a:lvl6pPr>
            <a:lvl7pPr marL="1950690" indent="0">
              <a:buNone/>
              <a:defRPr sz="1138">
                <a:solidFill>
                  <a:schemeClr val="tx1">
                    <a:tint val="75000"/>
                  </a:schemeClr>
                </a:solidFill>
              </a:defRPr>
            </a:lvl7pPr>
            <a:lvl8pPr marL="2275804" indent="0">
              <a:buNone/>
              <a:defRPr sz="1138">
                <a:solidFill>
                  <a:schemeClr val="tx1">
                    <a:tint val="75000"/>
                  </a:schemeClr>
                </a:solidFill>
              </a:defRPr>
            </a:lvl8pPr>
            <a:lvl9pPr marL="2600919" indent="0">
              <a:buNone/>
              <a:defRPr sz="11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5" name="Footer Placeholder 4"/>
          <p:cNvSpPr>
            <a:spLocks noGrp="1"/>
          </p:cNvSpPr>
          <p:nvPr>
            <p:ph type="ftr" sz="quarter" idx="11"/>
          </p:nvPr>
        </p:nvSpPr>
        <p:spPr>
          <a:xfrm>
            <a:off x="3230880" y="4520072"/>
            <a:ext cx="3291840" cy="259644"/>
          </a:xfrm>
          <a:prstGeom prst="rect">
            <a:avLst/>
          </a:prstGeom>
        </p:spPr>
        <p:txBody>
          <a:bodyPr/>
          <a:lstStyle/>
          <a:p>
            <a:endParaRPr lang="en-GB"/>
          </a:p>
        </p:txBody>
      </p:sp>
      <p:sp>
        <p:nvSpPr>
          <p:cNvPr id="6" name="Slide Number Placeholder 5"/>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1748639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0560" y="259645"/>
            <a:ext cx="8412480" cy="94262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70560" y="1298222"/>
            <a:ext cx="4145280" cy="309428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37760" y="1298222"/>
            <a:ext cx="4145280" cy="309428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6" name="Footer Placeholder 5"/>
          <p:cNvSpPr>
            <a:spLocks noGrp="1"/>
          </p:cNvSpPr>
          <p:nvPr>
            <p:ph type="ftr" sz="quarter" idx="11"/>
          </p:nvPr>
        </p:nvSpPr>
        <p:spPr>
          <a:xfrm>
            <a:off x="3230880" y="4520072"/>
            <a:ext cx="3291840" cy="259644"/>
          </a:xfrm>
          <a:prstGeom prst="rect">
            <a:avLst/>
          </a:prstGeom>
        </p:spPr>
        <p:txBody>
          <a:bodyPr/>
          <a:lstStyle/>
          <a:p>
            <a:endParaRPr lang="en-GB"/>
          </a:p>
        </p:txBody>
      </p:sp>
      <p:sp>
        <p:nvSpPr>
          <p:cNvPr id="7" name="Slide Number Placeholder 6"/>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1685407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1830" y="259645"/>
            <a:ext cx="8412480" cy="94262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71831" y="1195494"/>
            <a:ext cx="4126230" cy="585893"/>
          </a:xfrm>
          <a:prstGeom prst="rect">
            <a:avLst/>
          </a:prstGeom>
        </p:spPr>
        <p:txBody>
          <a:bodyPr anchor="b"/>
          <a:lstStyle>
            <a:lvl1pPr marL="0" indent="0">
              <a:buNone/>
              <a:defRPr sz="1707" b="1"/>
            </a:lvl1pPr>
            <a:lvl2pPr marL="325115" indent="0">
              <a:buNone/>
              <a:defRPr sz="1422" b="1"/>
            </a:lvl2pPr>
            <a:lvl3pPr marL="650230" indent="0">
              <a:buNone/>
              <a:defRPr sz="1280" b="1"/>
            </a:lvl3pPr>
            <a:lvl4pPr marL="975345" indent="0">
              <a:buNone/>
              <a:defRPr sz="1138" b="1"/>
            </a:lvl4pPr>
            <a:lvl5pPr marL="1300460" indent="0">
              <a:buNone/>
              <a:defRPr sz="1138" b="1"/>
            </a:lvl5pPr>
            <a:lvl6pPr marL="1625575" indent="0">
              <a:buNone/>
              <a:defRPr sz="1138" b="1"/>
            </a:lvl6pPr>
            <a:lvl7pPr marL="1950690" indent="0">
              <a:buNone/>
              <a:defRPr sz="1138" b="1"/>
            </a:lvl7pPr>
            <a:lvl8pPr marL="2275804" indent="0">
              <a:buNone/>
              <a:defRPr sz="1138" b="1"/>
            </a:lvl8pPr>
            <a:lvl9pPr marL="2600919" indent="0">
              <a:buNone/>
              <a:defRPr sz="1138" b="1"/>
            </a:lvl9pPr>
          </a:lstStyle>
          <a:p>
            <a:pPr lvl="0"/>
            <a:r>
              <a:rPr lang="en-US"/>
              <a:t>Click to edit Master text styles</a:t>
            </a:r>
          </a:p>
        </p:txBody>
      </p:sp>
      <p:sp>
        <p:nvSpPr>
          <p:cNvPr id="4" name="Content Placeholder 3"/>
          <p:cNvSpPr>
            <a:spLocks noGrp="1"/>
          </p:cNvSpPr>
          <p:nvPr>
            <p:ph sz="half" idx="2"/>
          </p:nvPr>
        </p:nvSpPr>
        <p:spPr>
          <a:xfrm>
            <a:off x="671831" y="1781387"/>
            <a:ext cx="4126230" cy="262015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37760" y="1195494"/>
            <a:ext cx="4146550" cy="585893"/>
          </a:xfrm>
          <a:prstGeom prst="rect">
            <a:avLst/>
          </a:prstGeom>
        </p:spPr>
        <p:txBody>
          <a:bodyPr anchor="b"/>
          <a:lstStyle>
            <a:lvl1pPr marL="0" indent="0">
              <a:buNone/>
              <a:defRPr sz="1707" b="1"/>
            </a:lvl1pPr>
            <a:lvl2pPr marL="325115" indent="0">
              <a:buNone/>
              <a:defRPr sz="1422" b="1"/>
            </a:lvl2pPr>
            <a:lvl3pPr marL="650230" indent="0">
              <a:buNone/>
              <a:defRPr sz="1280" b="1"/>
            </a:lvl3pPr>
            <a:lvl4pPr marL="975345" indent="0">
              <a:buNone/>
              <a:defRPr sz="1138" b="1"/>
            </a:lvl4pPr>
            <a:lvl5pPr marL="1300460" indent="0">
              <a:buNone/>
              <a:defRPr sz="1138" b="1"/>
            </a:lvl5pPr>
            <a:lvl6pPr marL="1625575" indent="0">
              <a:buNone/>
              <a:defRPr sz="1138" b="1"/>
            </a:lvl6pPr>
            <a:lvl7pPr marL="1950690" indent="0">
              <a:buNone/>
              <a:defRPr sz="1138" b="1"/>
            </a:lvl7pPr>
            <a:lvl8pPr marL="2275804" indent="0">
              <a:buNone/>
              <a:defRPr sz="1138" b="1"/>
            </a:lvl8pPr>
            <a:lvl9pPr marL="2600919" indent="0">
              <a:buNone/>
              <a:defRPr sz="1138" b="1"/>
            </a:lvl9pPr>
          </a:lstStyle>
          <a:p>
            <a:pPr lvl="0"/>
            <a:r>
              <a:rPr lang="en-US"/>
              <a:t>Click to edit Master text styles</a:t>
            </a:r>
          </a:p>
        </p:txBody>
      </p:sp>
      <p:sp>
        <p:nvSpPr>
          <p:cNvPr id="6" name="Content Placeholder 5"/>
          <p:cNvSpPr>
            <a:spLocks noGrp="1"/>
          </p:cNvSpPr>
          <p:nvPr>
            <p:ph sz="quarter" idx="4"/>
          </p:nvPr>
        </p:nvSpPr>
        <p:spPr>
          <a:xfrm>
            <a:off x="4937760" y="1781387"/>
            <a:ext cx="4146550" cy="262015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8" name="Footer Placeholder 7"/>
          <p:cNvSpPr>
            <a:spLocks noGrp="1"/>
          </p:cNvSpPr>
          <p:nvPr>
            <p:ph type="ftr" sz="quarter" idx="11"/>
          </p:nvPr>
        </p:nvSpPr>
        <p:spPr>
          <a:xfrm>
            <a:off x="3230880" y="4520072"/>
            <a:ext cx="3291840" cy="259644"/>
          </a:xfrm>
          <a:prstGeom prst="rect">
            <a:avLst/>
          </a:prstGeom>
        </p:spPr>
        <p:txBody>
          <a:bodyPr/>
          <a:lstStyle/>
          <a:p>
            <a:endParaRPr lang="en-GB"/>
          </a:p>
        </p:txBody>
      </p:sp>
      <p:sp>
        <p:nvSpPr>
          <p:cNvPr id="9" name="Slide Number Placeholder 8"/>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2999417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0560" y="259645"/>
            <a:ext cx="8412480" cy="94262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4" name="Footer Placeholder 3"/>
          <p:cNvSpPr>
            <a:spLocks noGrp="1"/>
          </p:cNvSpPr>
          <p:nvPr>
            <p:ph type="ftr" sz="quarter" idx="11"/>
          </p:nvPr>
        </p:nvSpPr>
        <p:spPr>
          <a:xfrm>
            <a:off x="3230880" y="4520072"/>
            <a:ext cx="3291840" cy="259644"/>
          </a:xfrm>
          <a:prstGeom prst="rect">
            <a:avLst/>
          </a:prstGeom>
        </p:spPr>
        <p:txBody>
          <a:bodyPr/>
          <a:lstStyle/>
          <a:p>
            <a:endParaRPr lang="en-GB"/>
          </a:p>
        </p:txBody>
      </p:sp>
      <p:sp>
        <p:nvSpPr>
          <p:cNvPr id="5" name="Slide Number Placeholder 4"/>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2098851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3" name="Footer Placeholder 2"/>
          <p:cNvSpPr>
            <a:spLocks noGrp="1"/>
          </p:cNvSpPr>
          <p:nvPr>
            <p:ph type="ftr" sz="quarter" idx="11"/>
          </p:nvPr>
        </p:nvSpPr>
        <p:spPr>
          <a:xfrm>
            <a:off x="3230880" y="4520072"/>
            <a:ext cx="3291840" cy="259644"/>
          </a:xfrm>
          <a:prstGeom prst="rect">
            <a:avLst/>
          </a:prstGeom>
        </p:spPr>
        <p:txBody>
          <a:bodyPr/>
          <a:lstStyle/>
          <a:p>
            <a:endParaRPr lang="en-GB"/>
          </a:p>
        </p:txBody>
      </p:sp>
      <p:sp>
        <p:nvSpPr>
          <p:cNvPr id="4" name="Slide Number Placeholder 3"/>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361867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1" y="325120"/>
            <a:ext cx="3145790" cy="1137920"/>
          </a:xfrm>
          <a:prstGeom prst="rect">
            <a:avLst/>
          </a:prstGeom>
        </p:spPr>
        <p:txBody>
          <a:bodyPr anchor="b"/>
          <a:lstStyle>
            <a:lvl1pPr>
              <a:defRPr sz="2276"/>
            </a:lvl1pPr>
          </a:lstStyle>
          <a:p>
            <a:r>
              <a:rPr lang="en-US"/>
              <a:t>Click to edit Master title style</a:t>
            </a:r>
            <a:endParaRPr lang="en-US" dirty="0"/>
          </a:p>
        </p:txBody>
      </p:sp>
      <p:sp>
        <p:nvSpPr>
          <p:cNvPr id="3" name="Content Placeholder 2"/>
          <p:cNvSpPr>
            <a:spLocks noGrp="1"/>
          </p:cNvSpPr>
          <p:nvPr>
            <p:ph idx="1"/>
          </p:nvPr>
        </p:nvSpPr>
        <p:spPr>
          <a:xfrm>
            <a:off x="4146550" y="702169"/>
            <a:ext cx="4937760" cy="3465689"/>
          </a:xfrm>
          <a:prstGeom prst="rect">
            <a:avLst/>
          </a:prstGeom>
        </p:spPr>
        <p:txBody>
          <a:bodyPr/>
          <a:lstStyle>
            <a:lvl1pPr>
              <a:defRPr sz="2276"/>
            </a:lvl1pPr>
            <a:lvl2pPr>
              <a:defRPr sz="1991"/>
            </a:lvl2pPr>
            <a:lvl3pPr>
              <a:defRPr sz="1707"/>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1831" y="1463040"/>
            <a:ext cx="3145790" cy="2710463"/>
          </a:xfrm>
          <a:prstGeom prst="rect">
            <a:avLst/>
          </a:prstGeom>
        </p:spPr>
        <p:txBody>
          <a:bodyPr/>
          <a:lstStyle>
            <a:lvl1pPr marL="0" indent="0">
              <a:buNone/>
              <a:defRPr sz="1138"/>
            </a:lvl1pPr>
            <a:lvl2pPr marL="325115" indent="0">
              <a:buNone/>
              <a:defRPr sz="996"/>
            </a:lvl2pPr>
            <a:lvl3pPr marL="650230" indent="0">
              <a:buNone/>
              <a:defRPr sz="853"/>
            </a:lvl3pPr>
            <a:lvl4pPr marL="975345" indent="0">
              <a:buNone/>
              <a:defRPr sz="711"/>
            </a:lvl4pPr>
            <a:lvl5pPr marL="1300460" indent="0">
              <a:buNone/>
              <a:defRPr sz="711"/>
            </a:lvl5pPr>
            <a:lvl6pPr marL="1625575" indent="0">
              <a:buNone/>
              <a:defRPr sz="711"/>
            </a:lvl6pPr>
            <a:lvl7pPr marL="1950690" indent="0">
              <a:buNone/>
              <a:defRPr sz="711"/>
            </a:lvl7pPr>
            <a:lvl8pPr marL="2275804" indent="0">
              <a:buNone/>
              <a:defRPr sz="711"/>
            </a:lvl8pPr>
            <a:lvl9pPr marL="2600919" indent="0">
              <a:buNone/>
              <a:defRPr sz="711"/>
            </a:lvl9pPr>
          </a:lstStyle>
          <a:p>
            <a:pPr lvl="0"/>
            <a:r>
              <a:rPr lang="en-US"/>
              <a:t>Click to edit Master text styles</a:t>
            </a:r>
          </a:p>
        </p:txBody>
      </p:sp>
      <p:sp>
        <p:nvSpPr>
          <p:cNvPr id="5" name="Date Placeholder 4"/>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6" name="Footer Placeholder 5"/>
          <p:cNvSpPr>
            <a:spLocks noGrp="1"/>
          </p:cNvSpPr>
          <p:nvPr>
            <p:ph type="ftr" sz="quarter" idx="11"/>
          </p:nvPr>
        </p:nvSpPr>
        <p:spPr>
          <a:xfrm>
            <a:off x="3230880" y="4520072"/>
            <a:ext cx="3291840" cy="259644"/>
          </a:xfrm>
          <a:prstGeom prst="rect">
            <a:avLst/>
          </a:prstGeom>
        </p:spPr>
        <p:txBody>
          <a:bodyPr/>
          <a:lstStyle/>
          <a:p>
            <a:endParaRPr lang="en-GB"/>
          </a:p>
        </p:txBody>
      </p:sp>
      <p:sp>
        <p:nvSpPr>
          <p:cNvPr id="7" name="Slide Number Placeholder 6"/>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1678115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1" y="325120"/>
            <a:ext cx="3145790" cy="1137920"/>
          </a:xfrm>
          <a:prstGeom prst="rect">
            <a:avLst/>
          </a:prstGeom>
        </p:spPr>
        <p:txBody>
          <a:bodyPr anchor="b"/>
          <a:lstStyle>
            <a:lvl1pPr>
              <a:defRPr sz="2276"/>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6550" y="702169"/>
            <a:ext cx="4937760" cy="3465689"/>
          </a:xfrm>
          <a:prstGeom prst="rect">
            <a:avLst/>
          </a:prstGeom>
        </p:spPr>
        <p:txBody>
          <a:bodyPr anchor="t"/>
          <a:lstStyle>
            <a:lvl1pPr marL="0" indent="0">
              <a:buNone/>
              <a:defRPr sz="2276"/>
            </a:lvl1pPr>
            <a:lvl2pPr marL="325115" indent="0">
              <a:buNone/>
              <a:defRPr sz="1991"/>
            </a:lvl2pPr>
            <a:lvl3pPr marL="650230" indent="0">
              <a:buNone/>
              <a:defRPr sz="1707"/>
            </a:lvl3pPr>
            <a:lvl4pPr marL="975345" indent="0">
              <a:buNone/>
              <a:defRPr sz="1422"/>
            </a:lvl4pPr>
            <a:lvl5pPr marL="1300460" indent="0">
              <a:buNone/>
              <a:defRPr sz="1422"/>
            </a:lvl5pPr>
            <a:lvl6pPr marL="1625575" indent="0">
              <a:buNone/>
              <a:defRPr sz="1422"/>
            </a:lvl6pPr>
            <a:lvl7pPr marL="1950690" indent="0">
              <a:buNone/>
              <a:defRPr sz="1422"/>
            </a:lvl7pPr>
            <a:lvl8pPr marL="2275804" indent="0">
              <a:buNone/>
              <a:defRPr sz="1422"/>
            </a:lvl8pPr>
            <a:lvl9pPr marL="2600919" indent="0">
              <a:buNone/>
              <a:defRPr sz="1422"/>
            </a:lvl9pPr>
          </a:lstStyle>
          <a:p>
            <a:r>
              <a:rPr lang="en-US"/>
              <a:t>Click icon to add picture</a:t>
            </a:r>
            <a:endParaRPr lang="en-US" dirty="0"/>
          </a:p>
        </p:txBody>
      </p:sp>
      <p:sp>
        <p:nvSpPr>
          <p:cNvPr id="4" name="Text Placeholder 3"/>
          <p:cNvSpPr>
            <a:spLocks noGrp="1"/>
          </p:cNvSpPr>
          <p:nvPr>
            <p:ph type="body" sz="half" idx="2"/>
          </p:nvPr>
        </p:nvSpPr>
        <p:spPr>
          <a:xfrm>
            <a:off x="671831" y="1463040"/>
            <a:ext cx="3145790" cy="2710463"/>
          </a:xfrm>
          <a:prstGeom prst="rect">
            <a:avLst/>
          </a:prstGeom>
        </p:spPr>
        <p:txBody>
          <a:bodyPr/>
          <a:lstStyle>
            <a:lvl1pPr marL="0" indent="0">
              <a:buNone/>
              <a:defRPr sz="1138"/>
            </a:lvl1pPr>
            <a:lvl2pPr marL="325115" indent="0">
              <a:buNone/>
              <a:defRPr sz="996"/>
            </a:lvl2pPr>
            <a:lvl3pPr marL="650230" indent="0">
              <a:buNone/>
              <a:defRPr sz="853"/>
            </a:lvl3pPr>
            <a:lvl4pPr marL="975345" indent="0">
              <a:buNone/>
              <a:defRPr sz="711"/>
            </a:lvl4pPr>
            <a:lvl5pPr marL="1300460" indent="0">
              <a:buNone/>
              <a:defRPr sz="711"/>
            </a:lvl5pPr>
            <a:lvl6pPr marL="1625575" indent="0">
              <a:buNone/>
              <a:defRPr sz="711"/>
            </a:lvl6pPr>
            <a:lvl7pPr marL="1950690" indent="0">
              <a:buNone/>
              <a:defRPr sz="711"/>
            </a:lvl7pPr>
            <a:lvl8pPr marL="2275804" indent="0">
              <a:buNone/>
              <a:defRPr sz="711"/>
            </a:lvl8pPr>
            <a:lvl9pPr marL="2600919" indent="0">
              <a:buNone/>
              <a:defRPr sz="711"/>
            </a:lvl9pPr>
          </a:lstStyle>
          <a:p>
            <a:pPr lvl="0"/>
            <a:r>
              <a:rPr lang="en-US"/>
              <a:t>Click to edit Master text styles</a:t>
            </a:r>
          </a:p>
        </p:txBody>
      </p:sp>
      <p:sp>
        <p:nvSpPr>
          <p:cNvPr id="5" name="Date Placeholder 4"/>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6" name="Footer Placeholder 5"/>
          <p:cNvSpPr>
            <a:spLocks noGrp="1"/>
          </p:cNvSpPr>
          <p:nvPr>
            <p:ph type="ftr" sz="quarter" idx="11"/>
          </p:nvPr>
        </p:nvSpPr>
        <p:spPr>
          <a:xfrm>
            <a:off x="3230880" y="4520072"/>
            <a:ext cx="3291840" cy="259644"/>
          </a:xfrm>
          <a:prstGeom prst="rect">
            <a:avLst/>
          </a:prstGeom>
        </p:spPr>
        <p:txBody>
          <a:bodyPr/>
          <a:lstStyle/>
          <a:p>
            <a:endParaRPr lang="en-GB"/>
          </a:p>
        </p:txBody>
      </p:sp>
      <p:sp>
        <p:nvSpPr>
          <p:cNvPr id="7" name="Slide Number Placeholder 6"/>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3793325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0560" y="259645"/>
            <a:ext cx="8412480" cy="94262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70560" y="1298222"/>
            <a:ext cx="8412480" cy="309428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5" name="Footer Placeholder 4"/>
          <p:cNvSpPr>
            <a:spLocks noGrp="1"/>
          </p:cNvSpPr>
          <p:nvPr>
            <p:ph type="ftr" sz="quarter" idx="11"/>
          </p:nvPr>
        </p:nvSpPr>
        <p:spPr>
          <a:xfrm>
            <a:off x="3230880" y="4520072"/>
            <a:ext cx="3291840" cy="259644"/>
          </a:xfrm>
          <a:prstGeom prst="rect">
            <a:avLst/>
          </a:prstGeom>
        </p:spPr>
        <p:txBody>
          <a:bodyPr/>
          <a:lstStyle/>
          <a:p>
            <a:endParaRPr lang="en-GB"/>
          </a:p>
        </p:txBody>
      </p:sp>
      <p:sp>
        <p:nvSpPr>
          <p:cNvPr id="6" name="Slide Number Placeholder 5"/>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300946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9920" y="259644"/>
            <a:ext cx="2103120" cy="4132863"/>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0560" y="259644"/>
            <a:ext cx="6187440" cy="41328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0560" y="4520072"/>
            <a:ext cx="2194560" cy="259644"/>
          </a:xfrm>
          <a:prstGeom prst="rect">
            <a:avLst/>
          </a:prstGeom>
        </p:spPr>
        <p:txBody>
          <a:bodyPr/>
          <a:lstStyle/>
          <a:p>
            <a:fld id="{0A0B5B62-1A86-4FB2-9B47-423EA5223F8A}" type="datetimeFigureOut">
              <a:rPr lang="en-GB" smtClean="0"/>
              <a:t>17/12/2020</a:t>
            </a:fld>
            <a:endParaRPr lang="en-GB"/>
          </a:p>
        </p:txBody>
      </p:sp>
      <p:sp>
        <p:nvSpPr>
          <p:cNvPr id="5" name="Footer Placeholder 4"/>
          <p:cNvSpPr>
            <a:spLocks noGrp="1"/>
          </p:cNvSpPr>
          <p:nvPr>
            <p:ph type="ftr" sz="quarter" idx="11"/>
          </p:nvPr>
        </p:nvSpPr>
        <p:spPr>
          <a:xfrm>
            <a:off x="3230880" y="4520072"/>
            <a:ext cx="3291840" cy="259644"/>
          </a:xfrm>
          <a:prstGeom prst="rect">
            <a:avLst/>
          </a:prstGeom>
        </p:spPr>
        <p:txBody>
          <a:bodyPr/>
          <a:lstStyle/>
          <a:p>
            <a:endParaRPr lang="en-GB"/>
          </a:p>
        </p:txBody>
      </p:sp>
      <p:sp>
        <p:nvSpPr>
          <p:cNvPr id="6" name="Slide Number Placeholder 5"/>
          <p:cNvSpPr>
            <a:spLocks noGrp="1"/>
          </p:cNvSpPr>
          <p:nvPr>
            <p:ph type="sldNum" sz="quarter" idx="12"/>
          </p:nvPr>
        </p:nvSpPr>
        <p:spPr>
          <a:xfrm>
            <a:off x="6888480" y="4520072"/>
            <a:ext cx="2194560" cy="259644"/>
          </a:xfrm>
          <a:prstGeom prst="rect">
            <a:avLst/>
          </a:prstGeom>
        </p:spPr>
        <p:txBody>
          <a:bodyPr/>
          <a:lstStyle/>
          <a:p>
            <a:fld id="{EF69AA8D-5220-4B63-A8FB-C2E43DCE6924}" type="slidenum">
              <a:rPr lang="en-GB" smtClean="0"/>
              <a:t>‹#›</a:t>
            </a:fld>
            <a:endParaRPr lang="en-GB"/>
          </a:p>
        </p:txBody>
      </p:sp>
    </p:spTree>
    <p:extLst>
      <p:ext uri="{BB962C8B-B14F-4D97-AF65-F5344CB8AC3E}">
        <p14:creationId xmlns:p14="http://schemas.microsoft.com/office/powerpoint/2010/main" val="3671367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798513"/>
            <a:ext cx="7315200" cy="1697037"/>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219200" y="2562225"/>
            <a:ext cx="7315200" cy="117633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87D6079-FA70-4BA3-8CDE-5814D3A1CA66}" type="datetimeFigureOut">
              <a:rPr lang="en-GB" smtClean="0"/>
              <a:t>17/12/2020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944150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7D6079-FA70-4BA3-8CDE-5814D3A1CA66}" type="datetimeFigureOut">
              <a:rPr lang="en-GB" smtClean="0"/>
              <a:t>17/12/2020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783913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5163" y="1216025"/>
            <a:ext cx="8412162" cy="2028825"/>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65163" y="3263900"/>
            <a:ext cx="8412162" cy="10668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7D6079-FA70-4BA3-8CDE-5814D3A1CA66}" type="datetimeFigureOut">
              <a:rPr lang="en-GB" smtClean="0"/>
              <a:t>17/12/2020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1932183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69925" y="1298575"/>
            <a:ext cx="4130675" cy="3094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53000" y="1298575"/>
            <a:ext cx="4130675" cy="3094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87D6079-FA70-4BA3-8CDE-5814D3A1CA66}" type="datetimeFigureOut">
              <a:rPr lang="en-GB" smtClean="0"/>
              <a:t>17/12/2020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028372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1513" y="260350"/>
            <a:ext cx="8412162" cy="941388"/>
          </a:xfrm>
        </p:spPr>
        <p:txBody>
          <a:bodyPr/>
          <a:lstStyle/>
          <a:p>
            <a:r>
              <a:rPr lang="en-US"/>
              <a:t>Click to edit Master title style</a:t>
            </a:r>
            <a:endParaRPr lang="en-GB"/>
          </a:p>
        </p:txBody>
      </p:sp>
      <p:sp>
        <p:nvSpPr>
          <p:cNvPr id="3" name="Text Placeholder 2"/>
          <p:cNvSpPr>
            <a:spLocks noGrp="1"/>
          </p:cNvSpPr>
          <p:nvPr>
            <p:ph type="body" idx="1"/>
          </p:nvPr>
        </p:nvSpPr>
        <p:spPr>
          <a:xfrm>
            <a:off x="671513" y="1195388"/>
            <a:ext cx="4125912" cy="5857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1513" y="1781175"/>
            <a:ext cx="4125912" cy="2620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937125" y="1195388"/>
            <a:ext cx="4146550" cy="5857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7125" y="1781175"/>
            <a:ext cx="4146550" cy="2620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87D6079-FA70-4BA3-8CDE-5814D3A1CA66}" type="datetimeFigureOut">
              <a:rPr lang="en-GB" smtClean="0"/>
              <a:t>17/12/2020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993649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87D6079-FA70-4BA3-8CDE-5814D3A1CA66}" type="datetimeFigureOut">
              <a:rPr lang="en-GB" smtClean="0"/>
              <a:t>17/12/2020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348764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D6079-FA70-4BA3-8CDE-5814D3A1CA66}" type="datetimeFigureOut">
              <a:rPr lang="en-GB" smtClean="0"/>
              <a:t>17/12/2020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683680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513" y="325438"/>
            <a:ext cx="3146425" cy="1138237"/>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4146550" y="701675"/>
            <a:ext cx="4937125" cy="3465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71513" y="1463675"/>
            <a:ext cx="3146425" cy="2709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7D6079-FA70-4BA3-8CDE-5814D3A1CA66}" type="datetimeFigureOut">
              <a:rPr lang="en-GB" smtClean="0"/>
              <a:t>17/12/2020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1078678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513" y="325438"/>
            <a:ext cx="3146425" cy="1138237"/>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4146550" y="701675"/>
            <a:ext cx="4937125" cy="3465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71513" y="1463675"/>
            <a:ext cx="3146425" cy="2709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7D6079-FA70-4BA3-8CDE-5814D3A1CA66}" type="datetimeFigureOut">
              <a:rPr lang="en-GB" smtClean="0"/>
              <a:t>17/12/2020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4177727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7D6079-FA70-4BA3-8CDE-5814D3A1CA66}" type="datetimeFigureOut">
              <a:rPr lang="en-GB" smtClean="0"/>
              <a:t>17/12/2020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214832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80238" y="260350"/>
            <a:ext cx="2103437" cy="41322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9925" y="260350"/>
            <a:ext cx="6157913" cy="41322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7D6079-FA70-4BA3-8CDE-5814D3A1CA66}" type="datetimeFigureOut">
              <a:rPr lang="en-GB" smtClean="0"/>
              <a:t>17/12/2020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11FA88-5604-4D8A-8452-1F958DEBF7A0}" type="slidenum">
              <a:rPr lang="en-GB" smtClean="0"/>
              <a:t>‹#›</a:t>
            </a:fld>
            <a:endParaRPr lang="en-GB"/>
          </a:p>
        </p:txBody>
      </p:sp>
    </p:spTree>
    <p:extLst>
      <p:ext uri="{BB962C8B-B14F-4D97-AF65-F5344CB8AC3E}">
        <p14:creationId xmlns:p14="http://schemas.microsoft.com/office/powerpoint/2010/main" val="1165682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753600" cy="1291213"/>
          </a:xfrm>
          <a:prstGeom prst="rect">
            <a:avLst/>
          </a:prstGeom>
          <a:solidFill>
            <a:srgbClr val="002147"/>
          </a:solidFill>
          <a:ln>
            <a:solidFill>
              <a:srgbClr val="0021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158884" y="75716"/>
            <a:ext cx="3435832" cy="1139780"/>
          </a:xfrm>
          <a:prstGeom prst="rect">
            <a:avLst/>
          </a:prstGeom>
        </p:spPr>
      </p:pic>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0439" y="318972"/>
            <a:ext cx="2095251" cy="633948"/>
          </a:xfrm>
          <a:prstGeom prst="rect">
            <a:avLst/>
          </a:prstGeom>
        </p:spPr>
      </p:pic>
      <p:sp>
        <p:nvSpPr>
          <p:cNvPr id="16" name="Rectangle 15"/>
          <p:cNvSpPr/>
          <p:nvPr userDrawn="1"/>
        </p:nvSpPr>
        <p:spPr>
          <a:xfrm>
            <a:off x="0" y="4441371"/>
            <a:ext cx="9753600" cy="435429"/>
          </a:xfrm>
          <a:prstGeom prst="rect">
            <a:avLst/>
          </a:prstGeom>
          <a:solidFill>
            <a:srgbClr val="002147"/>
          </a:solidFill>
          <a:ln>
            <a:solidFill>
              <a:srgbClr val="0021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b="1" dirty="0">
                <a:latin typeface="Arial" panose="020B0604020202020204" pitchFamily="34" charset="0"/>
                <a:cs typeface="Arial" panose="020B0604020202020204" pitchFamily="34" charset="0"/>
              </a:rPr>
              <a:t>Please</a:t>
            </a:r>
            <a:r>
              <a:rPr lang="en-GB" sz="1700" b="1" baseline="0" dirty="0">
                <a:latin typeface="Arial" panose="020B0604020202020204" pitchFamily="34" charset="0"/>
                <a:cs typeface="Arial" panose="020B0604020202020204" pitchFamily="34" charset="0"/>
              </a:rPr>
              <a:t> don’t share your answers outside your team; others are having fun finding them!</a:t>
            </a:r>
            <a:endParaRPr lang="en-GB" sz="1700" b="1" dirty="0">
              <a:latin typeface="Arial" panose="020B0604020202020204" pitchFamily="34" charset="0"/>
              <a:cs typeface="Arial" panose="020B0604020202020204" pitchFamily="34" charset="0"/>
            </a:endParaRPr>
          </a:p>
        </p:txBody>
      </p:sp>
      <p:sp>
        <p:nvSpPr>
          <p:cNvPr id="17" name="Rectangle 16"/>
          <p:cNvSpPr/>
          <p:nvPr userDrawn="1"/>
        </p:nvSpPr>
        <p:spPr>
          <a:xfrm>
            <a:off x="0" y="1291214"/>
            <a:ext cx="179196" cy="3220496"/>
          </a:xfrm>
          <a:prstGeom prst="rect">
            <a:avLst/>
          </a:prstGeom>
          <a:solidFill>
            <a:srgbClr val="002147"/>
          </a:solidFill>
          <a:ln>
            <a:solidFill>
              <a:srgbClr val="0021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userDrawn="1"/>
        </p:nvSpPr>
        <p:spPr>
          <a:xfrm>
            <a:off x="9574404" y="1291214"/>
            <a:ext cx="179196" cy="3193094"/>
          </a:xfrm>
          <a:prstGeom prst="rect">
            <a:avLst/>
          </a:prstGeom>
          <a:solidFill>
            <a:srgbClr val="002147"/>
          </a:solidFill>
          <a:ln>
            <a:solidFill>
              <a:srgbClr val="0021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4492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50230" rtl="0" eaLnBrk="1" latinLnBrk="0" hangingPunct="1">
        <a:lnSpc>
          <a:spcPct val="90000"/>
        </a:lnSpc>
        <a:spcBef>
          <a:spcPct val="0"/>
        </a:spcBef>
        <a:buNone/>
        <a:defRPr sz="3129" kern="1200">
          <a:solidFill>
            <a:schemeClr val="tx1"/>
          </a:solidFill>
          <a:latin typeface="+mj-lt"/>
          <a:ea typeface="+mj-ea"/>
          <a:cs typeface="+mj-cs"/>
        </a:defRPr>
      </a:lvl1pPr>
    </p:titleStyle>
    <p:bodyStyle>
      <a:lvl1pPr marL="162557" indent="-162557" algn="l" defTabSz="650230" rtl="0" eaLnBrk="1" latinLnBrk="0" hangingPunct="1">
        <a:lnSpc>
          <a:spcPct val="90000"/>
        </a:lnSpc>
        <a:spcBef>
          <a:spcPts val="711"/>
        </a:spcBef>
        <a:buFont typeface="Arial" panose="020B0604020202020204" pitchFamily="34" charset="0"/>
        <a:buChar char="•"/>
        <a:defRPr sz="1991" kern="1200">
          <a:solidFill>
            <a:schemeClr val="tx1"/>
          </a:solidFill>
          <a:latin typeface="+mn-lt"/>
          <a:ea typeface="+mn-ea"/>
          <a:cs typeface="+mn-cs"/>
        </a:defRPr>
      </a:lvl1pPr>
      <a:lvl2pPr marL="487672" indent="-162557" algn="l" defTabSz="650230" rtl="0" eaLnBrk="1" latinLnBrk="0" hangingPunct="1">
        <a:lnSpc>
          <a:spcPct val="90000"/>
        </a:lnSpc>
        <a:spcBef>
          <a:spcPts val="356"/>
        </a:spcBef>
        <a:buFont typeface="Arial" panose="020B0604020202020204" pitchFamily="34" charset="0"/>
        <a:buChar char="•"/>
        <a:defRPr sz="1707" kern="1200">
          <a:solidFill>
            <a:schemeClr val="tx1"/>
          </a:solidFill>
          <a:latin typeface="+mn-lt"/>
          <a:ea typeface="+mn-ea"/>
          <a:cs typeface="+mn-cs"/>
        </a:defRPr>
      </a:lvl2pPr>
      <a:lvl3pPr marL="812787" indent="-162557" algn="l" defTabSz="650230" rtl="0" eaLnBrk="1" latinLnBrk="0" hangingPunct="1">
        <a:lnSpc>
          <a:spcPct val="90000"/>
        </a:lnSpc>
        <a:spcBef>
          <a:spcPts val="356"/>
        </a:spcBef>
        <a:buFont typeface="Arial" panose="020B0604020202020204" pitchFamily="34" charset="0"/>
        <a:buChar char="•"/>
        <a:defRPr sz="1422" kern="1200">
          <a:solidFill>
            <a:schemeClr val="tx1"/>
          </a:solidFill>
          <a:latin typeface="+mn-lt"/>
          <a:ea typeface="+mn-ea"/>
          <a:cs typeface="+mn-cs"/>
        </a:defRPr>
      </a:lvl3pPr>
      <a:lvl4pPr marL="113790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4pPr>
      <a:lvl5pPr marL="146301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5pPr>
      <a:lvl6pPr marL="178813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6pPr>
      <a:lvl7pPr marL="211324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7pPr>
      <a:lvl8pPr marL="243836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8pPr>
      <a:lvl9pPr marL="276347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9pPr>
    </p:bodyStyle>
    <p:otherStyle>
      <a:defPPr>
        <a:defRPr lang="en-US"/>
      </a:defPPr>
      <a:lvl1pPr marL="0" algn="l" defTabSz="650230" rtl="0" eaLnBrk="1" latinLnBrk="0" hangingPunct="1">
        <a:defRPr sz="1280" kern="1200">
          <a:solidFill>
            <a:schemeClr val="tx1"/>
          </a:solidFill>
          <a:latin typeface="+mn-lt"/>
          <a:ea typeface="+mn-ea"/>
          <a:cs typeface="+mn-cs"/>
        </a:defRPr>
      </a:lvl1pPr>
      <a:lvl2pPr marL="325115" algn="l" defTabSz="650230" rtl="0" eaLnBrk="1" latinLnBrk="0" hangingPunct="1">
        <a:defRPr sz="1280" kern="1200">
          <a:solidFill>
            <a:schemeClr val="tx1"/>
          </a:solidFill>
          <a:latin typeface="+mn-lt"/>
          <a:ea typeface="+mn-ea"/>
          <a:cs typeface="+mn-cs"/>
        </a:defRPr>
      </a:lvl2pPr>
      <a:lvl3pPr marL="650230" algn="l" defTabSz="650230" rtl="0" eaLnBrk="1" latinLnBrk="0" hangingPunct="1">
        <a:defRPr sz="1280" kern="1200">
          <a:solidFill>
            <a:schemeClr val="tx1"/>
          </a:solidFill>
          <a:latin typeface="+mn-lt"/>
          <a:ea typeface="+mn-ea"/>
          <a:cs typeface="+mn-cs"/>
        </a:defRPr>
      </a:lvl3pPr>
      <a:lvl4pPr marL="975345" algn="l" defTabSz="650230" rtl="0" eaLnBrk="1" latinLnBrk="0" hangingPunct="1">
        <a:defRPr sz="1280" kern="1200">
          <a:solidFill>
            <a:schemeClr val="tx1"/>
          </a:solidFill>
          <a:latin typeface="+mn-lt"/>
          <a:ea typeface="+mn-ea"/>
          <a:cs typeface="+mn-cs"/>
        </a:defRPr>
      </a:lvl4pPr>
      <a:lvl5pPr marL="1300460" algn="l" defTabSz="650230" rtl="0" eaLnBrk="1" latinLnBrk="0" hangingPunct="1">
        <a:defRPr sz="1280" kern="1200">
          <a:solidFill>
            <a:schemeClr val="tx1"/>
          </a:solidFill>
          <a:latin typeface="+mn-lt"/>
          <a:ea typeface="+mn-ea"/>
          <a:cs typeface="+mn-cs"/>
        </a:defRPr>
      </a:lvl5pPr>
      <a:lvl6pPr marL="1625575" algn="l" defTabSz="650230" rtl="0" eaLnBrk="1" latinLnBrk="0" hangingPunct="1">
        <a:defRPr sz="1280" kern="1200">
          <a:solidFill>
            <a:schemeClr val="tx1"/>
          </a:solidFill>
          <a:latin typeface="+mn-lt"/>
          <a:ea typeface="+mn-ea"/>
          <a:cs typeface="+mn-cs"/>
        </a:defRPr>
      </a:lvl6pPr>
      <a:lvl7pPr marL="1950690" algn="l" defTabSz="650230" rtl="0" eaLnBrk="1" latinLnBrk="0" hangingPunct="1">
        <a:defRPr sz="1280" kern="1200">
          <a:solidFill>
            <a:schemeClr val="tx1"/>
          </a:solidFill>
          <a:latin typeface="+mn-lt"/>
          <a:ea typeface="+mn-ea"/>
          <a:cs typeface="+mn-cs"/>
        </a:defRPr>
      </a:lvl7pPr>
      <a:lvl8pPr marL="2275804" algn="l" defTabSz="650230" rtl="0" eaLnBrk="1" latinLnBrk="0" hangingPunct="1">
        <a:defRPr sz="1280" kern="1200">
          <a:solidFill>
            <a:schemeClr val="tx1"/>
          </a:solidFill>
          <a:latin typeface="+mn-lt"/>
          <a:ea typeface="+mn-ea"/>
          <a:cs typeface="+mn-cs"/>
        </a:defRPr>
      </a:lvl8pPr>
      <a:lvl9pPr marL="2600919" algn="l" defTabSz="650230" rtl="0" eaLnBrk="1" latinLnBrk="0" hangingPunct="1">
        <a:defRPr sz="128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9925" y="260350"/>
            <a:ext cx="8413750" cy="94138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69925" y="1298575"/>
            <a:ext cx="8413750" cy="30940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69925" y="4519613"/>
            <a:ext cx="2195513" cy="260350"/>
          </a:xfrm>
          <a:prstGeom prst="rect">
            <a:avLst/>
          </a:prstGeom>
        </p:spPr>
        <p:txBody>
          <a:bodyPr vert="horz" lIns="91440" tIns="45720" rIns="91440" bIns="45720" rtlCol="0" anchor="ctr"/>
          <a:lstStyle>
            <a:lvl1pPr algn="l">
              <a:defRPr sz="1200">
                <a:solidFill>
                  <a:schemeClr val="tx1">
                    <a:tint val="75000"/>
                  </a:schemeClr>
                </a:solidFill>
              </a:defRPr>
            </a:lvl1pPr>
          </a:lstStyle>
          <a:p>
            <a:fld id="{087D6079-FA70-4BA3-8CDE-5814D3A1CA66}" type="datetimeFigureOut">
              <a:rPr lang="en-GB" smtClean="0"/>
              <a:t>17/12/2020</a:t>
            </a:fld>
            <a:endParaRPr lang="en-GB"/>
          </a:p>
        </p:txBody>
      </p:sp>
      <p:sp>
        <p:nvSpPr>
          <p:cNvPr id="5" name="Footer Placeholder 4"/>
          <p:cNvSpPr>
            <a:spLocks noGrp="1"/>
          </p:cNvSpPr>
          <p:nvPr>
            <p:ph type="ftr" sz="quarter" idx="3"/>
          </p:nvPr>
        </p:nvSpPr>
        <p:spPr>
          <a:xfrm>
            <a:off x="3230563" y="4519613"/>
            <a:ext cx="3292475" cy="2603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888163" y="4519613"/>
            <a:ext cx="2195512" cy="260350"/>
          </a:xfrm>
          <a:prstGeom prst="rect">
            <a:avLst/>
          </a:prstGeom>
        </p:spPr>
        <p:txBody>
          <a:bodyPr vert="horz" lIns="91440" tIns="45720" rIns="91440" bIns="45720" rtlCol="0" anchor="ctr"/>
          <a:lstStyle>
            <a:lvl1pPr algn="r">
              <a:defRPr sz="1200">
                <a:solidFill>
                  <a:schemeClr val="tx1">
                    <a:tint val="75000"/>
                  </a:schemeClr>
                </a:solidFill>
              </a:defRPr>
            </a:lvl1pPr>
          </a:lstStyle>
          <a:p>
            <a:fld id="{EA11FA88-5604-4D8A-8452-1F958DEBF7A0}" type="slidenum">
              <a:rPr lang="en-GB" smtClean="0"/>
              <a:t>‹#›</a:t>
            </a:fld>
            <a:endParaRPr lang="en-GB"/>
          </a:p>
        </p:txBody>
      </p:sp>
    </p:spTree>
    <p:extLst>
      <p:ext uri="{BB962C8B-B14F-4D97-AF65-F5344CB8AC3E}">
        <p14:creationId xmlns:p14="http://schemas.microsoft.com/office/powerpoint/2010/main" val="27762101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bin"/><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3.bin"/><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19.wmf"/><Relationship Id="rId7" Type="http://schemas.openxmlformats.org/officeDocument/2006/relationships/image" Target="../media/image21.wmf"/><Relationship Id="rId2" Type="http://schemas.openxmlformats.org/officeDocument/2006/relationships/oleObject" Target="../embeddings/oleObject4.bin"/><Relationship Id="rId1" Type="http://schemas.openxmlformats.org/officeDocument/2006/relationships/slideLayout" Target="../slideLayouts/slideLayout1.xml"/><Relationship Id="rId6" Type="http://schemas.openxmlformats.org/officeDocument/2006/relationships/oleObject" Target="../embeddings/oleObject6.bin"/><Relationship Id="rId5" Type="http://schemas.openxmlformats.org/officeDocument/2006/relationships/image" Target="../media/image20.wmf"/><Relationship Id="rId4" Type="http://schemas.openxmlformats.org/officeDocument/2006/relationships/oleObject" Target="../embeddings/oleObject5.bin"/><Relationship Id="rId9" Type="http://schemas.openxmlformats.org/officeDocument/2006/relationships/image" Target="../media/image22.wmf"/></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integralmaths.org/ritangle/answer/"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8.bin"/><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0.png"/><Relationship Id="rId1" Type="http://schemas.openxmlformats.org/officeDocument/2006/relationships/slideLayout" Target="../slideLayouts/slideLayout1.xml"/><Relationship Id="rId4" Type="http://schemas.openxmlformats.org/officeDocument/2006/relationships/image" Target="../media/image280.png"/></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351524" cy="310854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a:t>
            </a:r>
          </a:p>
          <a:p>
            <a:endParaRPr lang="en-GB" sz="11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The numbers 1, 2, 3, 4, 5 and 6 are placed into the squares below (no repeats!)</a:t>
            </a:r>
          </a:p>
          <a:p>
            <a:r>
              <a:rPr lang="en-GB" sz="1600" dirty="0">
                <a:latin typeface="Arial" panose="020B0604020202020204" pitchFamily="34" charset="0"/>
                <a:cs typeface="Arial" panose="020B0604020202020204" pitchFamily="34" charset="0"/>
              </a:rPr>
              <a:t> in some order in a way that makes a truthful sentence. </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ctr"/>
            <a:r>
              <a:rPr lang="en-GB" sz="1600" dirty="0">
                <a:latin typeface="Arial" panose="020B0604020202020204" pitchFamily="34" charset="0"/>
                <a:cs typeface="Arial" panose="020B0604020202020204" pitchFamily="34" charset="0"/>
              </a:rPr>
              <a:t>What is the largest that the length AB can be?</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To get your final answer, multiply your value by 410, add 2 and take the integer part.</a:t>
            </a:r>
          </a:p>
        </p:txBody>
      </p:sp>
      <p:pic>
        <p:nvPicPr>
          <p:cNvPr id="5" name="Picture 4">
            <a:extLst>
              <a:ext uri="{FF2B5EF4-FFF2-40B4-BE49-F238E27FC236}">
                <a16:creationId xmlns:a16="http://schemas.microsoft.com/office/drawing/2014/main" id="{01C193C3-42EF-4F79-8B99-2E40647886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2322" y="2524320"/>
            <a:ext cx="3450076" cy="900680"/>
          </a:xfrm>
          <a:prstGeom prst="rect">
            <a:avLst/>
          </a:prstGeom>
          <a:noFill/>
          <a:ln>
            <a:noFill/>
          </a:ln>
        </p:spPr>
      </p:pic>
    </p:spTree>
    <p:extLst>
      <p:ext uri="{BB962C8B-B14F-4D97-AF65-F5344CB8AC3E}">
        <p14:creationId xmlns:p14="http://schemas.microsoft.com/office/powerpoint/2010/main" val="428157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358009" cy="3323987"/>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2</a:t>
            </a:r>
          </a:p>
          <a:p>
            <a:r>
              <a:rPr lang="en-GB" sz="1800" dirty="0">
                <a:latin typeface="Arial" panose="020B0604020202020204" pitchFamily="34" charset="0"/>
                <a:cs typeface="Arial" panose="020B0604020202020204" pitchFamily="34" charset="0"/>
              </a:rPr>
              <a:t>Bella and Carissa need to travel the same one kilometre on level ground. </a:t>
            </a:r>
            <a:br>
              <a:rPr lang="en-GB" sz="1800" dirty="0">
                <a:latin typeface="Arial" panose="020B060402020202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They possess a (rather rusty) bicycle. Bella cycles at 6 km/hr, and walks at 4 km/hr, while Carissa cycles at 5 km/hr and walks at 3 km/hr. They set off together; Bella cycles for </a:t>
            </a:r>
            <a:r>
              <a:rPr lang="en-GB" sz="1800" i="1" dirty="0">
                <a:latin typeface="Times New Roman" panose="02020603050405020304" pitchFamily="18" charset="0"/>
                <a:cs typeface="Times New Roman" panose="02020603050405020304" pitchFamily="18" charset="0"/>
              </a:rPr>
              <a:t>x</a:t>
            </a:r>
            <a:r>
              <a:rPr lang="en-GB" sz="1800" dirty="0">
                <a:latin typeface="Arial" panose="020B0604020202020204" pitchFamily="34" charset="0"/>
                <a:cs typeface="Arial" panose="020B0604020202020204" pitchFamily="34" charset="0"/>
              </a:rPr>
              <a:t> km, leaves the bike and walks the rest of the way. Carissa starts off walking, before picking up the bike and cycling the rest of the way. </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At time </a:t>
            </a:r>
            <a:r>
              <a:rPr lang="en-GB" sz="1800" i="1" dirty="0">
                <a:latin typeface="Times New Roman" panose="02020603050405020304" pitchFamily="18" charset="0"/>
                <a:cs typeface="Times New Roman" panose="02020603050405020304" pitchFamily="18" charset="0"/>
              </a:rPr>
              <a:t>t</a:t>
            </a:r>
            <a:r>
              <a:rPr lang="en-GB" sz="1800" dirty="0">
                <a:latin typeface="Arial" panose="020B0604020202020204" pitchFamily="34" charset="0"/>
                <a:cs typeface="Arial" panose="020B0604020202020204" pitchFamily="34" charset="0"/>
              </a:rPr>
              <a:t> hours both Bella and Carissa have finished. What is the smallest that </a:t>
            </a:r>
            <a:r>
              <a:rPr lang="en-GB" sz="1800" i="1" dirty="0">
                <a:latin typeface="Times New Roman" panose="02020603050405020304" pitchFamily="18" charset="0"/>
                <a:cs typeface="Times New Roman" panose="02020603050405020304" pitchFamily="18" charset="0"/>
              </a:rPr>
              <a:t>t</a:t>
            </a:r>
            <a:r>
              <a:rPr lang="en-GB" sz="1800" dirty="0">
                <a:latin typeface="Arial" panose="020B0604020202020204" pitchFamily="34" charset="0"/>
                <a:cs typeface="Arial" panose="020B0604020202020204" pitchFamily="34" charset="0"/>
              </a:rPr>
              <a:t> can be? </a:t>
            </a:r>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To get your final answer, multiply your value by 91568000, add 147 and take the integer part. </a:t>
            </a:r>
          </a:p>
          <a:p>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4375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330" y="1277338"/>
            <a:ext cx="9310555" cy="317009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3</a:t>
            </a:r>
          </a:p>
          <a:p>
            <a:r>
              <a:rPr lang="en-GB" sz="1800" dirty="0">
                <a:latin typeface="Arial" panose="020B0604020202020204" pitchFamily="34" charset="0"/>
                <a:cs typeface="Arial" panose="020B0604020202020204" pitchFamily="34" charset="0"/>
              </a:rPr>
              <a:t>Luke wrote down this equation, in variables x and z, on a piece of paper;</a:t>
            </a:r>
          </a:p>
          <a:p>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He then turned his piece of paper through 180</a:t>
            </a:r>
            <a:r>
              <a:rPr lang="en-GB" sz="1800" baseline="30000" dirty="0">
                <a:latin typeface="Arial" panose="020B0604020202020204" pitchFamily="34" charset="0"/>
                <a:cs typeface="Arial" panose="020B0604020202020204" pitchFamily="34" charset="0"/>
              </a:rPr>
              <a:t>o</a:t>
            </a:r>
            <a:r>
              <a:rPr lang="en-GB" sz="1800" dirty="0">
                <a:latin typeface="Arial" panose="020B0604020202020204" pitchFamily="34" charset="0"/>
                <a:cs typeface="Arial" panose="020B0604020202020204" pitchFamily="34" charset="0"/>
              </a:rPr>
              <a:t>, revealing a second equation in variables x and z.  He decided to solve the two equations together as a pair of simultaneous equations.  </a:t>
            </a:r>
          </a:p>
          <a:p>
            <a:r>
              <a:rPr lang="en-GB" sz="1800" dirty="0">
                <a:latin typeface="Arial" panose="020B0604020202020204" pitchFamily="34" charset="0"/>
                <a:cs typeface="Arial" panose="020B0604020202020204" pitchFamily="34" charset="0"/>
              </a:rPr>
              <a:t>If, after doing this, he multiplies all the possible values of x together, what does he get?</a:t>
            </a:r>
          </a:p>
          <a:p>
            <a:r>
              <a:rPr lang="en-GB" sz="1800" dirty="0">
                <a:latin typeface="Arial" panose="020B0604020202020204" pitchFamily="34" charset="0"/>
                <a:cs typeface="Arial" panose="020B0604020202020204" pitchFamily="34" charset="0"/>
              </a:rPr>
              <a:t> </a:t>
            </a:r>
          </a:p>
          <a:p>
            <a:pPr algn="ctr">
              <a:lnSpc>
                <a:spcPct val="100000"/>
              </a:lnSpc>
            </a:pPr>
            <a:r>
              <a:rPr lang="en-GB" sz="1800" b="1" dirty="0">
                <a:latin typeface="Arial" panose="020B0604020202020204" pitchFamily="34" charset="0"/>
                <a:cs typeface="Arial" panose="020B0604020202020204" pitchFamily="34" charset="0"/>
              </a:rPr>
              <a:t>To get your final answer, multiply your value by 409501 and then add 57.</a:t>
            </a:r>
          </a:p>
        </p:txBody>
      </p:sp>
      <p:pic>
        <p:nvPicPr>
          <p:cNvPr id="7" name="Picture 6">
            <a:extLst>
              <a:ext uri="{FF2B5EF4-FFF2-40B4-BE49-F238E27FC236}">
                <a16:creationId xmlns:a16="http://schemas.microsoft.com/office/drawing/2014/main" id="{7F8DCB7C-B56B-4ACE-9688-E4A125717B9D}"/>
              </a:ext>
            </a:extLst>
          </p:cNvPr>
          <p:cNvPicPr>
            <a:picLocks noChangeAspect="1"/>
          </p:cNvPicPr>
          <p:nvPr/>
        </p:nvPicPr>
        <p:blipFill>
          <a:blip r:embed="rId2"/>
          <a:stretch>
            <a:fillRect/>
          </a:stretch>
        </p:blipFill>
        <p:spPr>
          <a:xfrm>
            <a:off x="4126984" y="1924441"/>
            <a:ext cx="1637879" cy="773177"/>
          </a:xfrm>
          <a:prstGeom prst="rect">
            <a:avLst/>
          </a:prstGeom>
        </p:spPr>
      </p:pic>
    </p:spTree>
    <p:extLst>
      <p:ext uri="{BB962C8B-B14F-4D97-AF65-F5344CB8AC3E}">
        <p14:creationId xmlns:p14="http://schemas.microsoft.com/office/powerpoint/2010/main" val="199872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085634" cy="3077766"/>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4</a:t>
            </a:r>
          </a:p>
          <a:p>
            <a:endParaRPr lang="en-GB" sz="800" u="sng"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A right-angled triangle has hypotenuse length 1, which happens to be equal to the sum of the length of one side and the height of the triangle if taking the hypotenuse as the base.  </a:t>
            </a:r>
          </a:p>
          <a:p>
            <a:endParaRPr lang="en-GB" sz="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Find the perimeter of the triangle to 3 sig. figs.</a:t>
            </a:r>
          </a:p>
          <a:p>
            <a:endParaRPr lang="en-GB" sz="800" dirty="0">
              <a:latin typeface="Arial" panose="020B0604020202020204" pitchFamily="34" charset="0"/>
              <a:cs typeface="Arial" panose="020B0604020202020204" pitchFamily="34" charset="0"/>
            </a:endParaRPr>
          </a:p>
          <a:p>
            <a:endParaRPr lang="en-GB" sz="800" dirty="0">
              <a:latin typeface="Arial" panose="020B0604020202020204" pitchFamily="34" charset="0"/>
              <a:cs typeface="Arial" panose="020B0604020202020204" pitchFamily="34" charset="0"/>
            </a:endParaRPr>
          </a:p>
          <a:p>
            <a:pPr algn="ctr"/>
            <a:r>
              <a:rPr lang="en-GB" sz="1800" b="1" dirty="0">
                <a:latin typeface="Arial" panose="020B0604020202020204" pitchFamily="34" charset="0"/>
                <a:cs typeface="Arial" panose="020B0604020202020204" pitchFamily="34" charset="0"/>
              </a:rPr>
              <a:t>Technology may be needed here to find a suitably accurate approximation to the solution of an equation. </a:t>
            </a:r>
          </a:p>
          <a:p>
            <a:endParaRPr lang="en-GB" sz="800" b="1" dirty="0">
              <a:latin typeface="Arial" panose="020B0604020202020204" pitchFamily="34" charset="0"/>
              <a:cs typeface="Arial" panose="020B0604020202020204" pitchFamily="34" charset="0"/>
            </a:endParaRPr>
          </a:p>
          <a:p>
            <a:endParaRPr lang="en-GB" sz="800" b="1" dirty="0">
              <a:latin typeface="Arial" panose="020B0604020202020204" pitchFamily="34" charset="0"/>
              <a:cs typeface="Arial" panose="020B0604020202020204" pitchFamily="34" charset="0"/>
            </a:endParaRPr>
          </a:p>
          <a:p>
            <a:r>
              <a:rPr lang="en-GB" sz="1800" b="1" dirty="0">
                <a:latin typeface="Arial" panose="020B0604020202020204" pitchFamily="34" charset="0"/>
                <a:cs typeface="Arial" panose="020B0604020202020204" pitchFamily="34" charset="0"/>
              </a:rPr>
              <a:t>To get your final answer, multiply by 979, add 2, and take the integer part. </a:t>
            </a:r>
          </a:p>
        </p:txBody>
      </p:sp>
    </p:spTree>
    <p:extLst>
      <p:ext uri="{BB962C8B-B14F-4D97-AF65-F5344CB8AC3E}">
        <p14:creationId xmlns:p14="http://schemas.microsoft.com/office/powerpoint/2010/main" val="2353212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8774349" cy="2978764"/>
          </a:xfrm>
          <a:prstGeom prst="rect">
            <a:avLst/>
          </a:prstGeom>
        </p:spPr>
        <p:txBody>
          <a:bodyPr wrap="square">
            <a:spAutoFit/>
          </a:bodyPr>
          <a:lstStyle/>
          <a:p>
            <a:pPr lvl="0" defTabSz="432054">
              <a:spcBef>
                <a:spcPts val="472"/>
              </a:spcBef>
            </a:pPr>
            <a:r>
              <a:rPr lang="en-GB" sz="2000" b="1" dirty="0">
                <a:solidFill>
                  <a:srgbClr val="002147"/>
                </a:solidFill>
                <a:latin typeface="Arial" panose="020B0604020202020204" pitchFamily="34" charset="0"/>
                <a:cs typeface="Arial" panose="020B0604020202020204" pitchFamily="34" charset="0"/>
              </a:rPr>
              <a:t>Question 5</a:t>
            </a:r>
          </a:p>
          <a:p>
            <a:pPr lvl="0" defTabSz="432054">
              <a:spcBef>
                <a:spcPts val="472"/>
              </a:spcBef>
            </a:pPr>
            <a:endParaRPr lang="en-GB" sz="1600" dirty="0">
              <a:solidFill>
                <a:prstClr val="black"/>
              </a:solidFill>
              <a:latin typeface="Arial" panose="020B0604020202020204" pitchFamily="34" charset="0"/>
              <a:cs typeface="Arial" panose="020B0604020202020204" pitchFamily="34" charset="0"/>
            </a:endParaRPr>
          </a:p>
          <a:p>
            <a:pPr lvl="0" defTabSz="432054">
              <a:spcBef>
                <a:spcPts val="472"/>
              </a:spcBef>
            </a:pPr>
            <a:r>
              <a:rPr lang="en-GB" sz="1800" dirty="0">
                <a:solidFill>
                  <a:prstClr val="black"/>
                </a:solidFill>
                <a:latin typeface="Arial" panose="020B0604020202020204" pitchFamily="34" charset="0"/>
                <a:cs typeface="Arial" panose="020B0604020202020204" pitchFamily="34" charset="0"/>
              </a:rPr>
              <a:t>The diagram shows an equilateral triangle with</a:t>
            </a:r>
            <a:br>
              <a:rPr lang="en-GB" sz="1800" dirty="0">
                <a:solidFill>
                  <a:prstClr val="black"/>
                </a:solidFill>
                <a:latin typeface="Arial" panose="020B0604020202020204" pitchFamily="34" charset="0"/>
                <a:cs typeface="Arial" panose="020B0604020202020204" pitchFamily="34" charset="0"/>
              </a:rPr>
            </a:br>
            <a:r>
              <a:rPr lang="en-GB" sz="1800" dirty="0">
                <a:solidFill>
                  <a:prstClr val="black"/>
                </a:solidFill>
                <a:latin typeface="Arial" panose="020B0604020202020204" pitchFamily="34" charset="0"/>
                <a:cs typeface="Arial" panose="020B0604020202020204" pitchFamily="34" charset="0"/>
              </a:rPr>
              <a:t>some lengths labelled. </a:t>
            </a:r>
          </a:p>
          <a:p>
            <a:pPr lvl="0" defTabSz="432054">
              <a:spcBef>
                <a:spcPts val="472"/>
              </a:spcBef>
            </a:pPr>
            <a:endParaRPr lang="en-GB" sz="1800" dirty="0">
              <a:solidFill>
                <a:prstClr val="black"/>
              </a:solidFill>
              <a:latin typeface="Arial" panose="020B0604020202020204" pitchFamily="34" charset="0"/>
              <a:cs typeface="Arial" panose="020B0604020202020204" pitchFamily="34" charset="0"/>
            </a:endParaRPr>
          </a:p>
          <a:p>
            <a:pPr lvl="0" defTabSz="432054">
              <a:spcBef>
                <a:spcPts val="472"/>
              </a:spcBef>
            </a:pPr>
            <a:r>
              <a:rPr lang="en-GB" sz="1800" dirty="0">
                <a:solidFill>
                  <a:prstClr val="black"/>
                </a:solidFill>
                <a:latin typeface="Arial" panose="020B0604020202020204" pitchFamily="34" charset="0"/>
                <a:cs typeface="Arial" panose="020B0604020202020204" pitchFamily="34" charset="0"/>
              </a:rPr>
              <a:t>Find </a:t>
            </a:r>
            <a:r>
              <a:rPr lang="en-GB" sz="1800" i="1" dirty="0">
                <a:solidFill>
                  <a:prstClr val="black"/>
                </a:solidFill>
                <a:latin typeface="Times New Roman" panose="02020603050405020304" pitchFamily="18" charset="0"/>
                <a:cs typeface="Times New Roman" panose="02020603050405020304" pitchFamily="18" charset="0"/>
              </a:rPr>
              <a:t>x</a:t>
            </a:r>
            <a:r>
              <a:rPr lang="en-GB" sz="1800" dirty="0">
                <a:solidFill>
                  <a:prstClr val="black"/>
                </a:solidFill>
                <a:latin typeface="Arial" panose="020B0604020202020204" pitchFamily="34" charset="0"/>
                <a:cs typeface="Arial" panose="020B0604020202020204" pitchFamily="34" charset="0"/>
              </a:rPr>
              <a:t>. </a:t>
            </a:r>
          </a:p>
          <a:p>
            <a:pPr lvl="0" defTabSz="432054">
              <a:spcBef>
                <a:spcPts val="472"/>
              </a:spcBef>
            </a:pPr>
            <a:endParaRPr lang="en-GB" sz="1800" dirty="0">
              <a:solidFill>
                <a:prstClr val="black"/>
              </a:solidFill>
              <a:latin typeface="Arial" panose="020B0604020202020204" pitchFamily="34" charset="0"/>
              <a:cs typeface="Arial" panose="020B0604020202020204" pitchFamily="34" charset="0"/>
            </a:endParaRPr>
          </a:p>
          <a:p>
            <a:pPr lvl="0" algn="ctr" defTabSz="432054">
              <a:lnSpc>
                <a:spcPct val="90000"/>
              </a:lnSpc>
              <a:spcBef>
                <a:spcPts val="472"/>
              </a:spcBef>
            </a:pPr>
            <a:endParaRPr lang="en-GB" sz="1800" b="1" dirty="0">
              <a:solidFill>
                <a:prstClr val="black"/>
              </a:solidFill>
              <a:latin typeface="Arial" panose="020B0604020202020204" pitchFamily="34" charset="0"/>
              <a:cs typeface="Arial" panose="020B0604020202020204" pitchFamily="34" charset="0"/>
            </a:endParaRPr>
          </a:p>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27775 </a:t>
            </a:r>
            <a:r>
              <a:rPr lang="en-GB" sz="1800" b="1">
                <a:solidFill>
                  <a:prstClr val="black"/>
                </a:solidFill>
                <a:latin typeface="Arial" panose="020B0604020202020204" pitchFamily="34" charset="0"/>
                <a:cs typeface="Arial" panose="020B0604020202020204" pitchFamily="34" charset="0"/>
              </a:rPr>
              <a:t>and then add </a:t>
            </a:r>
            <a:r>
              <a:rPr lang="en-GB" sz="1800" b="1" dirty="0">
                <a:solidFill>
                  <a:prstClr val="black"/>
                </a:solidFill>
                <a:latin typeface="Arial" panose="020B0604020202020204" pitchFamily="34" charset="0"/>
                <a:cs typeface="Arial" panose="020B0604020202020204" pitchFamily="34" charset="0"/>
              </a:rPr>
              <a:t>22. </a:t>
            </a:r>
          </a:p>
        </p:txBody>
      </p:sp>
      <p:pic>
        <p:nvPicPr>
          <p:cNvPr id="7" name="Picture 6">
            <a:extLst>
              <a:ext uri="{FF2B5EF4-FFF2-40B4-BE49-F238E27FC236}">
                <a16:creationId xmlns:a16="http://schemas.microsoft.com/office/drawing/2014/main" id="{BE7B2895-4846-4D3F-84C4-2A585C41AE47}"/>
              </a:ext>
            </a:extLst>
          </p:cNvPr>
          <p:cNvPicPr>
            <a:picLocks noChangeAspect="1"/>
          </p:cNvPicPr>
          <p:nvPr/>
        </p:nvPicPr>
        <p:blipFill>
          <a:blip r:embed="rId2"/>
          <a:stretch>
            <a:fillRect/>
          </a:stretch>
        </p:blipFill>
        <p:spPr>
          <a:xfrm>
            <a:off x="5423145" y="1365123"/>
            <a:ext cx="2885526" cy="2588829"/>
          </a:xfrm>
          <a:prstGeom prst="rect">
            <a:avLst/>
          </a:prstGeom>
        </p:spPr>
      </p:pic>
    </p:spTree>
    <p:extLst>
      <p:ext uri="{BB962C8B-B14F-4D97-AF65-F5344CB8AC3E}">
        <p14:creationId xmlns:p14="http://schemas.microsoft.com/office/powerpoint/2010/main" val="309671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072663" cy="2965940"/>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6</a:t>
            </a:r>
          </a:p>
          <a:p>
            <a:r>
              <a:rPr lang="en-GB" sz="1800" dirty="0">
                <a:latin typeface="Arial" panose="020B0604020202020204" pitchFamily="34" charset="0"/>
                <a:cs typeface="Arial" panose="020B0604020202020204" pitchFamily="34" charset="0"/>
              </a:rPr>
              <a:t>A tree was planted on April 1</a:t>
            </a:r>
            <a:r>
              <a:rPr lang="en-GB" sz="1800" baseline="30000" dirty="0">
                <a:latin typeface="Arial" panose="020B0604020202020204" pitchFamily="34" charset="0"/>
                <a:cs typeface="Arial" panose="020B0604020202020204" pitchFamily="34" charset="0"/>
              </a:rPr>
              <a:t>st</a:t>
            </a:r>
            <a:r>
              <a:rPr lang="en-GB" sz="1800" dirty="0">
                <a:latin typeface="Arial" panose="020B0604020202020204" pitchFamily="34" charset="0"/>
                <a:cs typeface="Arial" panose="020B0604020202020204" pitchFamily="34" charset="0"/>
              </a:rPr>
              <a:t> </a:t>
            </a:r>
            <a:r>
              <a:rPr lang="en-GB" sz="1800" i="1" dirty="0" err="1">
                <a:latin typeface="Times New Roman" panose="02020603050405020304" pitchFamily="18" charset="0"/>
                <a:cs typeface="Times New Roman" panose="02020603050405020304" pitchFamily="18" charset="0"/>
              </a:rPr>
              <a:t>abcd</a:t>
            </a:r>
            <a:r>
              <a:rPr lang="en-GB" sz="1800" dirty="0">
                <a:latin typeface="Arial" panose="020B0604020202020204" pitchFamily="34" charset="0"/>
                <a:cs typeface="Arial" panose="020B0604020202020204" pitchFamily="34" charset="0"/>
              </a:rPr>
              <a:t> (where </a:t>
            </a:r>
            <a:r>
              <a:rPr lang="en-GB" sz="1800" i="1" dirty="0">
                <a:latin typeface="Times New Roman" panose="02020603050405020304" pitchFamily="18" charset="0"/>
                <a:cs typeface="Times New Roman" panose="02020603050405020304" pitchFamily="18" charset="0"/>
              </a:rPr>
              <a:t>a</a:t>
            </a:r>
            <a:r>
              <a:rPr lang="en-GB" sz="1800" dirty="0">
                <a:latin typeface="Arial" panose="020B0604020202020204" pitchFamily="34" charset="0"/>
                <a:cs typeface="Arial" panose="020B0604020202020204" pitchFamily="34" charset="0"/>
              </a:rPr>
              <a:t>, </a:t>
            </a:r>
            <a:r>
              <a:rPr lang="en-GB" sz="1800" i="1" dirty="0">
                <a:latin typeface="Times New Roman" panose="02020603050405020304" pitchFamily="18" charset="0"/>
                <a:cs typeface="Times New Roman" panose="02020603050405020304" pitchFamily="18" charset="0"/>
              </a:rPr>
              <a:t>b</a:t>
            </a:r>
            <a:r>
              <a:rPr lang="en-GB" sz="1800" dirty="0">
                <a:latin typeface="Arial" panose="020B0604020202020204" pitchFamily="34" charset="0"/>
                <a:cs typeface="Arial" panose="020B0604020202020204" pitchFamily="34" charset="0"/>
              </a:rPr>
              <a:t>, </a:t>
            </a:r>
            <a:r>
              <a:rPr lang="en-GB" sz="1800" i="1" dirty="0">
                <a:latin typeface="Times New Roman" panose="02020603050405020304" pitchFamily="18" charset="0"/>
                <a:cs typeface="Times New Roman" panose="02020603050405020304" pitchFamily="18" charset="0"/>
              </a:rPr>
              <a:t>c</a:t>
            </a:r>
            <a:r>
              <a:rPr lang="en-GB" sz="1800" dirty="0">
                <a:latin typeface="Arial" panose="020B0604020202020204" pitchFamily="34" charset="0"/>
                <a:cs typeface="Arial" panose="020B0604020202020204" pitchFamily="34" charset="0"/>
              </a:rPr>
              <a:t> and </a:t>
            </a:r>
            <a:r>
              <a:rPr lang="en-GB" sz="1800" i="1" dirty="0">
                <a:latin typeface="Times New Roman" panose="02020603050405020304" pitchFamily="18" charset="0"/>
                <a:cs typeface="Times New Roman" panose="02020603050405020304" pitchFamily="18" charset="0"/>
              </a:rPr>
              <a:t>d</a:t>
            </a:r>
            <a:r>
              <a:rPr lang="en-GB" sz="1800" dirty="0">
                <a:latin typeface="Arial" panose="020B0604020202020204" pitchFamily="34" charset="0"/>
                <a:cs typeface="Arial" panose="020B0604020202020204" pitchFamily="34" charset="0"/>
              </a:rPr>
              <a:t> are distinct non-zero digits, see ‘</a:t>
            </a:r>
            <a:r>
              <a:rPr lang="en-GB" sz="1800" b="1" dirty="0">
                <a:latin typeface="Arial" panose="020B0604020202020204" pitchFamily="34" charset="0"/>
                <a:cs typeface="Arial" panose="020B0604020202020204" pitchFamily="34" charset="0"/>
              </a:rPr>
              <a:t>Notation</a:t>
            </a:r>
            <a:r>
              <a:rPr lang="en-GB" sz="1800" dirty="0">
                <a:latin typeface="Arial" panose="020B0604020202020204" pitchFamily="34" charset="0"/>
                <a:cs typeface="Arial" panose="020B0604020202020204" pitchFamily="34" charset="0"/>
              </a:rPr>
              <a:t>’ below). </a:t>
            </a:r>
          </a:p>
          <a:p>
            <a:endParaRPr lang="en-GB" sz="10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The tree will be cut down on April 1</a:t>
            </a:r>
            <a:r>
              <a:rPr lang="en-GB" sz="1800" baseline="30000" dirty="0">
                <a:latin typeface="Arial" panose="020B0604020202020204" pitchFamily="34" charset="0"/>
                <a:cs typeface="Arial" panose="020B0604020202020204" pitchFamily="34" charset="0"/>
              </a:rPr>
              <a:t>st</a:t>
            </a:r>
            <a:r>
              <a:rPr lang="en-GB" sz="1800" dirty="0">
                <a:latin typeface="Arial" panose="020B0604020202020204" pitchFamily="34" charset="0"/>
                <a:cs typeface="Arial" panose="020B0604020202020204" pitchFamily="34" charset="0"/>
              </a:rPr>
              <a:t> </a:t>
            </a:r>
            <a:r>
              <a:rPr lang="en-GB" sz="1800" i="1" dirty="0" err="1">
                <a:latin typeface="Times New Roman" panose="02020603050405020304" pitchFamily="18" charset="0"/>
                <a:cs typeface="Times New Roman" panose="02020603050405020304" pitchFamily="18" charset="0"/>
              </a:rPr>
              <a:t>dabc</a:t>
            </a:r>
            <a:r>
              <a:rPr lang="en-GB" sz="1800" dirty="0">
                <a:latin typeface="Arial" panose="020B0604020202020204" pitchFamily="34" charset="0"/>
                <a:cs typeface="Arial" panose="020B0604020202020204" pitchFamily="34" charset="0"/>
              </a:rPr>
              <a:t>, when its age two years later would have been </a:t>
            </a:r>
            <a:r>
              <a:rPr lang="en-GB" sz="1800" i="1" dirty="0">
                <a:latin typeface="Times New Roman" panose="02020603050405020304" pitchFamily="18" charset="0"/>
                <a:cs typeface="Times New Roman" panose="02020603050405020304" pitchFamily="18" charset="0"/>
              </a:rPr>
              <a:t>dcc</a:t>
            </a:r>
            <a:r>
              <a:rPr lang="en-GB" sz="1800" dirty="0">
                <a:latin typeface="Arial" panose="020B0604020202020204" pitchFamily="34" charset="0"/>
                <a:cs typeface="Arial" panose="020B0604020202020204" pitchFamily="34" charset="0"/>
              </a:rPr>
              <a:t> (using the same ‘digit notation’ as for years).  </a:t>
            </a:r>
          </a:p>
          <a:p>
            <a:endParaRPr lang="en-GB" sz="10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What is </a:t>
            </a:r>
            <a:r>
              <a:rPr lang="en-GB" sz="1800" i="1" dirty="0">
                <a:latin typeface="Times New Roman" panose="02020603050405020304" pitchFamily="18" charset="0"/>
                <a:cs typeface="Times New Roman" panose="02020603050405020304" pitchFamily="18" charset="0"/>
              </a:rPr>
              <a:t>a + b + c + d </a:t>
            </a:r>
            <a:r>
              <a:rPr lang="en-GB" sz="1800" dirty="0">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Notation: </a:t>
            </a:r>
            <a:r>
              <a:rPr lang="en-GB" sz="1800" i="1" dirty="0" err="1">
                <a:solidFill>
                  <a:prstClr val="black"/>
                </a:solidFill>
                <a:latin typeface="Times New Roman" panose="02020603050405020304" pitchFamily="18" charset="0"/>
                <a:cs typeface="Times New Roman" panose="02020603050405020304" pitchFamily="18" charset="0"/>
              </a:rPr>
              <a:t>pqrs</a:t>
            </a:r>
            <a:r>
              <a:rPr lang="en-GB" sz="1800" dirty="0">
                <a:solidFill>
                  <a:prstClr val="black"/>
                </a:solidFill>
                <a:latin typeface="Arial" panose="020B0604020202020204" pitchFamily="34" charset="0"/>
                <a:cs typeface="Arial" panose="020B0604020202020204" pitchFamily="34" charset="0"/>
              </a:rPr>
              <a:t> is the year 1234 if and only if </a:t>
            </a:r>
            <a:r>
              <a:rPr lang="en-GB" sz="1800" i="1" dirty="0">
                <a:solidFill>
                  <a:prstClr val="black"/>
                </a:solidFill>
                <a:latin typeface="Times New Roman" panose="02020603050405020304" pitchFamily="18" charset="0"/>
                <a:cs typeface="Times New Roman" panose="02020603050405020304" pitchFamily="18" charset="0"/>
              </a:rPr>
              <a:t>p</a:t>
            </a:r>
            <a:r>
              <a:rPr lang="en-GB" sz="1800" dirty="0">
                <a:solidFill>
                  <a:prstClr val="black"/>
                </a:solidFill>
                <a:latin typeface="Arial" panose="020B0604020202020204" pitchFamily="34" charset="0"/>
                <a:cs typeface="Arial" panose="020B0604020202020204" pitchFamily="34" charset="0"/>
              </a:rPr>
              <a:t> = 1, </a:t>
            </a:r>
            <a:r>
              <a:rPr lang="en-GB" sz="1800" i="1" dirty="0">
                <a:solidFill>
                  <a:prstClr val="black"/>
                </a:solidFill>
                <a:latin typeface="Times New Roman" panose="02020603050405020304" pitchFamily="18" charset="0"/>
                <a:cs typeface="Times New Roman" panose="02020603050405020304" pitchFamily="18" charset="0"/>
              </a:rPr>
              <a:t>q</a:t>
            </a:r>
            <a:r>
              <a:rPr lang="en-GB" sz="1800" dirty="0">
                <a:solidFill>
                  <a:prstClr val="black"/>
                </a:solidFill>
                <a:latin typeface="Arial" panose="020B0604020202020204" pitchFamily="34" charset="0"/>
                <a:cs typeface="Arial" panose="020B0604020202020204" pitchFamily="34" charset="0"/>
              </a:rPr>
              <a:t> = 2, </a:t>
            </a:r>
            <a:r>
              <a:rPr lang="en-GB" sz="1800" i="1" dirty="0">
                <a:solidFill>
                  <a:prstClr val="black"/>
                </a:solidFill>
                <a:latin typeface="Times New Roman" panose="02020603050405020304" pitchFamily="18" charset="0"/>
                <a:cs typeface="Times New Roman" panose="02020603050405020304" pitchFamily="18" charset="0"/>
              </a:rPr>
              <a:t>r</a:t>
            </a:r>
            <a:r>
              <a:rPr lang="en-GB" sz="1800" dirty="0">
                <a:solidFill>
                  <a:prstClr val="black"/>
                </a:solidFill>
                <a:latin typeface="Arial" panose="020B0604020202020204" pitchFamily="34" charset="0"/>
                <a:cs typeface="Arial" panose="020B0604020202020204" pitchFamily="34" charset="0"/>
              </a:rPr>
              <a:t> = 3 and </a:t>
            </a:r>
            <a:r>
              <a:rPr lang="en-GB" sz="1800" i="1" dirty="0">
                <a:solidFill>
                  <a:prstClr val="black"/>
                </a:solidFill>
                <a:latin typeface="Times New Roman" panose="02020603050405020304" pitchFamily="18" charset="0"/>
                <a:cs typeface="Times New Roman" panose="02020603050405020304" pitchFamily="18" charset="0"/>
              </a:rPr>
              <a:t>s</a:t>
            </a:r>
            <a:r>
              <a:rPr lang="en-GB" sz="1800" dirty="0">
                <a:solidFill>
                  <a:prstClr val="black"/>
                </a:solidFill>
                <a:latin typeface="Arial" panose="020B0604020202020204" pitchFamily="34" charset="0"/>
                <a:cs typeface="Arial" panose="020B0604020202020204" pitchFamily="34" charset="0"/>
              </a:rPr>
              <a:t> = 4. </a:t>
            </a:r>
          </a:p>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56 and add 3.</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019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066177" cy="2831544"/>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7</a:t>
            </a:r>
          </a:p>
          <a:p>
            <a:endParaRPr lang="en-GB" sz="14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The diagram, which is not to scale, shows </a:t>
            </a:r>
          </a:p>
          <a:p>
            <a:r>
              <a:rPr lang="en-GB" sz="1600" dirty="0">
                <a:latin typeface="Arial" panose="020B0604020202020204" pitchFamily="34" charset="0"/>
                <a:cs typeface="Arial" panose="020B0604020202020204" pitchFamily="34" charset="0"/>
              </a:rPr>
              <a:t>triangles ABC and BED. </a:t>
            </a:r>
          </a:p>
          <a:p>
            <a:r>
              <a:rPr lang="en-GB" sz="1600" dirty="0">
                <a:latin typeface="Arial" panose="020B0604020202020204" pitchFamily="34" charset="0"/>
                <a:cs typeface="Arial" panose="020B0604020202020204" pitchFamily="34" charset="0"/>
              </a:rPr>
              <a:t>The length of BC is 6, the length of AB is 8</a:t>
            </a:r>
          </a:p>
          <a:p>
            <a:r>
              <a:rPr lang="en-GB" sz="1600" dirty="0">
                <a:latin typeface="Arial" panose="020B0604020202020204" pitchFamily="34" charset="0"/>
                <a:cs typeface="Arial" panose="020B0604020202020204" pitchFamily="34" charset="0"/>
              </a:rPr>
              <a:t>and the length of AC is 10.</a:t>
            </a:r>
          </a:p>
          <a:p>
            <a:r>
              <a:rPr lang="en-GB" sz="1600" dirty="0">
                <a:latin typeface="Arial" panose="020B0604020202020204" pitchFamily="34" charset="0"/>
                <a:cs typeface="Arial" panose="020B0604020202020204" pitchFamily="34" charset="0"/>
              </a:rPr>
              <a:t>The length of BE is 13, the length of BD is 12</a:t>
            </a:r>
          </a:p>
          <a:p>
            <a:r>
              <a:rPr lang="en-GB" sz="1600" dirty="0">
                <a:latin typeface="Arial" panose="020B0604020202020204" pitchFamily="34" charset="0"/>
                <a:cs typeface="Arial" panose="020B0604020202020204" pitchFamily="34" charset="0"/>
              </a:rPr>
              <a:t>and the length of ED is 5.</a:t>
            </a:r>
          </a:p>
          <a:p>
            <a:r>
              <a:rPr lang="en-GB" sz="1600" dirty="0">
                <a:latin typeface="Arial" panose="020B0604020202020204" pitchFamily="34" charset="0"/>
                <a:cs typeface="Arial" panose="020B0604020202020204" pitchFamily="34" charset="0"/>
              </a:rPr>
              <a:t>What is the shaded area?</a:t>
            </a:r>
          </a:p>
          <a:p>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To get your final answer, multiply by 229, add 4 and take the integer part. </a:t>
            </a:r>
          </a:p>
        </p:txBody>
      </p:sp>
      <p:pic>
        <p:nvPicPr>
          <p:cNvPr id="7" name="Picture 6">
            <a:extLst>
              <a:ext uri="{FF2B5EF4-FFF2-40B4-BE49-F238E27FC236}">
                <a16:creationId xmlns:a16="http://schemas.microsoft.com/office/drawing/2014/main" id="{7F070CAD-A3D3-4017-B60B-C9F2F1D06B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35386" y="1357740"/>
            <a:ext cx="3029751" cy="2376275"/>
          </a:xfrm>
          <a:prstGeom prst="rect">
            <a:avLst/>
          </a:prstGeom>
          <a:noFill/>
          <a:ln>
            <a:noFill/>
          </a:ln>
        </p:spPr>
      </p:pic>
    </p:spTree>
    <p:extLst>
      <p:ext uri="{BB962C8B-B14F-4D97-AF65-F5344CB8AC3E}">
        <p14:creationId xmlns:p14="http://schemas.microsoft.com/office/powerpoint/2010/main" val="125400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5999" y="1232500"/>
            <a:ext cx="9122553" cy="3323987"/>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8</a:t>
            </a:r>
          </a:p>
          <a:p>
            <a:r>
              <a:rPr lang="en-GB" sz="1600" dirty="0">
                <a:latin typeface="Arial" panose="020B0604020202020204" pitchFamily="34" charset="0"/>
                <a:cs typeface="Arial" panose="020B0604020202020204" pitchFamily="34" charset="0"/>
              </a:rPr>
              <a:t>Three ants find themselves at A, B and C where ABC is an equilateral triangle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of side 10cm.</a:t>
            </a:r>
          </a:p>
          <a:p>
            <a:endParaRPr lang="en-GB" sz="8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At time </a:t>
            </a:r>
            <a:r>
              <a:rPr lang="en-GB" sz="1600" i="1" dirty="0">
                <a:latin typeface="Times New Roman" panose="02020603050405020304" pitchFamily="18" charset="0"/>
                <a:cs typeface="Times New Roman" panose="02020603050405020304" pitchFamily="18" charset="0"/>
              </a:rPr>
              <a:t>t</a:t>
            </a:r>
            <a:r>
              <a:rPr lang="en-GB" sz="1600" dirty="0">
                <a:latin typeface="Arial" panose="020B0604020202020204" pitchFamily="34" charset="0"/>
                <a:cs typeface="Arial" panose="020B0604020202020204" pitchFamily="34" charset="0"/>
              </a:rPr>
              <a:t> </a:t>
            </a:r>
            <a:r>
              <a:rPr lang="en-GB" sz="1600" dirty="0">
                <a:latin typeface="Times New Roman" panose="02020603050405020304" pitchFamily="18" charset="0"/>
                <a:cs typeface="Times New Roman" panose="02020603050405020304" pitchFamily="18" charset="0"/>
              </a:rPr>
              <a:t>= 0</a:t>
            </a:r>
            <a:r>
              <a:rPr lang="en-GB" sz="1600" dirty="0">
                <a:latin typeface="Arial" panose="020B0604020202020204" pitchFamily="34" charset="0"/>
                <a:cs typeface="Arial" panose="020B0604020202020204" pitchFamily="34" charset="0"/>
              </a:rPr>
              <a:t>, they set off walking along the sides of the triangle; ant A travels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at 1cm/s, ant B travels at 2cm/s, while ant C travels at 3cm/s. </a:t>
            </a:r>
          </a:p>
          <a:p>
            <a:endParaRPr lang="en-GB" sz="8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Ant A chooses whether to travel towards B or C at random, and similarly the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other two ants choose randomly from the two directions available to them. When an ant gets to a vertex it continues to travel around the perimeter of the triangle in the direction it is going.</a:t>
            </a:r>
          </a:p>
          <a:p>
            <a:endParaRPr lang="en-GB" sz="800" dirty="0">
              <a:latin typeface="Arial" panose="020B0604020202020204" pitchFamily="34" charset="0"/>
              <a:cs typeface="Arial" panose="020B0604020202020204" pitchFamily="34" charset="0"/>
            </a:endParaRPr>
          </a:p>
          <a:p>
            <a:r>
              <a:rPr lang="en-GB" sz="1600" b="1" dirty="0">
                <a:latin typeface="Arial" panose="020B0604020202020204" pitchFamily="34" charset="0"/>
                <a:cs typeface="Arial" panose="020B0604020202020204" pitchFamily="34" charset="0"/>
              </a:rPr>
              <a:t>To 3 significant figures</a:t>
            </a:r>
            <a:r>
              <a:rPr lang="en-GB" sz="1600" dirty="0">
                <a:latin typeface="Arial" panose="020B0604020202020204" pitchFamily="34" charset="0"/>
                <a:cs typeface="Arial" panose="020B0604020202020204" pitchFamily="34" charset="0"/>
              </a:rPr>
              <a:t>, what will be the average (expected) time in seconds that elapses before the first collision between two ants?</a:t>
            </a:r>
          </a:p>
          <a:p>
            <a:endParaRPr lang="en-GB" sz="1400" dirty="0">
              <a:latin typeface="Arial" panose="020B0604020202020204" pitchFamily="34" charset="0"/>
              <a:cs typeface="Arial" panose="020B0604020202020204" pitchFamily="34" charset="0"/>
            </a:endParaRPr>
          </a:p>
        </p:txBody>
      </p:sp>
      <p:sp>
        <p:nvSpPr>
          <p:cNvPr id="5" name="Rectangle 4"/>
          <p:cNvSpPr/>
          <p:nvPr/>
        </p:nvSpPr>
        <p:spPr>
          <a:xfrm>
            <a:off x="473547" y="4146683"/>
            <a:ext cx="8858655" cy="313932"/>
          </a:xfrm>
          <a:prstGeom prst="rect">
            <a:avLst/>
          </a:prstGeom>
        </p:spPr>
        <p:txBody>
          <a:bodyPr wrap="square">
            <a:spAutoFit/>
          </a:bodyPr>
          <a:lstStyle/>
          <a:p>
            <a:pPr lvl="0" algn="ctr" defTabSz="432054">
              <a:lnSpc>
                <a:spcPct val="90000"/>
              </a:lnSpc>
              <a:spcBef>
                <a:spcPts val="472"/>
              </a:spcBef>
            </a:pPr>
            <a:r>
              <a:rPr lang="en-GB" sz="1600" b="1" dirty="0">
                <a:solidFill>
                  <a:prstClr val="black"/>
                </a:solidFill>
                <a:latin typeface="Arial" panose="020B0604020202020204" pitchFamily="34" charset="0"/>
                <a:cs typeface="Arial" panose="020B0604020202020204" pitchFamily="34" charset="0"/>
              </a:rPr>
              <a:t>To get your final answer, multiply your value by 812, add 4 and take the integer part.</a:t>
            </a:r>
          </a:p>
        </p:txBody>
      </p:sp>
      <p:pic>
        <p:nvPicPr>
          <p:cNvPr id="8" name="Picture 7">
            <a:extLst>
              <a:ext uri="{FF2B5EF4-FFF2-40B4-BE49-F238E27FC236}">
                <a16:creationId xmlns:a16="http://schemas.microsoft.com/office/drawing/2014/main" id="{280B57E8-0FF7-46E2-B502-01D797939F3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457587" y="1295400"/>
            <a:ext cx="2086463" cy="1618456"/>
          </a:xfrm>
          <a:prstGeom prst="rect">
            <a:avLst/>
          </a:prstGeom>
          <a:noFill/>
          <a:ln>
            <a:noFill/>
          </a:ln>
        </p:spPr>
      </p:pic>
    </p:spTree>
    <p:extLst>
      <p:ext uri="{BB962C8B-B14F-4D97-AF65-F5344CB8AC3E}">
        <p14:creationId xmlns:p14="http://schemas.microsoft.com/office/powerpoint/2010/main" val="4021216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6990945" cy="2431435"/>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9</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You are given a circle with a rectangle that touches the circle on three sides. </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You are also given one measurement as in the diagram.  </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What is the area of the rectangle?</a:t>
            </a:r>
          </a:p>
          <a:p>
            <a:endParaRPr lang="en-GB" sz="600" dirty="0">
              <a:latin typeface="Arial" panose="020B0604020202020204" pitchFamily="34" charset="0"/>
              <a:cs typeface="Arial" panose="020B0604020202020204" pitchFamily="34" charset="0"/>
            </a:endParaRPr>
          </a:p>
        </p:txBody>
      </p:sp>
      <p:sp>
        <p:nvSpPr>
          <p:cNvPr id="7" name="Rectangle 6"/>
          <p:cNvSpPr/>
          <p:nvPr/>
        </p:nvSpPr>
        <p:spPr>
          <a:xfrm>
            <a:off x="544749" y="3904387"/>
            <a:ext cx="8735438" cy="341632"/>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by 1461 and add 9763. </a:t>
            </a:r>
          </a:p>
        </p:txBody>
      </p:sp>
      <p:pic>
        <p:nvPicPr>
          <p:cNvPr id="9" name="Picture 8">
            <a:extLst>
              <a:ext uri="{FF2B5EF4-FFF2-40B4-BE49-F238E27FC236}">
                <a16:creationId xmlns:a16="http://schemas.microsoft.com/office/drawing/2014/main" id="{5957C478-1F14-48CE-84B8-6F88C972180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74213" y="1681703"/>
            <a:ext cx="2260957" cy="2144668"/>
          </a:xfrm>
          <a:prstGeom prst="rect">
            <a:avLst/>
          </a:prstGeom>
          <a:noFill/>
          <a:ln>
            <a:noFill/>
          </a:ln>
        </p:spPr>
      </p:pic>
    </p:spTree>
    <p:extLst>
      <p:ext uri="{BB962C8B-B14F-4D97-AF65-F5344CB8AC3E}">
        <p14:creationId xmlns:p14="http://schemas.microsoft.com/office/powerpoint/2010/main" val="180926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364494" cy="3262432"/>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10</a:t>
            </a:r>
          </a:p>
          <a:p>
            <a:r>
              <a:rPr lang="en-GB" sz="1400" dirty="0">
                <a:latin typeface="Arial" panose="020B0604020202020204" pitchFamily="34" charset="0"/>
                <a:cs typeface="Arial" panose="020B0604020202020204" pitchFamily="34" charset="0"/>
              </a:rPr>
              <a:t>Planet </a:t>
            </a:r>
            <a:r>
              <a:rPr lang="en-GB" sz="1400" dirty="0" err="1">
                <a:latin typeface="Arial" panose="020B0604020202020204" pitchFamily="34" charset="0"/>
                <a:cs typeface="Arial" panose="020B0604020202020204" pitchFamily="34" charset="0"/>
              </a:rPr>
              <a:t>Zog</a:t>
            </a:r>
            <a:r>
              <a:rPr lang="en-GB" sz="1400" dirty="0">
                <a:latin typeface="Arial" panose="020B0604020202020204" pitchFamily="34" charset="0"/>
                <a:cs typeface="Arial" panose="020B0604020202020204" pitchFamily="34" charset="0"/>
              </a:rPr>
              <a:t> has exactly 60 seconds in a minute, 60 minutes in an hour, 24 hours in a day and 365 days in a year. It uses the same system of months, days and years that we do in a non-leap year (leap years don’t exist on planet </a:t>
            </a:r>
            <a:r>
              <a:rPr lang="en-GB" sz="1400" dirty="0" err="1">
                <a:latin typeface="Arial" panose="020B0604020202020204" pitchFamily="34" charset="0"/>
                <a:cs typeface="Arial" panose="020B0604020202020204" pitchFamily="34" charset="0"/>
              </a:rPr>
              <a:t>Zog</a:t>
            </a:r>
            <a:r>
              <a:rPr lang="en-GB" sz="1400" dirty="0">
                <a:latin typeface="Arial" panose="020B0604020202020204" pitchFamily="34" charset="0"/>
                <a:cs typeface="Arial" panose="020B0604020202020204" pitchFamily="34" charset="0"/>
              </a:rPr>
              <a:t>). Given a number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with at least 10 digits,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-time on </a:t>
            </a:r>
            <a:r>
              <a:rPr lang="en-GB" sz="1400" dirty="0" err="1">
                <a:latin typeface="Arial" panose="020B0604020202020204" pitchFamily="34" charset="0"/>
                <a:cs typeface="Arial" panose="020B0604020202020204" pitchFamily="34" charset="0"/>
              </a:rPr>
              <a:t>Zog</a:t>
            </a:r>
            <a:r>
              <a:rPr lang="en-GB" sz="1400" dirty="0">
                <a:latin typeface="Arial" panose="020B0604020202020204" pitchFamily="34" charset="0"/>
                <a:cs typeface="Arial" panose="020B0604020202020204" pitchFamily="34" charset="0"/>
              </a:rPr>
              <a:t> is given from the first 10 digits of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(ignoring any decimal places) as follows:</a:t>
            </a:r>
          </a:p>
          <a:p>
            <a:pPr algn="ctr"/>
            <a:r>
              <a:rPr lang="en-GB" sz="1400" b="1" dirty="0">
                <a:latin typeface="Arial" panose="020B0604020202020204" pitchFamily="34" charset="0"/>
                <a:cs typeface="Arial" panose="020B0604020202020204" pitchFamily="34" charset="0"/>
              </a:rPr>
              <a:t>Day Month Year </a:t>
            </a:r>
            <a:r>
              <a:rPr lang="en-GB" sz="1400" b="1" dirty="0" err="1">
                <a:latin typeface="Arial" panose="020B0604020202020204" pitchFamily="34" charset="0"/>
                <a:cs typeface="Arial" panose="020B0604020202020204" pitchFamily="34" charset="0"/>
              </a:rPr>
              <a:t>Year</a:t>
            </a:r>
            <a:r>
              <a:rPr lang="en-GB" sz="1400" b="1" dirty="0">
                <a:latin typeface="Arial" panose="020B0604020202020204" pitchFamily="34" charset="0"/>
                <a:cs typeface="Arial" panose="020B0604020202020204" pitchFamily="34" charset="0"/>
              </a:rPr>
              <a:t> </a:t>
            </a:r>
            <a:r>
              <a:rPr lang="en-GB" sz="1400" b="1" dirty="0" err="1">
                <a:latin typeface="Arial" panose="020B0604020202020204" pitchFamily="34" charset="0"/>
                <a:cs typeface="Arial" panose="020B0604020202020204" pitchFamily="34" charset="0"/>
              </a:rPr>
              <a:t>Year</a:t>
            </a:r>
            <a:r>
              <a:rPr lang="en-GB" sz="1400" b="1" dirty="0">
                <a:latin typeface="Arial" panose="020B0604020202020204" pitchFamily="34" charset="0"/>
                <a:cs typeface="Arial" panose="020B0604020202020204" pitchFamily="34" charset="0"/>
              </a:rPr>
              <a:t> </a:t>
            </a:r>
            <a:r>
              <a:rPr lang="en-GB" sz="1400" b="1" dirty="0" err="1">
                <a:latin typeface="Arial" panose="020B0604020202020204" pitchFamily="34" charset="0"/>
                <a:cs typeface="Arial" panose="020B0604020202020204" pitchFamily="34" charset="0"/>
              </a:rPr>
              <a:t>Year</a:t>
            </a:r>
            <a:r>
              <a:rPr lang="en-GB" sz="1400" b="1" dirty="0">
                <a:latin typeface="Arial" panose="020B0604020202020204" pitchFamily="34" charset="0"/>
                <a:cs typeface="Arial" panose="020B0604020202020204" pitchFamily="34" charset="0"/>
              </a:rPr>
              <a:t> Sec </a:t>
            </a:r>
            <a:r>
              <a:rPr lang="en-GB" sz="1400" b="1" dirty="0" err="1">
                <a:latin typeface="Arial" panose="020B0604020202020204" pitchFamily="34" charset="0"/>
                <a:cs typeface="Arial" panose="020B0604020202020204" pitchFamily="34" charset="0"/>
              </a:rPr>
              <a:t>Sec</a:t>
            </a:r>
            <a:r>
              <a:rPr lang="en-GB" sz="1400" b="1" dirty="0">
                <a:latin typeface="Arial" panose="020B0604020202020204" pitchFamily="34" charset="0"/>
                <a:cs typeface="Arial" panose="020B0604020202020204" pitchFamily="34" charset="0"/>
              </a:rPr>
              <a:t> Min Hour</a:t>
            </a:r>
          </a:p>
          <a:p>
            <a:endParaRPr lang="en-GB" sz="800" b="1"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For example, since </a:t>
            </a:r>
            <a:r>
              <a:rPr lang="el-GR" sz="1600" i="1" dirty="0">
                <a:latin typeface="Times New Roman" panose="02020603050405020304" pitchFamily="18" charset="0"/>
                <a:cs typeface="Times New Roman" panose="02020603050405020304" pitchFamily="18" charset="0"/>
              </a:rPr>
              <a:t>π</a:t>
            </a:r>
            <a:r>
              <a:rPr lang="en-GB" sz="1400" dirty="0">
                <a:latin typeface="Arial" panose="020B0604020202020204" pitchFamily="34" charset="0"/>
                <a:cs typeface="Arial" panose="020B0604020202020204" pitchFamily="34" charset="0"/>
              </a:rPr>
              <a:t> = 3.1415926536…., </a:t>
            </a:r>
            <a:r>
              <a:rPr lang="el-GR" sz="1600" i="1" dirty="0">
                <a:latin typeface="Times New Roman" panose="02020603050405020304" pitchFamily="18" charset="0"/>
                <a:cs typeface="Times New Roman" panose="02020603050405020304" pitchFamily="18" charset="0"/>
              </a:rPr>
              <a:t>π</a:t>
            </a:r>
            <a:r>
              <a:rPr lang="en-GB" sz="1400" dirty="0">
                <a:latin typeface="Arial" panose="020B0604020202020204" pitchFamily="34" charset="0"/>
                <a:cs typeface="Arial" panose="020B0604020202020204" pitchFamily="34" charset="0"/>
              </a:rPr>
              <a:t>-time is the 3rd day of January, 4159, 26 seconds and five minutes past 3am (so </a:t>
            </a:r>
            <a:r>
              <a:rPr lang="en-GB" sz="1400">
                <a:latin typeface="Arial" panose="020B0604020202020204" pitchFamily="34" charset="0"/>
                <a:cs typeface="Arial" panose="020B0604020202020204" pitchFamily="34" charset="0"/>
              </a:rPr>
              <a:t>no rounding). </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For some numbers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with at least 10 digits,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-time will not exist, e.g. for 9.012345678 (there is no month 0).  </a:t>
            </a:r>
          </a:p>
          <a:p>
            <a:r>
              <a:rPr lang="en-GB" sz="1400" dirty="0">
                <a:latin typeface="Arial" panose="020B0604020202020204" pitchFamily="34" charset="0"/>
                <a:cs typeface="Arial" panose="020B0604020202020204" pitchFamily="34" charset="0"/>
              </a:rPr>
              <a:t>There are times which are not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-time for any value of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(e.g. any time in October, or any time in the afternoon).</a:t>
            </a:r>
          </a:p>
          <a:p>
            <a:r>
              <a:rPr lang="en-GB" sz="1400" dirty="0">
                <a:latin typeface="Arial" panose="020B0604020202020204" pitchFamily="34" charset="0"/>
                <a:cs typeface="Arial" panose="020B0604020202020204" pitchFamily="34" charset="0"/>
              </a:rPr>
              <a:t>Find, in seconds, the time elapsed on </a:t>
            </a:r>
            <a:r>
              <a:rPr lang="en-GB" sz="1400" dirty="0" err="1">
                <a:latin typeface="Arial" panose="020B0604020202020204" pitchFamily="34" charset="0"/>
                <a:cs typeface="Arial" panose="020B0604020202020204" pitchFamily="34" charset="0"/>
              </a:rPr>
              <a:t>Zog</a:t>
            </a:r>
            <a:r>
              <a:rPr lang="en-GB" sz="1400" dirty="0">
                <a:latin typeface="Arial" panose="020B0604020202020204" pitchFamily="34" charset="0"/>
                <a:cs typeface="Arial" panose="020B0604020202020204" pitchFamily="34" charset="0"/>
              </a:rPr>
              <a:t> between </a:t>
            </a:r>
            <a:r>
              <a:rPr lang="el-GR" sz="1600" i="1" dirty="0">
                <a:latin typeface="Times New Roman" panose="02020603050405020304" pitchFamily="18" charset="0"/>
                <a:cs typeface="Times New Roman" panose="02020603050405020304" pitchFamily="18" charset="0"/>
              </a:rPr>
              <a:t>φ</a:t>
            </a:r>
            <a:r>
              <a:rPr lang="en-GB" sz="1400" dirty="0">
                <a:latin typeface="Arial" panose="020B0604020202020204" pitchFamily="34" charset="0"/>
                <a:cs typeface="Arial" panose="020B0604020202020204" pitchFamily="34" charset="0"/>
              </a:rPr>
              <a:t>-time and </a:t>
            </a:r>
            <a:r>
              <a:rPr lang="en-GB" sz="1600" dirty="0">
                <a:latin typeface="Times New Roman" panose="02020603050405020304" pitchFamily="18" charset="0"/>
                <a:cs typeface="Times New Roman" panose="02020603050405020304" pitchFamily="18" charset="0"/>
              </a:rPr>
              <a:t>e</a:t>
            </a:r>
            <a:r>
              <a:rPr lang="en-GB" sz="1400" dirty="0">
                <a:latin typeface="Arial" panose="020B0604020202020204" pitchFamily="34" charset="0"/>
                <a:cs typeface="Arial" panose="020B0604020202020204" pitchFamily="34" charset="0"/>
              </a:rPr>
              <a:t>-time, where </a:t>
            </a:r>
            <a:r>
              <a:rPr lang="el-GR" sz="1600" i="1" dirty="0">
                <a:latin typeface="Times New Roman" panose="02020603050405020304" pitchFamily="18" charset="0"/>
                <a:cs typeface="Times New Roman" panose="02020603050405020304" pitchFamily="18" charset="0"/>
              </a:rPr>
              <a:t>φ</a:t>
            </a:r>
            <a:r>
              <a:rPr lang="en-GB" sz="1400" dirty="0">
                <a:latin typeface="Arial" panose="020B0604020202020204" pitchFamily="34" charset="0"/>
                <a:cs typeface="Arial" panose="020B0604020202020204" pitchFamily="34" charset="0"/>
              </a:rPr>
              <a:t> is the golden ratio. </a:t>
            </a:r>
          </a:p>
          <a:p>
            <a:pPr algn="ctr"/>
            <a:endParaRPr lang="en-GB" sz="800" b="1" dirty="0">
              <a:latin typeface="Arial" panose="020B0604020202020204" pitchFamily="34" charset="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your value by 0.04, add 1689093 and take the integer part.</a:t>
            </a:r>
          </a:p>
        </p:txBody>
      </p:sp>
    </p:spTree>
    <p:extLst>
      <p:ext uri="{BB962C8B-B14F-4D97-AF65-F5344CB8AC3E}">
        <p14:creationId xmlns:p14="http://schemas.microsoft.com/office/powerpoint/2010/main" val="3532322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144000" cy="310854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11</a:t>
            </a:r>
          </a:p>
          <a:p>
            <a:r>
              <a:rPr lang="en-GB" sz="1600" dirty="0">
                <a:latin typeface="Arial" panose="020B0604020202020204" pitchFamily="34" charset="0"/>
                <a:cs typeface="Arial" panose="020B0604020202020204" pitchFamily="34" charset="0"/>
              </a:rPr>
              <a:t>Two rectangles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 and </a:t>
            </a:r>
            <a:r>
              <a:rPr lang="en-GB" sz="1600" i="1" dirty="0">
                <a:latin typeface="Times New Roman" panose="02020603050405020304" pitchFamily="18" charset="0"/>
                <a:cs typeface="Times New Roman" panose="02020603050405020304" pitchFamily="18" charset="0"/>
              </a:rPr>
              <a:t>Q</a:t>
            </a:r>
            <a:r>
              <a:rPr lang="en-GB" sz="1600" dirty="0">
                <a:latin typeface="Arial" panose="020B0604020202020204" pitchFamily="34" charset="0"/>
                <a:cs typeface="Arial" panose="020B0604020202020204" pitchFamily="34" charset="0"/>
              </a:rPr>
              <a:t> are said to be </a:t>
            </a:r>
            <a:r>
              <a:rPr lang="en-GB" sz="1600" b="1" i="1" dirty="0">
                <a:latin typeface="Arial" panose="020B0604020202020204" pitchFamily="34" charset="0"/>
                <a:cs typeface="Arial" panose="020B0604020202020204" pitchFamily="34" charset="0"/>
              </a:rPr>
              <a:t>friendly</a:t>
            </a:r>
            <a:r>
              <a:rPr lang="en-GB" sz="1600" dirty="0">
                <a:latin typeface="Arial" panose="020B0604020202020204" pitchFamily="34" charset="0"/>
                <a:cs typeface="Arial" panose="020B0604020202020204" pitchFamily="34" charset="0"/>
              </a:rPr>
              <a:t> if the size of the area of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 equals the size of the perimeter of </a:t>
            </a:r>
            <a:r>
              <a:rPr lang="en-GB" sz="1600" i="1" dirty="0">
                <a:latin typeface="Times New Roman" panose="02020603050405020304" pitchFamily="18" charset="0"/>
                <a:cs typeface="Times New Roman" panose="02020603050405020304" pitchFamily="18" charset="0"/>
              </a:rPr>
              <a:t>Q</a:t>
            </a:r>
            <a:r>
              <a:rPr lang="en-GB" sz="1600" dirty="0">
                <a:latin typeface="Arial" panose="020B0604020202020204" pitchFamily="34" charset="0"/>
                <a:cs typeface="Arial" panose="020B0604020202020204" pitchFamily="34" charset="0"/>
              </a:rPr>
              <a:t>, and also the size of the perimeter of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 equals the size of the area of </a:t>
            </a:r>
            <a:r>
              <a:rPr lang="en-GB" sz="1600" i="1" dirty="0">
                <a:latin typeface="Times New Roman" panose="02020603050405020304" pitchFamily="18" charset="0"/>
                <a:cs typeface="Times New Roman" panose="02020603050405020304" pitchFamily="18" charset="0"/>
              </a:rPr>
              <a:t>Q</a:t>
            </a:r>
            <a:r>
              <a:rPr lang="en-GB" sz="1600" dirty="0">
                <a:latin typeface="Arial" panose="020B0604020202020204" pitchFamily="34" charset="0"/>
                <a:cs typeface="Arial" panose="020B0604020202020204" pitchFamily="34" charset="0"/>
              </a:rPr>
              <a:t>. If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 and </a:t>
            </a:r>
            <a:r>
              <a:rPr lang="en-GB" sz="1600" i="1" dirty="0">
                <a:latin typeface="Times New Roman" panose="02020603050405020304" pitchFamily="18" charset="0"/>
                <a:cs typeface="Times New Roman" panose="02020603050405020304" pitchFamily="18" charset="0"/>
              </a:rPr>
              <a:t>Q </a:t>
            </a:r>
            <a:r>
              <a:rPr lang="en-GB" sz="1600" dirty="0">
                <a:latin typeface="Arial" panose="020B0604020202020204" pitchFamily="34" charset="0"/>
                <a:cs typeface="Arial" panose="020B0604020202020204" pitchFamily="34" charset="0"/>
              </a:rPr>
              <a:t>are friendly, we say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a:t>
            </a:r>
            <a:r>
              <a:rPr lang="en-GB" sz="1600" i="1" dirty="0">
                <a:latin typeface="Times New Roman" panose="02020603050405020304" pitchFamily="18" charset="0"/>
                <a:cs typeface="Times New Roman" panose="02020603050405020304" pitchFamily="18" charset="0"/>
              </a:rPr>
              <a:t>Q</a:t>
            </a:r>
            <a:r>
              <a:rPr lang="en-GB" sz="1600" dirty="0">
                <a:latin typeface="Arial" panose="020B0604020202020204" pitchFamily="34" charset="0"/>
                <a:cs typeface="Arial" panose="020B0604020202020204" pitchFamily="34" charset="0"/>
              </a:rPr>
              <a:t>; if </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a:t>
            </a:r>
            <a:r>
              <a:rPr lang="en-GB" sz="1600" i="1" dirty="0">
                <a:latin typeface="Times New Roman" panose="02020603050405020304" pitchFamily="18" charset="0"/>
                <a:cs typeface="Times New Roman" panose="02020603050405020304" pitchFamily="18" charset="0"/>
              </a:rPr>
              <a:t>P</a:t>
            </a:r>
            <a:r>
              <a:rPr lang="en-GB" sz="1600" dirty="0">
                <a:latin typeface="Arial" panose="020B0604020202020204" pitchFamily="34" charset="0"/>
                <a:cs typeface="Arial" panose="020B0604020202020204" pitchFamily="34" charset="0"/>
              </a:rPr>
              <a:t> we say </a:t>
            </a:r>
            <a:r>
              <a:rPr lang="en-GB" sz="1600" i="1" dirty="0">
                <a:latin typeface="Times New Roman" panose="02020603050405020304" pitchFamily="18" charset="0"/>
                <a:cs typeface="Times New Roman" panose="02020603050405020304" pitchFamily="18" charset="0"/>
              </a:rPr>
              <a:t>P </a:t>
            </a:r>
            <a:r>
              <a:rPr lang="en-GB" sz="1600" dirty="0">
                <a:latin typeface="Arial" panose="020B0604020202020204" pitchFamily="34" charset="0"/>
                <a:cs typeface="Arial" panose="020B0604020202020204" pitchFamily="34" charset="0"/>
              </a:rPr>
              <a:t>is </a:t>
            </a:r>
            <a:r>
              <a:rPr lang="en-GB" sz="1600" b="1" i="1" dirty="0">
                <a:latin typeface="Arial" panose="020B0604020202020204" pitchFamily="34" charset="0"/>
                <a:cs typeface="Arial" panose="020B0604020202020204" pitchFamily="34" charset="0"/>
              </a:rPr>
              <a:t>self-friendly</a:t>
            </a:r>
            <a:r>
              <a:rPr lang="en-GB" sz="1600" dirty="0">
                <a:latin typeface="Arial" panose="020B0604020202020204" pitchFamily="34" charset="0"/>
                <a:cs typeface="Arial" panose="020B0604020202020204" pitchFamily="34" charset="0"/>
              </a:rPr>
              <a:t>.</a:t>
            </a:r>
          </a:p>
          <a:p>
            <a:r>
              <a:rPr lang="en-GB" sz="8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Find all friendly pairs of rectangles and all self-friendly rectangles in which all sides are positive integers. List all the side lengths you have found. </a:t>
            </a:r>
            <a:r>
              <a:rPr lang="en-GB" sz="1600" b="1" dirty="0">
                <a:latin typeface="Arial" panose="020B0604020202020204" pitchFamily="34" charset="0"/>
                <a:cs typeface="Arial" panose="020B0604020202020204" pitchFamily="34" charset="0"/>
              </a:rPr>
              <a:t>You may use the fact that all these values are less than 100.</a:t>
            </a:r>
          </a:p>
          <a:p>
            <a:endParaRPr lang="en-GB" sz="800" b="1"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Remove repeats of any numbers in your list and add up the list of distinct numbers you have left.</a:t>
            </a:r>
            <a:br>
              <a:rPr lang="en-GB" sz="1600" dirty="0">
                <a:latin typeface="Arial" panose="020B0604020202020204" pitchFamily="34" charset="0"/>
                <a:cs typeface="Arial" panose="020B0604020202020204" pitchFamily="34" charset="0"/>
              </a:rPr>
            </a:br>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You may find technology helpful for working on this problem.</a:t>
            </a:r>
          </a:p>
          <a:p>
            <a:pPr algn="ctr"/>
            <a:r>
              <a:rPr lang="en-GB" sz="1600" b="1" dirty="0">
                <a:latin typeface="Arial" panose="020B0604020202020204" pitchFamily="34" charset="0"/>
                <a:cs typeface="Arial" panose="020B0604020202020204" pitchFamily="34" charset="0"/>
              </a:rPr>
              <a:t>To get your final answer, multiply your value by 6 and add 129. </a:t>
            </a:r>
          </a:p>
        </p:txBody>
      </p:sp>
    </p:spTree>
    <p:extLst>
      <p:ext uri="{BB962C8B-B14F-4D97-AF65-F5344CB8AC3E}">
        <p14:creationId xmlns:p14="http://schemas.microsoft.com/office/powerpoint/2010/main" val="1003789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335624" cy="310854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12</a:t>
            </a:r>
          </a:p>
          <a:p>
            <a:r>
              <a:rPr lang="en-GB" sz="1800" dirty="0">
                <a:latin typeface="Arial" panose="020B0604020202020204" pitchFamily="34" charset="0"/>
                <a:cs typeface="Arial" panose="020B0604020202020204" pitchFamily="34" charset="0"/>
              </a:rPr>
              <a:t>The sequence of fractions below tends towards the </a:t>
            </a:r>
            <a:r>
              <a:rPr lang="en-GB" sz="1800">
                <a:latin typeface="Arial" panose="020B0604020202020204" pitchFamily="34" charset="0"/>
                <a:cs typeface="Arial" panose="020B0604020202020204" pitchFamily="34" charset="0"/>
              </a:rPr>
              <a:t>number </a:t>
            </a:r>
            <a:r>
              <a:rPr lang="en-GB" sz="1800">
                <a:latin typeface="Times New Roman" panose="02020603050405020304" pitchFamily="18" charset="0"/>
                <a:cs typeface="Times New Roman" panose="02020603050405020304" pitchFamily="18" charset="0"/>
              </a:rPr>
              <a:t>e</a:t>
            </a:r>
            <a:r>
              <a:rPr lang="en-GB" sz="1800">
                <a:latin typeface="Arial" panose="020B0604020202020204" pitchFamily="34" charset="0"/>
                <a:cs typeface="Arial" panose="020B0604020202020204" pitchFamily="34" charset="0"/>
              </a:rPr>
              <a:t> </a:t>
            </a:r>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Calculate the value of </a:t>
            </a:r>
            <a:r>
              <a:rPr lang="en-GB" sz="1800" i="1" dirty="0">
                <a:latin typeface="Times New Roman" panose="02020603050405020304" pitchFamily="18" charset="0"/>
                <a:cs typeface="Times New Roman" panose="02020603050405020304" pitchFamily="18" charset="0"/>
              </a:rPr>
              <a:t>a</a:t>
            </a:r>
            <a:r>
              <a:rPr lang="en-GB" sz="1800" baseline="-25000" dirty="0">
                <a:latin typeface="Times New Roman" panose="02020603050405020304" pitchFamily="18" charset="0"/>
                <a:cs typeface="Times New Roman" panose="02020603050405020304" pitchFamily="18" charset="0"/>
              </a:rPr>
              <a:t>6</a:t>
            </a:r>
            <a:r>
              <a:rPr lang="en-GB" sz="1800" dirty="0">
                <a:latin typeface="Arial" panose="020B0604020202020204" pitchFamily="34" charset="0"/>
                <a:cs typeface="Arial" panose="020B0604020202020204" pitchFamily="34" charset="0"/>
              </a:rPr>
              <a:t>. </a:t>
            </a:r>
          </a:p>
          <a:p>
            <a:endParaRPr lang="en-GB" sz="1800" dirty="0">
              <a:latin typeface="Arial" panose="020B0604020202020204" pitchFamily="34" charset="0"/>
              <a:cs typeface="Arial" panose="020B0604020202020204" pitchFamily="34" charset="0"/>
            </a:endParaRPr>
          </a:p>
          <a:p>
            <a:r>
              <a:rPr lang="en-GB" sz="1800" b="1" dirty="0">
                <a:latin typeface="Arial" panose="020B0604020202020204" pitchFamily="34" charset="0"/>
                <a:cs typeface="Arial" panose="020B0604020202020204" pitchFamily="34" charset="0"/>
              </a:rPr>
              <a:t>To three significant figures, </a:t>
            </a:r>
            <a:r>
              <a:rPr lang="en-GB" sz="1800" dirty="0">
                <a:latin typeface="Arial" panose="020B0604020202020204" pitchFamily="34" charset="0"/>
                <a:cs typeface="Arial" panose="020B0604020202020204" pitchFamily="34" charset="0"/>
              </a:rPr>
              <a:t>what is the size of the percentage error in this estimate of </a:t>
            </a:r>
            <a:r>
              <a:rPr lang="en-GB" sz="1800" dirty="0">
                <a:latin typeface="Times New Roman" panose="02020603050405020304" pitchFamily="18" charset="0"/>
                <a:cs typeface="Times New Roman" panose="02020603050405020304" pitchFamily="18" charset="0"/>
              </a:rPr>
              <a:t>e</a:t>
            </a:r>
            <a:r>
              <a:rPr lang="en-GB" sz="1800" dirty="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algn="ctr"/>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To get your final answer, multiply your value by 4604411, add 1 and take the integer part. </a:t>
            </a:r>
          </a:p>
        </p:txBody>
      </p:sp>
      <p:pic>
        <p:nvPicPr>
          <p:cNvPr id="7" name="Picture 6">
            <a:extLst>
              <a:ext uri="{FF2B5EF4-FFF2-40B4-BE49-F238E27FC236}">
                <a16:creationId xmlns:a16="http://schemas.microsoft.com/office/drawing/2014/main" id="{73E7732F-4464-4362-BC23-C46E27A554B0}"/>
              </a:ext>
            </a:extLst>
          </p:cNvPr>
          <p:cNvPicPr>
            <a:picLocks noChangeAspect="1"/>
          </p:cNvPicPr>
          <p:nvPr/>
        </p:nvPicPr>
        <p:blipFill>
          <a:blip r:embed="rId2"/>
          <a:stretch>
            <a:fillRect/>
          </a:stretch>
        </p:blipFill>
        <p:spPr>
          <a:xfrm>
            <a:off x="918966" y="1987149"/>
            <a:ext cx="7643141" cy="1560282"/>
          </a:xfrm>
          <a:prstGeom prst="rect">
            <a:avLst/>
          </a:prstGeom>
        </p:spPr>
      </p:pic>
      <p:sp>
        <p:nvSpPr>
          <p:cNvPr id="5" name="TextBox 4"/>
          <p:cNvSpPr txBox="1"/>
          <p:nvPr/>
        </p:nvSpPr>
        <p:spPr>
          <a:xfrm>
            <a:off x="8288455" y="2180697"/>
            <a:ext cx="273652" cy="369332"/>
          </a:xfrm>
          <a:prstGeom prst="rect">
            <a:avLst/>
          </a:prstGeom>
          <a:solidFill>
            <a:schemeClr val="bg1"/>
          </a:solidFill>
        </p:spPr>
        <p:txBody>
          <a:bodyPr wrap="square" rtlCol="0">
            <a:spAutoFit/>
          </a:bodyPr>
          <a:lstStyle/>
          <a:p>
            <a:r>
              <a:rPr lang="en-GB" dirty="0"/>
              <a:t>.</a:t>
            </a:r>
          </a:p>
        </p:txBody>
      </p:sp>
    </p:spTree>
    <p:extLst>
      <p:ext uri="{BB962C8B-B14F-4D97-AF65-F5344CB8AC3E}">
        <p14:creationId xmlns:p14="http://schemas.microsoft.com/office/powerpoint/2010/main" val="414784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6828817" cy="298543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13</a:t>
            </a:r>
          </a:p>
          <a:p>
            <a:pPr marL="342900" indent="-342900">
              <a:buFont typeface="+mj-lt"/>
              <a:buAutoNum type="alphaLcParenR"/>
            </a:pPr>
            <a:endParaRPr lang="en-GB" sz="1400" dirty="0">
              <a:latin typeface="Arial" panose="020B0604020202020204" pitchFamily="34" charset="0"/>
              <a:cs typeface="Arial" panose="020B0604020202020204" pitchFamily="34" charset="0"/>
            </a:endParaRPr>
          </a:p>
          <a:p>
            <a:pPr marL="342900" indent="-342900">
              <a:buFont typeface="+mj-lt"/>
              <a:buAutoNum type="alphaLcParenR"/>
            </a:pPr>
            <a:endParaRPr lang="en-GB" sz="1400" dirty="0">
              <a:latin typeface="Arial" panose="020B0604020202020204" pitchFamily="34" charset="0"/>
              <a:cs typeface="Arial" panose="020B0604020202020204" pitchFamily="34" charset="0"/>
            </a:endParaRPr>
          </a:p>
          <a:p>
            <a:pPr marL="342900" indent="-342900">
              <a:buFont typeface="+mj-lt"/>
              <a:buAutoNum type="alphaLcParenR"/>
            </a:pPr>
            <a:r>
              <a:rPr lang="en-GB" sz="1400" dirty="0">
                <a:latin typeface="Arial" panose="020B0604020202020204" pitchFamily="34" charset="0"/>
                <a:cs typeface="Arial" panose="020B0604020202020204" pitchFamily="34" charset="0"/>
              </a:rPr>
              <a:t>Find </a:t>
            </a:r>
            <a:r>
              <a:rPr lang="en-GB" sz="1400" i="1" dirty="0">
                <a:latin typeface="Times New Roman" panose="02020603050405020304" pitchFamily="18" charset="0"/>
                <a:cs typeface="Times New Roman" panose="02020603050405020304" pitchFamily="18" charset="0"/>
              </a:rPr>
              <a:t>z</a:t>
            </a:r>
            <a:r>
              <a:rPr lang="en-GB" sz="1400" dirty="0">
                <a:latin typeface="Arial" panose="020B0604020202020204" pitchFamily="34" charset="0"/>
                <a:cs typeface="Arial" panose="020B0604020202020204" pitchFamily="34" charset="0"/>
              </a:rPr>
              <a:t> in terms of </a:t>
            </a:r>
            <a:r>
              <a:rPr lang="en-GB" sz="14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and </a:t>
            </a:r>
            <a:r>
              <a:rPr lang="en-GB" sz="1400" i="1" dirty="0">
                <a:latin typeface="Times New Roman" panose="02020603050405020304" pitchFamily="18" charset="0"/>
                <a:cs typeface="Times New Roman" panose="02020603050405020304" pitchFamily="18" charset="0"/>
              </a:rPr>
              <a:t>y</a:t>
            </a:r>
            <a:r>
              <a:rPr lang="en-GB" sz="1400" dirty="0">
                <a:latin typeface="Arial" panose="020B0604020202020204" pitchFamily="34" charset="0"/>
                <a:cs typeface="Arial" panose="020B0604020202020204" pitchFamily="34" charset="0"/>
              </a:rPr>
              <a:t>. (This is just for interest!)</a:t>
            </a:r>
          </a:p>
          <a:p>
            <a:pPr marL="342900" indent="-342900">
              <a:buFont typeface="+mj-lt"/>
              <a:buAutoNum type="alphaLcParenR"/>
            </a:pPr>
            <a:endParaRPr lang="en-GB" sz="1400" dirty="0">
              <a:latin typeface="Arial" panose="020B0604020202020204" pitchFamily="34" charset="0"/>
              <a:cs typeface="Arial" panose="020B0604020202020204" pitchFamily="34" charset="0"/>
            </a:endParaRPr>
          </a:p>
          <a:p>
            <a:pPr marL="342900" indent="-342900">
              <a:buFont typeface="+mj-lt"/>
              <a:buAutoNum type="alphaLcParenR"/>
            </a:pPr>
            <a:r>
              <a:rPr lang="en-GB" sz="1400" dirty="0">
                <a:latin typeface="Arial" panose="020B0604020202020204" pitchFamily="34" charset="0"/>
                <a:cs typeface="Arial" panose="020B0604020202020204" pitchFamily="34" charset="0"/>
              </a:rPr>
              <a:t>Annie takes 7 hours to complete a painting job, while Leroy takes 8 hours to do the same job. How long in minutes should they take working together? </a:t>
            </a:r>
          </a:p>
          <a:p>
            <a:pPr marL="342900" indent="-342900">
              <a:buFont typeface="+mj-lt"/>
              <a:buAutoNum type="alphaLcParenR"/>
            </a:pPr>
            <a:endParaRPr lang="en-GB" sz="1400" dirty="0">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To get your final answer, multiply by 5 and add 111. </a:t>
            </a:r>
          </a:p>
          <a:p>
            <a:pPr marL="342900" indent="-342900">
              <a:buFont typeface="+mj-lt"/>
              <a:buAutoNum type="alphaLcParenR"/>
            </a:pPr>
            <a:endParaRPr lang="en-GB" sz="1400" dirty="0">
              <a:latin typeface="Arial" panose="020B0604020202020204" pitchFamily="34" charset="0"/>
              <a:cs typeface="Arial" panose="020B0604020202020204" pitchFamily="34" charset="0"/>
            </a:endParaRPr>
          </a:p>
          <a:p>
            <a:pPr marL="342900" indent="-342900">
              <a:buFont typeface="+mj-lt"/>
              <a:buAutoNum type="alphaLcParenR" startAt="3"/>
            </a:pPr>
            <a:r>
              <a:rPr lang="en-GB" sz="1400" dirty="0">
                <a:latin typeface="Arial" panose="020B0604020202020204" pitchFamily="34" charset="0"/>
                <a:cs typeface="Arial" panose="020B0604020202020204" pitchFamily="34" charset="0"/>
              </a:rPr>
              <a:t>What is the connection between parts a) and b)? (This is just for interest!)</a:t>
            </a:r>
          </a:p>
          <a:p>
            <a:pPr marL="342900" indent="-342900">
              <a:buAutoNum type="alphaLcParenR" startAt="2"/>
            </a:pPr>
            <a:endParaRPr lang="en-GB" sz="1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3AB9948-B31C-4786-81F0-19BB49E24537}"/>
              </a:ext>
            </a:extLst>
          </p:cNvPr>
          <p:cNvPicPr>
            <a:picLocks noChangeAspect="1"/>
          </p:cNvPicPr>
          <p:nvPr/>
        </p:nvPicPr>
        <p:blipFill rotWithShape="1">
          <a:blip r:embed="rId2"/>
          <a:srcRect l="16874" t="8034" r="16227" b="4970"/>
          <a:stretch/>
        </p:blipFill>
        <p:spPr>
          <a:xfrm>
            <a:off x="6910846" y="2029607"/>
            <a:ext cx="2429554" cy="1872400"/>
          </a:xfrm>
          <a:prstGeom prst="rect">
            <a:avLst/>
          </a:prstGeom>
        </p:spPr>
      </p:pic>
    </p:spTree>
    <p:extLst>
      <p:ext uri="{BB962C8B-B14F-4D97-AF65-F5344CB8AC3E}">
        <p14:creationId xmlns:p14="http://schemas.microsoft.com/office/powerpoint/2010/main" val="2430341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7017" y="1318034"/>
            <a:ext cx="1651414" cy="400110"/>
          </a:xfrm>
          <a:prstGeom prst="rect">
            <a:avLst/>
          </a:prstGeom>
        </p:spPr>
        <p:txBody>
          <a:bodyPr wrap="none">
            <a:spAutoFit/>
          </a:bodyPr>
          <a:lstStyle/>
          <a:p>
            <a:pPr lvl="0" defTabSz="432054">
              <a:spcBef>
                <a:spcPts val="472"/>
              </a:spcBef>
            </a:pPr>
            <a:r>
              <a:rPr lang="en-GB" sz="2000" b="1" dirty="0">
                <a:solidFill>
                  <a:srgbClr val="002147"/>
                </a:solidFill>
                <a:latin typeface="Arial" panose="020B0604020202020204" pitchFamily="34" charset="0"/>
                <a:cs typeface="Arial" panose="020B0604020202020204" pitchFamily="34" charset="0"/>
              </a:rPr>
              <a:t>Question 14</a:t>
            </a:r>
          </a:p>
        </p:txBody>
      </p:sp>
      <p:graphicFrame>
        <p:nvGraphicFramePr>
          <p:cNvPr id="7" name="Object 6">
            <a:extLst>
              <a:ext uri="{FF2B5EF4-FFF2-40B4-BE49-F238E27FC236}">
                <a16:creationId xmlns:a16="http://schemas.microsoft.com/office/drawing/2014/main" id="{B4B84AF1-EC21-48CE-9A9F-6D91B2453578}"/>
              </a:ext>
            </a:extLst>
          </p:cNvPr>
          <p:cNvGraphicFramePr>
            <a:graphicFrameLocks noChangeAspect="1"/>
          </p:cNvGraphicFramePr>
          <p:nvPr>
            <p:extLst>
              <p:ext uri="{D42A27DB-BD31-4B8C-83A1-F6EECF244321}">
                <p14:modId xmlns:p14="http://schemas.microsoft.com/office/powerpoint/2010/main" val="2698123068"/>
              </p:ext>
            </p:extLst>
          </p:nvPr>
        </p:nvGraphicFramePr>
        <p:xfrm>
          <a:off x="3673870" y="1273358"/>
          <a:ext cx="1250669" cy="1154463"/>
        </p:xfrm>
        <a:graphic>
          <a:graphicData uri="http://schemas.openxmlformats.org/presentationml/2006/ole">
            <mc:AlternateContent xmlns:mc="http://schemas.openxmlformats.org/markup-compatibility/2006">
              <mc:Choice xmlns:v="urn:schemas-microsoft-com:vml" Requires="v">
                <p:oleObj name="Equation" r:id="rId2" imgW="495085" imgH="469696" progId="Equation.DSMT4">
                  <p:embed/>
                </p:oleObj>
              </mc:Choice>
              <mc:Fallback>
                <p:oleObj name="Equation" r:id="rId2" imgW="495085" imgH="469696"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3870" y="1273358"/>
                        <a:ext cx="1250669" cy="1154463"/>
                      </a:xfrm>
                      <a:prstGeom prst="rect">
                        <a:avLst/>
                      </a:prstGeom>
                      <a:noFill/>
                    </p:spPr>
                  </p:pic>
                </p:oleObj>
              </mc:Fallback>
            </mc:AlternateContent>
          </a:graphicData>
        </a:graphic>
      </p:graphicFrame>
      <p:sp>
        <p:nvSpPr>
          <p:cNvPr id="10" name="Rectangle 9"/>
          <p:cNvSpPr/>
          <p:nvPr/>
        </p:nvSpPr>
        <p:spPr>
          <a:xfrm>
            <a:off x="733284" y="4032929"/>
            <a:ext cx="8184203" cy="421654"/>
          </a:xfrm>
          <a:prstGeom prst="rect">
            <a:avLst/>
          </a:prstGeom>
        </p:spPr>
        <p:txBody>
          <a:bodyPr wrap="square">
            <a:spAutoFit/>
          </a:bodyPr>
          <a:lstStyle/>
          <a:p>
            <a:pPr marL="228600" algn="ctr">
              <a:lnSpc>
                <a:spcPct val="107000"/>
              </a:lnSpc>
              <a:spcAft>
                <a:spcPts val="800"/>
              </a:spcAft>
            </a:pPr>
            <a:r>
              <a:rPr lang="en-GB" sz="2000" b="1" dirty="0">
                <a:latin typeface="Calibri" panose="020F0502020204030204" pitchFamily="34" charset="0"/>
                <a:ea typeface="Calibri" panose="020F0502020204030204" pitchFamily="34" charset="0"/>
                <a:cs typeface="Calibri" panose="020F0502020204030204" pitchFamily="34" charset="0"/>
              </a:rPr>
              <a:t>To get your final answer, multiply your value by 871 take the integer part. </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BF74784D-7F26-498B-BD59-C9EF1197137C}"/>
              </a:ext>
            </a:extLst>
          </p:cNvPr>
          <p:cNvSpPr txBox="1"/>
          <p:nvPr/>
        </p:nvSpPr>
        <p:spPr>
          <a:xfrm>
            <a:off x="2726323" y="1762267"/>
            <a:ext cx="2495670" cy="461665"/>
          </a:xfrm>
          <a:prstGeom prst="rect">
            <a:avLst/>
          </a:prstGeom>
          <a:noFill/>
        </p:spPr>
        <p:txBody>
          <a:bodyPr wrap="square" rtlCol="0">
            <a:spAutoFit/>
          </a:bodyPr>
          <a:lstStyle/>
          <a:p>
            <a:pPr lvl="0" defTabSz="432054">
              <a:spcBef>
                <a:spcPts val="472"/>
              </a:spcBef>
            </a:pPr>
            <a:r>
              <a:rPr lang="en-GB" sz="2400" dirty="0">
                <a:solidFill>
                  <a:prstClr val="black"/>
                </a:solidFill>
                <a:latin typeface="Arial" panose="020B0604020202020204" pitchFamily="34" charset="0"/>
                <a:cs typeface="Arial" panose="020B0604020202020204" pitchFamily="34" charset="0"/>
              </a:rPr>
              <a:t>Find</a:t>
            </a:r>
            <a:r>
              <a:rPr lang="en-GB" sz="2000" dirty="0">
                <a:solidFill>
                  <a:prstClr val="black"/>
                </a:solidFill>
                <a:latin typeface="Arial" panose="020B0604020202020204" pitchFamily="34" charset="0"/>
                <a:cs typeface="Arial" panose="020B0604020202020204" pitchFamily="34" charset="0"/>
              </a:rPr>
              <a:t> </a:t>
            </a:r>
            <a:r>
              <a:rPr lang="en-GB" sz="1600" dirty="0">
                <a:solidFill>
                  <a:prstClr val="black"/>
                </a:solidFill>
                <a:latin typeface="Arial" panose="020B0604020202020204" pitchFamily="34" charset="0"/>
                <a:cs typeface="Arial" panose="020B0604020202020204" pitchFamily="34" charset="0"/>
              </a:rPr>
              <a:t>                          .</a:t>
            </a:r>
          </a:p>
        </p:txBody>
      </p:sp>
      <p:sp>
        <p:nvSpPr>
          <p:cNvPr id="11" name="Subtitle 2">
            <a:extLst>
              <a:ext uri="{FF2B5EF4-FFF2-40B4-BE49-F238E27FC236}">
                <a16:creationId xmlns:a16="http://schemas.microsoft.com/office/drawing/2014/main" id="{FFAF40CC-35EC-4422-B6EA-245C43B4D757}"/>
              </a:ext>
            </a:extLst>
          </p:cNvPr>
          <p:cNvSpPr>
            <a:spLocks noGrp="1"/>
          </p:cNvSpPr>
          <p:nvPr>
            <p:ph type="subTitle" idx="1"/>
          </p:nvPr>
        </p:nvSpPr>
        <p:spPr>
          <a:xfrm>
            <a:off x="375297" y="2378747"/>
            <a:ext cx="7197721" cy="1383764"/>
          </a:xfrm>
        </p:spPr>
        <p:txBody>
          <a:bodyPr/>
          <a:lstStyle/>
          <a:p>
            <a:pPr algn="l">
              <a:lnSpc>
                <a:spcPct val="100000"/>
              </a:lnSpc>
            </a:pPr>
            <a:r>
              <a:rPr lang="en-GB" sz="1800" b="1" dirty="0">
                <a:latin typeface="Arial" panose="020B0604020202020204" pitchFamily="34" charset="0"/>
                <a:cs typeface="Arial" panose="020B0604020202020204" pitchFamily="34" charset="0"/>
              </a:rPr>
              <a:t>Notation: </a:t>
            </a:r>
            <a:r>
              <a:rPr lang="en-GB" sz="1800" dirty="0">
                <a:latin typeface="Arial" panose="020B0604020202020204" pitchFamily="34" charset="0"/>
                <a:cs typeface="Arial" panose="020B0604020202020204" pitchFamily="34" charset="0"/>
              </a:rPr>
              <a:t>considering the case when </a:t>
            </a:r>
            <a:r>
              <a:rPr lang="en-GB" sz="1800" i="1" dirty="0">
                <a:latin typeface="Times New Roman" panose="02020603050405020304" pitchFamily="18" charset="0"/>
                <a:cs typeface="Times New Roman" panose="02020603050405020304" pitchFamily="18" charset="0"/>
              </a:rPr>
              <a:t>x</a:t>
            </a:r>
            <a:r>
              <a:rPr lang="en-GB" sz="1800" dirty="0">
                <a:latin typeface="Arial" panose="020B0604020202020204" pitchFamily="34" charset="0"/>
                <a:cs typeface="Arial" panose="020B0604020202020204" pitchFamily="34" charset="0"/>
              </a:rPr>
              <a:t> is positive,</a:t>
            </a:r>
          </a:p>
          <a:p>
            <a:pPr marL="285750" indent="-285750" algn="l">
              <a:lnSpc>
                <a:spcPct val="100000"/>
              </a:lnSpc>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 </a:t>
            </a:r>
            <a:r>
              <a:rPr lang="en-GB" sz="1800" dirty="0">
                <a:latin typeface="Arial" panose="020B0604020202020204" pitchFamily="34" charset="0"/>
                <a:cs typeface="Arial" panose="020B0604020202020204" pitchFamily="34" charset="0"/>
              </a:rPr>
              <a:t>is the integer part of </a:t>
            </a:r>
            <a:r>
              <a:rPr lang="en-GB" sz="1800" i="1" dirty="0">
                <a:latin typeface="Times New Roman" panose="02020603050405020304" pitchFamily="18" charset="0"/>
                <a:cs typeface="Times New Roman" panose="02020603050405020304" pitchFamily="18" charset="0"/>
              </a:rPr>
              <a:t>x</a:t>
            </a:r>
            <a:r>
              <a:rPr lang="en-GB" sz="1800" dirty="0">
                <a:latin typeface="Arial" panose="020B0604020202020204" pitchFamily="34" charset="0"/>
                <a:cs typeface="Arial" panose="020B0604020202020204" pitchFamily="34" charset="0"/>
              </a:rPr>
              <a:t>, so </a:t>
            </a:r>
            <a:r>
              <a:rPr lang="en-GB" sz="1800" dirty="0">
                <a:latin typeface="Times New Roman" panose="02020603050405020304" pitchFamily="18" charset="0"/>
                <a:cs typeface="Times New Roman" panose="02020603050405020304" pitchFamily="18" charset="0"/>
              </a:rPr>
              <a:t>[3.2] = 3</a:t>
            </a:r>
            <a:r>
              <a:rPr lang="en-GB" sz="1800" dirty="0">
                <a:latin typeface="Arial" panose="020B0604020202020204" pitchFamily="34" charset="0"/>
                <a:cs typeface="Arial" panose="020B0604020202020204" pitchFamily="34" charset="0"/>
              </a:rPr>
              <a:t>, while </a:t>
            </a:r>
            <a:r>
              <a:rPr lang="en-GB" sz="1800" dirty="0">
                <a:latin typeface="Times New Roman" panose="02020603050405020304" pitchFamily="18" charset="0"/>
                <a:cs typeface="Times New Roman" panose="02020603050405020304" pitchFamily="18" charset="0"/>
              </a:rPr>
              <a:t>[3] = 3</a:t>
            </a:r>
            <a:r>
              <a:rPr lang="en-GB" sz="1800" dirty="0">
                <a:latin typeface="Arial" panose="020B0604020202020204" pitchFamily="34" charset="0"/>
                <a:cs typeface="Arial" panose="020B0604020202020204" pitchFamily="34" charset="0"/>
              </a:rPr>
              <a:t> </a:t>
            </a:r>
          </a:p>
          <a:p>
            <a:pPr marL="285750" indent="-285750" algn="l">
              <a:lnSpc>
                <a:spcPct val="100000"/>
              </a:lnSpc>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 </a:t>
            </a:r>
            <a:r>
              <a:rPr lang="en-GB" sz="1800" dirty="0">
                <a:latin typeface="Arial" panose="020B0604020202020204" pitchFamily="34" charset="0"/>
                <a:cs typeface="Arial" panose="020B0604020202020204" pitchFamily="34" charset="0"/>
              </a:rPr>
              <a:t>is the “fractional part” of </a:t>
            </a:r>
            <a:r>
              <a:rPr lang="en-GB" sz="1800" i="1" dirty="0">
                <a:latin typeface="Times New Roman" panose="02020603050405020304" pitchFamily="18" charset="0"/>
                <a:cs typeface="Times New Roman" panose="02020603050405020304" pitchFamily="18" charset="0"/>
              </a:rPr>
              <a:t>x</a:t>
            </a:r>
            <a:r>
              <a:rPr lang="en-GB" sz="1800" dirty="0">
                <a:latin typeface="Arial" panose="020B0604020202020204" pitchFamily="34" charset="0"/>
                <a:cs typeface="Arial" panose="020B0604020202020204" pitchFamily="34" charset="0"/>
              </a:rPr>
              <a:t>, so </a:t>
            </a:r>
            <a:r>
              <a:rPr lang="en-GB" sz="1800" dirty="0">
                <a:latin typeface="Times New Roman" panose="02020603050405020304" pitchFamily="18" charset="0"/>
                <a:cs typeface="Times New Roman" panose="02020603050405020304" pitchFamily="18" charset="0"/>
              </a:rPr>
              <a:t>{3.2} </a:t>
            </a:r>
            <a:r>
              <a:rPr lang="en-GB" sz="1800" dirty="0">
                <a:latin typeface="Arial" panose="020B0604020202020204" pitchFamily="34" charset="0"/>
                <a:cs typeface="Arial" panose="020B0604020202020204" pitchFamily="34" charset="0"/>
              </a:rPr>
              <a:t>= </a:t>
            </a:r>
            <a:r>
              <a:rPr lang="en-GB" sz="1800" dirty="0">
                <a:latin typeface="Times New Roman" panose="02020603050405020304" pitchFamily="18" charset="0"/>
                <a:cs typeface="Times New Roman" panose="02020603050405020304" pitchFamily="18" charset="0"/>
              </a:rPr>
              <a:t>0.2</a:t>
            </a:r>
            <a:r>
              <a:rPr lang="en-GB" sz="1800" dirty="0">
                <a:latin typeface="Arial" panose="020B0604020202020204" pitchFamily="34" charset="0"/>
                <a:cs typeface="Arial" panose="020B0604020202020204" pitchFamily="34" charset="0"/>
              </a:rPr>
              <a:t>, while </a:t>
            </a:r>
            <a:r>
              <a:rPr lang="en-GB" sz="1800" dirty="0">
                <a:latin typeface="Times New Roman" panose="02020603050405020304" pitchFamily="18" charset="0"/>
                <a:cs typeface="Times New Roman" panose="02020603050405020304" pitchFamily="18" charset="0"/>
              </a:rPr>
              <a:t>{3} </a:t>
            </a:r>
            <a:r>
              <a:rPr lang="en-GB" sz="1800">
                <a:latin typeface="Times New Roman" panose="02020603050405020304" pitchFamily="18" charset="0"/>
                <a:cs typeface="Times New Roman" panose="02020603050405020304" pitchFamily="18" charset="0"/>
              </a:rPr>
              <a:t>= 0</a:t>
            </a:r>
            <a:endParaRPr lang="en-GB" sz="1800" dirty="0">
              <a:latin typeface="Arial" panose="020B0604020202020204" pitchFamily="34" charset="0"/>
              <a:cs typeface="Arial" panose="020B0604020202020204" pitchFamily="34" charset="0"/>
            </a:endParaRPr>
          </a:p>
          <a:p>
            <a:pPr marL="285750" indent="-285750" algn="l">
              <a:lnSpc>
                <a:spcPct val="100000"/>
              </a:lnSpc>
              <a:buFont typeface="Arial" panose="020B0604020202020204" pitchFamily="34" charset="0"/>
              <a:buChar char="•"/>
            </a:pPr>
            <a:r>
              <a:rPr lang="en-GB" sz="1800" dirty="0">
                <a:latin typeface="Arial" panose="020B0604020202020204" pitchFamily="34" charset="0"/>
                <a:cs typeface="Arial" panose="020B0604020202020204" pitchFamily="34" charset="0"/>
              </a:rPr>
              <a:t>you can see that </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 – [</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 = {</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a:t>
            </a:r>
            <a:r>
              <a:rPr lang="en-GB" sz="1800" dirty="0">
                <a:latin typeface="Arial" panose="020B0604020202020204" pitchFamily="34" charset="0"/>
                <a:cs typeface="Arial" panose="020B0604020202020204" pitchFamily="34" charset="0"/>
              </a:rPr>
              <a:t>, so                                               </a:t>
            </a:r>
            <a:r>
              <a:rPr lang="en-GB" sz="1400" dirty="0">
                <a:latin typeface="Arial" panose="020B0604020202020204" pitchFamily="34" charset="0"/>
                <a:cs typeface="Arial" panose="020B0604020202020204" pitchFamily="34" charset="0"/>
              </a:rPr>
              <a:t>.     </a:t>
            </a:r>
          </a:p>
        </p:txBody>
      </p:sp>
      <p:graphicFrame>
        <p:nvGraphicFramePr>
          <p:cNvPr id="12" name="Object 11">
            <a:extLst>
              <a:ext uri="{FF2B5EF4-FFF2-40B4-BE49-F238E27FC236}">
                <a16:creationId xmlns:a16="http://schemas.microsoft.com/office/drawing/2014/main" id="{C398F6FC-C8DC-4C48-A175-0A9DD4E4915B}"/>
              </a:ext>
            </a:extLst>
          </p:cNvPr>
          <p:cNvGraphicFramePr>
            <a:graphicFrameLocks noChangeAspect="1"/>
          </p:cNvGraphicFramePr>
          <p:nvPr>
            <p:extLst>
              <p:ext uri="{D42A27DB-BD31-4B8C-83A1-F6EECF244321}">
                <p14:modId xmlns:p14="http://schemas.microsoft.com/office/powerpoint/2010/main" val="4102452197"/>
              </p:ext>
            </p:extLst>
          </p:nvPr>
        </p:nvGraphicFramePr>
        <p:xfrm>
          <a:off x="4123254" y="3425802"/>
          <a:ext cx="2663135" cy="585281"/>
        </p:xfrm>
        <a:graphic>
          <a:graphicData uri="http://schemas.openxmlformats.org/presentationml/2006/ole">
            <mc:AlternateContent xmlns:mc="http://schemas.openxmlformats.org/markup-compatibility/2006">
              <mc:Choice xmlns:v="urn:schemas-microsoft-com:vml" Requires="v">
                <p:oleObj name="Equation" r:id="rId4" imgW="1943100" imgH="431800" progId="Equation.DSMT4">
                  <p:embed/>
                </p:oleObj>
              </mc:Choice>
              <mc:Fallback>
                <p:oleObj name="Equation" r:id="rId4" imgW="1943100" imgH="431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3254" y="3425802"/>
                        <a:ext cx="2663135" cy="585281"/>
                      </a:xfrm>
                      <a:prstGeom prst="rect">
                        <a:avLst/>
                      </a:prstGeom>
                      <a:noFill/>
                    </p:spPr>
                  </p:pic>
                </p:oleObj>
              </mc:Fallback>
            </mc:AlternateContent>
          </a:graphicData>
        </a:graphic>
      </p:graphicFrame>
    </p:spTree>
    <p:extLst>
      <p:ext uri="{BB962C8B-B14F-4D97-AF65-F5344CB8AC3E}">
        <p14:creationId xmlns:p14="http://schemas.microsoft.com/office/powerpoint/2010/main" val="290183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999" y="1296000"/>
            <a:ext cx="9394532" cy="3385542"/>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15</a:t>
            </a:r>
          </a:p>
          <a:p>
            <a:r>
              <a:rPr lang="en-GB" sz="2000" dirty="0">
                <a:latin typeface="Arial" panose="020B0604020202020204" pitchFamily="34" charset="0"/>
                <a:cs typeface="Arial" panose="020B0604020202020204" pitchFamily="34" charset="0"/>
              </a:rPr>
              <a:t>In 2020, four English football teams make it to the last eight of the Champions League.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The draw for the next round is made at random. ‘Home’ and ‘Away’ can be ignored.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What is the probability that exactly one pairing features two English teams? </a:t>
            </a:r>
          </a:p>
          <a:p>
            <a:pPr algn="ctr"/>
            <a:endParaRPr lang="en-GB" sz="1800" b="1" dirty="0">
              <a:latin typeface="Arial" panose="020B0604020202020204" pitchFamily="34" charset="0"/>
              <a:cs typeface="Arial" panose="020B0604020202020204" pitchFamily="34" charset="0"/>
            </a:endParaRPr>
          </a:p>
          <a:p>
            <a:pPr algn="ctr"/>
            <a:r>
              <a:rPr lang="en-GB" sz="1800" b="1" dirty="0">
                <a:latin typeface="Arial" panose="020B0604020202020204" pitchFamily="34" charset="0"/>
                <a:cs typeface="Arial" panose="020B0604020202020204" pitchFamily="34" charset="0"/>
              </a:rPr>
              <a:t>To get your final answer, multiply your value by 4536, add 1, and take the integer part. </a:t>
            </a:r>
          </a:p>
        </p:txBody>
      </p:sp>
    </p:spTree>
    <p:extLst>
      <p:ext uri="{BB962C8B-B14F-4D97-AF65-F5344CB8AC3E}">
        <p14:creationId xmlns:p14="http://schemas.microsoft.com/office/powerpoint/2010/main" val="253650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8813260" cy="132343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16</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What is the maximum possible area of a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quadrilateral with these sides? </a:t>
            </a:r>
          </a:p>
        </p:txBody>
      </p:sp>
      <p:pic>
        <p:nvPicPr>
          <p:cNvPr id="4" name="Picture 3">
            <a:extLst>
              <a:ext uri="{FF2B5EF4-FFF2-40B4-BE49-F238E27FC236}">
                <a16:creationId xmlns:a16="http://schemas.microsoft.com/office/drawing/2014/main" id="{3FDF4DA7-44A1-4C8D-89AC-308D4230369C}"/>
              </a:ext>
            </a:extLst>
          </p:cNvPr>
          <p:cNvPicPr>
            <a:picLocks noChangeAspect="1"/>
          </p:cNvPicPr>
          <p:nvPr/>
        </p:nvPicPr>
        <p:blipFill>
          <a:blip r:embed="rId2"/>
          <a:stretch>
            <a:fillRect/>
          </a:stretch>
        </p:blipFill>
        <p:spPr>
          <a:xfrm>
            <a:off x="2393780" y="2843757"/>
            <a:ext cx="2228850" cy="447675"/>
          </a:xfrm>
          <a:prstGeom prst="rect">
            <a:avLst/>
          </a:prstGeom>
        </p:spPr>
      </p:pic>
      <p:pic>
        <p:nvPicPr>
          <p:cNvPr id="5" name="Picture 4">
            <a:extLst>
              <a:ext uri="{FF2B5EF4-FFF2-40B4-BE49-F238E27FC236}">
                <a16:creationId xmlns:a16="http://schemas.microsoft.com/office/drawing/2014/main" id="{7E12C97B-9E2A-43AF-9A10-2E2CD0855A79}"/>
              </a:ext>
            </a:extLst>
          </p:cNvPr>
          <p:cNvPicPr>
            <a:picLocks noChangeAspect="1"/>
          </p:cNvPicPr>
          <p:nvPr/>
        </p:nvPicPr>
        <p:blipFill rotWithShape="1">
          <a:blip r:embed="rId3">
            <a:extLst>
              <a:ext uri="{28A0092B-C50C-407E-A947-70E740481C1C}">
                <a14:useLocalDpi xmlns:a14="http://schemas.microsoft.com/office/drawing/2010/main" val="0"/>
              </a:ext>
            </a:extLst>
          </a:blip>
          <a:srcRect b="17740"/>
          <a:stretch/>
        </p:blipFill>
        <p:spPr bwMode="auto">
          <a:xfrm>
            <a:off x="4994273" y="1393418"/>
            <a:ext cx="4034987" cy="2336761"/>
          </a:xfrm>
          <a:prstGeom prst="rect">
            <a:avLst/>
          </a:prstGeom>
          <a:noFill/>
          <a:ln>
            <a:noFill/>
          </a:ln>
        </p:spPr>
      </p:pic>
      <p:sp>
        <p:nvSpPr>
          <p:cNvPr id="6" name="Rectangle 5"/>
          <p:cNvSpPr/>
          <p:nvPr/>
        </p:nvSpPr>
        <p:spPr>
          <a:xfrm>
            <a:off x="1037617" y="3739640"/>
            <a:ext cx="7620000" cy="655051"/>
          </a:xfrm>
          <a:prstGeom prst="rect">
            <a:avLst/>
          </a:prstGeom>
        </p:spPr>
        <p:txBody>
          <a:bodyPr wrap="square">
            <a:spAutoFit/>
          </a:bodyPr>
          <a:lstStyle/>
          <a:p>
            <a:pPr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You may find technology helpful for working on this problem.</a:t>
            </a:r>
          </a:p>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12535 and add 491. </a:t>
            </a:r>
          </a:p>
        </p:txBody>
      </p:sp>
    </p:spTree>
    <p:extLst>
      <p:ext uri="{BB962C8B-B14F-4D97-AF65-F5344CB8AC3E}">
        <p14:creationId xmlns:p14="http://schemas.microsoft.com/office/powerpoint/2010/main" val="2635748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4876800" cy="1538883"/>
          </a:xfrm>
          <a:prstGeom prst="rect">
            <a:avLst/>
          </a:prstGeom>
        </p:spPr>
        <p:txBody>
          <a:bodyPr>
            <a:spAutoFit/>
          </a:bodyPr>
          <a:lstStyle/>
          <a:p>
            <a:r>
              <a:rPr lang="en-GB" sz="2000" b="1" dirty="0">
                <a:solidFill>
                  <a:srgbClr val="002147"/>
                </a:solidFill>
                <a:latin typeface="Arial" panose="020B0604020202020204" pitchFamily="34" charset="0"/>
                <a:cs typeface="Arial" panose="020B0604020202020204" pitchFamily="34" charset="0"/>
              </a:rPr>
              <a:t>Question 17</a:t>
            </a:r>
          </a:p>
          <a:p>
            <a:endParaRPr lang="en-GB" sz="14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With reference to triangle in the diagram</a:t>
            </a:r>
            <a:r>
              <a:rPr lang="en-GB" sz="2000" b="1" dirty="0">
                <a:latin typeface="Arial" panose="020B0604020202020204" pitchFamily="34" charset="0"/>
                <a:cs typeface="Arial" panose="020B0604020202020204" pitchFamily="34" charset="0"/>
              </a:rPr>
              <a:t>, to three significant figures</a:t>
            </a:r>
            <a:r>
              <a:rPr lang="en-GB" sz="2000" dirty="0">
                <a:latin typeface="Arial" panose="020B0604020202020204" pitchFamily="34" charset="0"/>
                <a:cs typeface="Arial" panose="020B0604020202020204" pitchFamily="34" charset="0"/>
              </a:rPr>
              <a:t>, what is </a:t>
            </a:r>
            <a:r>
              <a:rPr lang="en-GB" sz="2000" i="1" dirty="0">
                <a:latin typeface="Times New Roman" panose="02020603050405020304" pitchFamily="18" charset="0"/>
                <a:cs typeface="Times New Roman" panose="02020603050405020304" pitchFamily="18" charset="0"/>
              </a:rPr>
              <a:t>x</a:t>
            </a:r>
            <a:r>
              <a:rPr lang="en-GB" sz="2000" dirty="0">
                <a:latin typeface="Arial" panose="020B0604020202020204" pitchFamily="34" charset="0"/>
                <a:cs typeface="Arial" panose="020B0604020202020204" pitchFamily="34" charset="0"/>
              </a:rPr>
              <a:t>?</a:t>
            </a:r>
            <a:endParaRPr lang="en-GB" sz="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6557996" y="1308700"/>
            <a:ext cx="2978149" cy="2880903"/>
          </a:xfrm>
          <a:prstGeom prst="rect">
            <a:avLst/>
          </a:prstGeom>
        </p:spPr>
      </p:pic>
      <p:sp>
        <p:nvSpPr>
          <p:cNvPr id="8" name="Rectangle 7"/>
          <p:cNvSpPr/>
          <p:nvPr/>
        </p:nvSpPr>
        <p:spPr>
          <a:xfrm>
            <a:off x="-487599" y="3752718"/>
            <a:ext cx="8547370" cy="655051"/>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You may find technology helpful for working on </a:t>
            </a:r>
            <a:r>
              <a:rPr lang="en-GB" sz="1800" b="1">
                <a:solidFill>
                  <a:prstClr val="black"/>
                </a:solidFill>
                <a:latin typeface="Arial" panose="020B0604020202020204" pitchFamily="34" charset="0"/>
                <a:cs typeface="Arial" panose="020B0604020202020204" pitchFamily="34" charset="0"/>
              </a:rPr>
              <a:t>this problem.</a:t>
            </a:r>
            <a:endParaRPr lang="en-GB" sz="1800" b="1" dirty="0">
              <a:solidFill>
                <a:prstClr val="black"/>
              </a:solidFill>
              <a:latin typeface="Arial" panose="020B0604020202020204" pitchFamily="34" charset="0"/>
              <a:cs typeface="Arial" panose="020B0604020202020204" pitchFamily="34" charset="0"/>
            </a:endParaRPr>
          </a:p>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80 and add 3. </a:t>
            </a:r>
          </a:p>
        </p:txBody>
      </p:sp>
    </p:spTree>
    <p:extLst>
      <p:ext uri="{BB962C8B-B14F-4D97-AF65-F5344CB8AC3E}">
        <p14:creationId xmlns:p14="http://schemas.microsoft.com/office/powerpoint/2010/main" val="713723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5999" y="1296000"/>
            <a:ext cx="4603107" cy="2262158"/>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18</a:t>
            </a:r>
          </a:p>
          <a:p>
            <a:r>
              <a:rPr lang="en-GB" sz="1700" dirty="0">
                <a:latin typeface="Arial" panose="020B0604020202020204" pitchFamily="34" charset="0"/>
                <a:cs typeface="Arial" panose="020B0604020202020204" pitchFamily="34" charset="0"/>
              </a:rPr>
              <a:t>Each rectangle contains </a:t>
            </a:r>
            <a:r>
              <a:rPr lang="en-GB" sz="1700">
                <a:latin typeface="Arial" panose="020B0604020202020204" pitchFamily="34" charset="0"/>
                <a:cs typeface="Arial" panose="020B0604020202020204" pitchFamily="34" charset="0"/>
              </a:rPr>
              <a:t>a number</a:t>
            </a:r>
            <a:r>
              <a:rPr lang="en-GB" sz="1700" dirty="0">
                <a:latin typeface="Arial" panose="020B0604020202020204" pitchFamily="34" charset="0"/>
                <a:cs typeface="Arial" panose="020B0604020202020204" pitchFamily="34" charset="0"/>
              </a:rPr>
              <a:t>; some numbers are hidden (i.e. they are not shown).</a:t>
            </a:r>
            <a:br>
              <a:rPr lang="en-GB" sz="1700" dirty="0">
                <a:latin typeface="Arial" panose="020B0604020202020204" pitchFamily="34" charset="0"/>
                <a:cs typeface="Arial" panose="020B0604020202020204" pitchFamily="34" charset="0"/>
              </a:rPr>
            </a:br>
            <a:endParaRPr lang="en-GB" sz="8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The sum of the numbers in the four rectangles around a dot is the same for all twenty dots.</a:t>
            </a:r>
            <a:br>
              <a:rPr lang="en-GB" sz="1700" dirty="0">
                <a:latin typeface="Arial" panose="020B0604020202020204" pitchFamily="34" charset="0"/>
                <a:cs typeface="Arial" panose="020B0604020202020204" pitchFamily="34" charset="0"/>
              </a:rPr>
            </a:br>
            <a:endParaRPr lang="en-GB" sz="8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What is the value of</a:t>
            </a:r>
            <a:r>
              <a:rPr lang="en-GB" sz="2000" dirty="0">
                <a:latin typeface="Arial" panose="020B0604020202020204" pitchFamily="34" charset="0"/>
                <a:cs typeface="Arial" panose="020B0604020202020204" pitchFamily="34" charset="0"/>
              </a:rPr>
              <a:t> </a:t>
            </a:r>
            <a:r>
              <a:rPr lang="en-GB" sz="2000" i="1" dirty="0" err="1">
                <a:latin typeface="Times New Roman" panose="02020603050405020304" pitchFamily="18" charset="0"/>
                <a:cs typeface="Times New Roman" panose="02020603050405020304" pitchFamily="18" charset="0"/>
              </a:rPr>
              <a:t>xy</a:t>
            </a:r>
            <a:r>
              <a:rPr lang="en-GB" sz="1700" dirty="0">
                <a:latin typeface="Arial" panose="020B0604020202020204" pitchFamily="34" charset="0"/>
                <a:cs typeface="Arial" panose="020B0604020202020204" pitchFamily="34" charset="0"/>
              </a:rPr>
              <a:t>?</a:t>
            </a:r>
          </a:p>
        </p:txBody>
      </p:sp>
      <p:sp>
        <p:nvSpPr>
          <p:cNvPr id="4" name="Rectangle 3"/>
          <p:cNvSpPr/>
          <p:nvPr/>
        </p:nvSpPr>
        <p:spPr>
          <a:xfrm>
            <a:off x="382087" y="3662916"/>
            <a:ext cx="4049952" cy="590931"/>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107 and add 23. </a:t>
            </a:r>
          </a:p>
        </p:txBody>
      </p:sp>
      <p:pic>
        <p:nvPicPr>
          <p:cNvPr id="9" name="Picture 8">
            <a:extLst>
              <a:ext uri="{FF2B5EF4-FFF2-40B4-BE49-F238E27FC236}">
                <a16:creationId xmlns:a16="http://schemas.microsoft.com/office/drawing/2014/main" id="{21D0A133-BEDB-4F86-AAE5-6F83F3E46E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19107" y="1531339"/>
            <a:ext cx="4230852" cy="2827267"/>
          </a:xfrm>
          <a:prstGeom prst="rect">
            <a:avLst/>
          </a:prstGeom>
          <a:noFill/>
          <a:ln>
            <a:noFill/>
          </a:ln>
        </p:spPr>
      </p:pic>
      <p:sp>
        <p:nvSpPr>
          <p:cNvPr id="5" name="TextBox 4"/>
          <p:cNvSpPr txBox="1"/>
          <p:nvPr/>
        </p:nvSpPr>
        <p:spPr>
          <a:xfrm>
            <a:off x="5026634" y="1610201"/>
            <a:ext cx="380444" cy="461665"/>
          </a:xfrm>
          <a:prstGeom prst="rect">
            <a:avLst/>
          </a:prstGeom>
          <a:solidFill>
            <a:schemeClr val="bg1"/>
          </a:solidFill>
        </p:spPr>
        <p:txBody>
          <a:bodyPr wrap="square" rtlCol="0">
            <a:spAutoFit/>
          </a:bodyPr>
          <a:lstStyle/>
          <a:p>
            <a:r>
              <a:rPr lang="en-GB" sz="2400" i="1" dirty="0">
                <a:latin typeface="Times New Roman" panose="02020603050405020304" pitchFamily="18" charset="0"/>
                <a:cs typeface="Times New Roman" panose="02020603050405020304" pitchFamily="18" charset="0"/>
              </a:rPr>
              <a:t>x</a:t>
            </a:r>
          </a:p>
        </p:txBody>
      </p:sp>
      <p:sp>
        <p:nvSpPr>
          <p:cNvPr id="6" name="TextBox 5"/>
          <p:cNvSpPr txBox="1"/>
          <p:nvPr/>
        </p:nvSpPr>
        <p:spPr>
          <a:xfrm>
            <a:off x="8486195" y="1600870"/>
            <a:ext cx="380444" cy="461665"/>
          </a:xfrm>
          <a:prstGeom prst="rect">
            <a:avLst/>
          </a:prstGeom>
          <a:solidFill>
            <a:schemeClr val="bg1"/>
          </a:solidFill>
        </p:spPr>
        <p:txBody>
          <a:bodyPr wrap="square" rtlCol="0">
            <a:spAutoFit/>
          </a:bodyPr>
          <a:lstStyle/>
          <a:p>
            <a:r>
              <a:rPr lang="en-GB" sz="2400" i="1" dirty="0">
                <a:latin typeface="Times New Roman" panose="02020603050405020304" pitchFamily="18" charset="0"/>
                <a:cs typeface="Times New Roman" panose="02020603050405020304" pitchFamily="18" charset="0"/>
              </a:rPr>
              <a:t>y</a:t>
            </a:r>
          </a:p>
        </p:txBody>
      </p:sp>
    </p:spTree>
    <p:extLst>
      <p:ext uri="{BB962C8B-B14F-4D97-AF65-F5344CB8AC3E}">
        <p14:creationId xmlns:p14="http://schemas.microsoft.com/office/powerpoint/2010/main" val="4257109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8379360" cy="984885"/>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19</a:t>
            </a:r>
          </a:p>
          <a:p>
            <a:endParaRPr lang="en-GB" sz="14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Add together </a:t>
            </a:r>
            <a:r>
              <a:rPr lang="en-GB" sz="2000">
                <a:latin typeface="Arial" panose="020B0604020202020204" pitchFamily="34" charset="0"/>
                <a:cs typeface="Arial" panose="020B0604020202020204" pitchFamily="34" charset="0"/>
              </a:rPr>
              <a:t>all the positive </a:t>
            </a:r>
            <a:r>
              <a:rPr lang="en-GB" sz="2000" dirty="0">
                <a:latin typeface="Arial" panose="020B0604020202020204" pitchFamily="34" charset="0"/>
                <a:cs typeface="Arial" panose="020B0604020202020204" pitchFamily="34" charset="0"/>
              </a:rPr>
              <a:t>integer values of </a:t>
            </a:r>
            <a:r>
              <a:rPr lang="en-GB" sz="2400" i="1" dirty="0">
                <a:latin typeface="Times New Roman" panose="02020603050405020304" pitchFamily="18" charset="0"/>
                <a:cs typeface="Times New Roman" panose="02020603050405020304" pitchFamily="18" charset="0"/>
              </a:rPr>
              <a:t>x</a:t>
            </a:r>
            <a:r>
              <a:rPr lang="en-GB" sz="2000" i="1" dirty="0">
                <a:latin typeface="Times New Roman" panose="02020603050405020304" pitchFamily="18" charset="0"/>
                <a:cs typeface="Times New Roman" panose="02020603050405020304" pitchFamily="18" charset="0"/>
              </a:rPr>
              <a:t> </a:t>
            </a:r>
            <a:r>
              <a:rPr lang="en-GB" sz="2000" dirty="0">
                <a:latin typeface="Arial" panose="020B0604020202020204" pitchFamily="34" charset="0"/>
                <a:cs typeface="Arial" panose="020B0604020202020204" pitchFamily="34" charset="0"/>
              </a:rPr>
              <a:t>that satisfy this equation;</a:t>
            </a:r>
          </a:p>
        </p:txBody>
      </p:sp>
      <p:graphicFrame>
        <p:nvGraphicFramePr>
          <p:cNvPr id="6" name="Object 5">
            <a:extLst>
              <a:ext uri="{FF2B5EF4-FFF2-40B4-BE49-F238E27FC236}">
                <a16:creationId xmlns:a16="http://schemas.microsoft.com/office/drawing/2014/main" id="{B0C955A9-5DBE-48E8-A592-D34A985C8A84}"/>
              </a:ext>
            </a:extLst>
          </p:cNvPr>
          <p:cNvGraphicFramePr>
            <a:graphicFrameLocks noChangeAspect="1"/>
          </p:cNvGraphicFramePr>
          <p:nvPr>
            <p:extLst>
              <p:ext uri="{D42A27DB-BD31-4B8C-83A1-F6EECF244321}">
                <p14:modId xmlns:p14="http://schemas.microsoft.com/office/powerpoint/2010/main" val="526335932"/>
              </p:ext>
            </p:extLst>
          </p:nvPr>
        </p:nvGraphicFramePr>
        <p:xfrm>
          <a:off x="1416132" y="2435578"/>
          <a:ext cx="6909176" cy="864704"/>
        </p:xfrm>
        <a:graphic>
          <a:graphicData uri="http://schemas.openxmlformats.org/presentationml/2006/ole">
            <mc:AlternateContent xmlns:mc="http://schemas.openxmlformats.org/markup-compatibility/2006">
              <mc:Choice xmlns:v="urn:schemas-microsoft-com:vml" Requires="v">
                <p:oleObj name="Equation" r:id="rId2" imgW="2044700" imgH="254000" progId="Equation.DSMT4">
                  <p:embed/>
                </p:oleObj>
              </mc:Choice>
              <mc:Fallback>
                <p:oleObj name="Equation" r:id="rId2" imgW="2044700" imgH="254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132" y="2435578"/>
                        <a:ext cx="6909176" cy="864704"/>
                      </a:xfrm>
                      <a:prstGeom prst="rect">
                        <a:avLst/>
                      </a:prstGeom>
                      <a:noFill/>
                    </p:spPr>
                  </p:pic>
                </p:oleObj>
              </mc:Fallback>
            </mc:AlternateContent>
          </a:graphicData>
        </a:graphic>
      </p:graphicFrame>
      <p:sp>
        <p:nvSpPr>
          <p:cNvPr id="4" name="Rectangle 3"/>
          <p:cNvSpPr/>
          <p:nvPr/>
        </p:nvSpPr>
        <p:spPr>
          <a:xfrm>
            <a:off x="778213" y="3683097"/>
            <a:ext cx="8067472" cy="341632"/>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2 and add 253. </a:t>
            </a:r>
          </a:p>
        </p:txBody>
      </p:sp>
    </p:spTree>
    <p:extLst>
      <p:ext uri="{BB962C8B-B14F-4D97-AF65-F5344CB8AC3E}">
        <p14:creationId xmlns:p14="http://schemas.microsoft.com/office/powerpoint/2010/main" val="1246217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601" y="3886410"/>
            <a:ext cx="5515831" cy="590931"/>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a:t>
            </a:r>
            <a:br>
              <a:rPr lang="en-GB" sz="1800" b="1" dirty="0">
                <a:solidFill>
                  <a:prstClr val="black"/>
                </a:solidFill>
                <a:latin typeface="Arial" panose="020B0604020202020204" pitchFamily="34" charset="0"/>
                <a:cs typeface="Arial" panose="020B0604020202020204" pitchFamily="34" charset="0"/>
              </a:rPr>
            </a:br>
            <a:r>
              <a:rPr lang="en-GB" sz="1800" b="1" dirty="0">
                <a:solidFill>
                  <a:prstClr val="black"/>
                </a:solidFill>
                <a:latin typeface="Arial" panose="020B0604020202020204" pitchFamily="34" charset="0"/>
                <a:cs typeface="Arial" panose="020B0604020202020204" pitchFamily="34" charset="0"/>
              </a:rPr>
              <a:t> by 194, add 7 and take the integer part. </a:t>
            </a:r>
          </a:p>
        </p:txBody>
      </p:sp>
      <p:pic>
        <p:nvPicPr>
          <p:cNvPr id="7" name="Picture 6">
            <a:extLst>
              <a:ext uri="{FF2B5EF4-FFF2-40B4-BE49-F238E27FC236}">
                <a16:creationId xmlns:a16="http://schemas.microsoft.com/office/drawing/2014/main" id="{3D87B7B0-0917-4165-BDD4-6321422D8552}"/>
              </a:ext>
            </a:extLst>
          </p:cNvPr>
          <p:cNvPicPr>
            <a:picLocks noChangeAspect="1"/>
          </p:cNvPicPr>
          <p:nvPr/>
        </p:nvPicPr>
        <p:blipFill>
          <a:blip r:embed="rId2"/>
          <a:stretch>
            <a:fillRect/>
          </a:stretch>
        </p:blipFill>
        <p:spPr>
          <a:xfrm>
            <a:off x="5830432" y="1299239"/>
            <a:ext cx="3661849" cy="3042307"/>
          </a:xfrm>
          <a:prstGeom prst="rect">
            <a:avLst/>
          </a:prstGeom>
        </p:spPr>
      </p:pic>
      <p:sp>
        <p:nvSpPr>
          <p:cNvPr id="2" name="Rectangle 1"/>
          <p:cNvSpPr/>
          <p:nvPr/>
        </p:nvSpPr>
        <p:spPr>
          <a:xfrm>
            <a:off x="314600" y="1374095"/>
            <a:ext cx="6384963" cy="2759730"/>
          </a:xfrm>
          <a:prstGeom prst="rect">
            <a:avLst/>
          </a:prstGeom>
        </p:spPr>
        <p:txBody>
          <a:bodyPr wrap="square">
            <a:spAutoFit/>
          </a:bodyPr>
          <a:lstStyle/>
          <a:p>
            <a:pPr>
              <a:lnSpc>
                <a:spcPts val="1600"/>
              </a:lnSpc>
            </a:pPr>
            <a:r>
              <a:rPr lang="en-GB" sz="2000" b="1">
                <a:solidFill>
                  <a:srgbClr val="002147"/>
                </a:solidFill>
                <a:latin typeface="Arial" panose="020B0604020202020204" pitchFamily="34" charset="0"/>
                <a:cs typeface="Arial" panose="020B0604020202020204" pitchFamily="34" charset="0"/>
              </a:rPr>
              <a:t>Question 20</a:t>
            </a:r>
            <a:endParaRPr lang="en-GB" sz="2000" b="1" dirty="0">
              <a:solidFill>
                <a:srgbClr val="002147"/>
              </a:solidFill>
              <a:latin typeface="Arial" panose="020B0604020202020204" pitchFamily="34" charset="0"/>
              <a:cs typeface="Arial" panose="020B0604020202020204" pitchFamily="34" charset="0"/>
            </a:endParaRPr>
          </a:p>
          <a:p>
            <a:pPr>
              <a:lnSpc>
                <a:spcPts val="1600"/>
              </a:lnSpc>
            </a:pPr>
            <a:r>
              <a:rPr lang="en-GB" sz="1800" dirty="0">
                <a:latin typeface="Arial" panose="020B0604020202020204" pitchFamily="34" charset="0"/>
                <a:cs typeface="Arial" panose="020B0604020202020204" pitchFamily="34" charset="0"/>
              </a:rPr>
              <a:t>You pick three distinct numbers </a:t>
            </a:r>
            <a:r>
              <a:rPr lang="en-GB" sz="1800" i="1" dirty="0">
                <a:latin typeface="Times New Roman" panose="02020603050405020304" pitchFamily="18" charset="0"/>
                <a:cs typeface="Times New Roman" panose="02020603050405020304" pitchFamily="18" charset="0"/>
              </a:rPr>
              <a:t>a</a:t>
            </a:r>
            <a:r>
              <a:rPr lang="en-GB" sz="1800" dirty="0">
                <a:latin typeface="Arial" panose="020B0604020202020204" pitchFamily="34" charset="0"/>
                <a:cs typeface="Arial" panose="020B0604020202020204" pitchFamily="34" charset="0"/>
              </a:rPr>
              <a:t>, </a:t>
            </a:r>
            <a:r>
              <a:rPr lang="en-GB" sz="1800" i="1" dirty="0">
                <a:latin typeface="Times New Roman" panose="02020603050405020304" pitchFamily="18" charset="0"/>
                <a:cs typeface="Times New Roman" panose="02020603050405020304" pitchFamily="18" charset="0"/>
              </a:rPr>
              <a:t>b</a:t>
            </a:r>
            <a:r>
              <a:rPr lang="en-GB" sz="1800" dirty="0">
                <a:latin typeface="Arial" panose="020B0604020202020204" pitchFamily="34" charset="0"/>
                <a:cs typeface="Arial" panose="020B0604020202020204" pitchFamily="34" charset="0"/>
              </a:rPr>
              <a:t> and </a:t>
            </a:r>
            <a:r>
              <a:rPr lang="en-GB" sz="1800" i="1" dirty="0">
                <a:latin typeface="Times New Roman" panose="02020603050405020304" pitchFamily="18" charset="0"/>
                <a:cs typeface="Times New Roman" panose="02020603050405020304" pitchFamily="18" charset="0"/>
              </a:rPr>
              <a:t>c</a:t>
            </a:r>
            <a:r>
              <a:rPr lang="en-GB" sz="1800" dirty="0">
                <a:latin typeface="Arial" panose="020B0604020202020204" pitchFamily="34" charset="0"/>
                <a:cs typeface="Arial" panose="020B0604020202020204" pitchFamily="34" charset="0"/>
              </a:rPr>
              <a:t>. The diagram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now gives you six equations to solve for </a:t>
            </a:r>
            <a:r>
              <a:rPr lang="en-GB" sz="1800" i="1" dirty="0">
                <a:latin typeface="Times New Roman" panose="02020603050405020304" pitchFamily="18" charset="0"/>
                <a:cs typeface="Times New Roman" panose="02020603050405020304" pitchFamily="18" charset="0"/>
              </a:rPr>
              <a:t>x</a:t>
            </a:r>
            <a:r>
              <a:rPr lang="en-GB" sz="1800" dirty="0">
                <a:latin typeface="Arial" panose="020B0604020202020204" pitchFamily="34" charset="0"/>
                <a:cs typeface="Arial" panose="020B0604020202020204" pitchFamily="34" charset="0"/>
              </a:rPr>
              <a:t>. </a:t>
            </a:r>
            <a:br>
              <a:rPr lang="en-GB" sz="1800" dirty="0">
                <a:latin typeface="Arial" panose="020B0604020202020204" pitchFamily="34" charset="0"/>
                <a:cs typeface="Arial" panose="020B0604020202020204" pitchFamily="34" charset="0"/>
              </a:rPr>
            </a:br>
            <a:r>
              <a:rPr lang="en-GB" sz="800" dirty="0">
                <a:latin typeface="Arial" panose="020B0604020202020204" pitchFamily="34" charset="0"/>
                <a:cs typeface="Arial" panose="020B0604020202020204" pitchFamily="34" charset="0"/>
              </a:rPr>
              <a:t> </a:t>
            </a:r>
          </a:p>
          <a:p>
            <a:pPr>
              <a:lnSpc>
                <a:spcPts val="1600"/>
              </a:lnSpc>
            </a:pPr>
            <a:r>
              <a:rPr lang="en-GB" sz="1800" dirty="0">
                <a:latin typeface="Arial" panose="020B0604020202020204" pitchFamily="34" charset="0"/>
                <a:cs typeface="Arial" panose="020B0604020202020204" pitchFamily="34" charset="0"/>
              </a:rPr>
              <a:t>For example,</a:t>
            </a:r>
          </a:p>
          <a:p>
            <a:pPr algn="ctr">
              <a:lnSpc>
                <a:spcPts val="1600"/>
              </a:lnSpc>
            </a:pPr>
            <a:br>
              <a:rPr lang="en-GB" sz="1800" i="1" dirty="0">
                <a:latin typeface="Times New Roman" panose="02020603050405020304" pitchFamily="18" charset="0"/>
                <a:cs typeface="Times New Roman" panose="02020603050405020304" pitchFamily="18" charset="0"/>
              </a:rPr>
            </a:br>
            <a:r>
              <a:rPr lang="en-GB" sz="1800" i="1" dirty="0" err="1">
                <a:latin typeface="Times New Roman" panose="02020603050405020304" pitchFamily="18" charset="0"/>
                <a:cs typeface="Times New Roman" panose="02020603050405020304" pitchFamily="18" charset="0"/>
              </a:rPr>
              <a:t>ax</a:t>
            </a:r>
            <a:r>
              <a:rPr lang="en-GB" sz="1800" i="1" dirty="0">
                <a:latin typeface="Times New Roman" panose="02020603050405020304" pitchFamily="18" charset="0"/>
                <a:cs typeface="Times New Roman" panose="02020603050405020304" pitchFamily="18" charset="0"/>
              </a:rPr>
              <a:t> + b = cx + a  </a:t>
            </a:r>
            <a:r>
              <a:rPr lang="en-GB" sz="1800" dirty="0">
                <a:latin typeface="Arial" panose="020B0604020202020204" pitchFamily="34" charset="0"/>
                <a:cs typeface="Arial" panose="020B0604020202020204" pitchFamily="34" charset="0"/>
              </a:rPr>
              <a:t> and   </a:t>
            </a:r>
            <a:r>
              <a:rPr lang="en-GB" sz="1800" i="1" dirty="0" err="1">
                <a:latin typeface="Times New Roman" panose="02020603050405020304" pitchFamily="18" charset="0"/>
                <a:cs typeface="Times New Roman" panose="02020603050405020304" pitchFamily="18" charset="0"/>
              </a:rPr>
              <a:t>bx</a:t>
            </a:r>
            <a:r>
              <a:rPr lang="en-GB" sz="1800" i="1" dirty="0">
                <a:latin typeface="Times New Roman" panose="02020603050405020304" pitchFamily="18" charset="0"/>
                <a:cs typeface="Times New Roman" panose="02020603050405020304" pitchFamily="18" charset="0"/>
              </a:rPr>
              <a:t> + a = </a:t>
            </a:r>
            <a:r>
              <a:rPr lang="en-GB" sz="1800" i="1" dirty="0" err="1">
                <a:latin typeface="Times New Roman" panose="02020603050405020304" pitchFamily="18" charset="0"/>
                <a:cs typeface="Times New Roman" panose="02020603050405020304" pitchFamily="18" charset="0"/>
              </a:rPr>
              <a:t>ax</a:t>
            </a:r>
            <a:r>
              <a:rPr lang="en-GB" sz="1800" i="1" dirty="0">
                <a:latin typeface="Times New Roman" panose="02020603050405020304" pitchFamily="18" charset="0"/>
                <a:cs typeface="Times New Roman" panose="02020603050405020304" pitchFamily="18" charset="0"/>
              </a:rPr>
              <a:t> + c</a:t>
            </a:r>
            <a:r>
              <a:rPr lang="en-GB" sz="1800" dirty="0">
                <a:latin typeface="Arial" panose="020B0604020202020204" pitchFamily="34" charset="0"/>
                <a:cs typeface="Arial" panose="020B0604020202020204" pitchFamily="34" charset="0"/>
              </a:rPr>
              <a:t>. </a:t>
            </a:r>
          </a:p>
          <a:p>
            <a:pPr>
              <a:lnSpc>
                <a:spcPts val="1600"/>
              </a:lnSpc>
            </a:pPr>
            <a:endParaRPr lang="en-GB" sz="1800" dirty="0">
              <a:latin typeface="Arial" panose="020B0604020202020204" pitchFamily="34" charset="0"/>
              <a:cs typeface="Arial" panose="020B0604020202020204" pitchFamily="34" charset="0"/>
            </a:endParaRPr>
          </a:p>
          <a:p>
            <a:pPr>
              <a:lnSpc>
                <a:spcPts val="1600"/>
              </a:lnSpc>
            </a:pPr>
            <a:r>
              <a:rPr lang="en-GB" sz="1800" dirty="0">
                <a:latin typeface="Arial" panose="020B0604020202020204" pitchFamily="34" charset="0"/>
                <a:cs typeface="Arial" panose="020B0604020202020204" pitchFamily="34" charset="0"/>
              </a:rPr>
              <a:t>The solution to one of the equations is  </a:t>
            </a:r>
            <a:r>
              <a:rPr lang="en-GB" sz="1800" i="1" dirty="0">
                <a:latin typeface="Times New Roman" panose="02020603050405020304" pitchFamily="18" charset="0"/>
                <a:cs typeface="Times New Roman" panose="02020603050405020304" pitchFamily="18" charset="0"/>
              </a:rPr>
              <a:t>x</a:t>
            </a:r>
            <a:r>
              <a:rPr lang="en-GB" sz="1800" dirty="0">
                <a:latin typeface="Times New Roman" panose="02020603050405020304" pitchFamily="18" charset="0"/>
                <a:cs typeface="Times New Roman" panose="02020603050405020304" pitchFamily="18" charset="0"/>
              </a:rPr>
              <a:t> = 3</a:t>
            </a:r>
            <a:r>
              <a:rPr lang="en-GB" sz="1800" dirty="0">
                <a:latin typeface="Arial" panose="020B0604020202020204" pitchFamily="34" charset="0"/>
                <a:cs typeface="Arial" panose="020B0604020202020204" pitchFamily="34" charset="0"/>
              </a:rPr>
              <a:t>. </a:t>
            </a:r>
          </a:p>
          <a:p>
            <a:pPr>
              <a:lnSpc>
                <a:spcPts val="1600"/>
              </a:lnSpc>
            </a:pPr>
            <a:endParaRPr lang="en-GB" sz="1800" dirty="0">
              <a:latin typeface="Arial" panose="020B0604020202020204" pitchFamily="34" charset="0"/>
              <a:cs typeface="Arial" panose="020B0604020202020204" pitchFamily="34" charset="0"/>
            </a:endParaRPr>
          </a:p>
          <a:p>
            <a:pPr>
              <a:lnSpc>
                <a:spcPts val="1600"/>
              </a:lnSpc>
            </a:pPr>
            <a:r>
              <a:rPr lang="en-GB" sz="1800" dirty="0">
                <a:latin typeface="Arial" panose="020B0604020202020204" pitchFamily="34" charset="0"/>
                <a:cs typeface="Arial" panose="020B0604020202020204" pitchFamily="34" charset="0"/>
              </a:rPr>
              <a:t>What is the sum of the squares of the solutions to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the six equations? </a:t>
            </a:r>
          </a:p>
          <a:p>
            <a:pPr>
              <a:lnSpc>
                <a:spcPts val="1600"/>
              </a:lnSpc>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6773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8988357" cy="3077766"/>
          </a:xfrm>
          <a:prstGeom prst="rect">
            <a:avLst/>
          </a:prstGeom>
        </p:spPr>
        <p:txBody>
          <a:bodyPr wrap="square">
            <a:spAutoFit/>
          </a:bodyPr>
          <a:lstStyle/>
          <a:p>
            <a:pPr lvl="0"/>
            <a:r>
              <a:rPr lang="en-GB" sz="2000" b="1" dirty="0">
                <a:solidFill>
                  <a:srgbClr val="002147"/>
                </a:solidFill>
                <a:latin typeface="Arial" panose="020B0604020202020204" pitchFamily="34" charset="0"/>
                <a:cs typeface="Arial" panose="020B0604020202020204" pitchFamily="34" charset="0"/>
              </a:rPr>
              <a:t>Question 21</a:t>
            </a:r>
          </a:p>
          <a:p>
            <a:pPr lvl="0"/>
            <a:r>
              <a:rPr lang="en-GB" sz="1600" dirty="0">
                <a:latin typeface="Arial" panose="020B0604020202020204" pitchFamily="34" charset="0"/>
                <a:cs typeface="Arial" panose="020B0604020202020204" pitchFamily="34" charset="0"/>
              </a:rPr>
              <a:t>A sequence starts with the terms </a:t>
            </a:r>
            <a:r>
              <a:rPr lang="en-GB" sz="1600" dirty="0">
                <a:latin typeface="Times New Roman" panose="02020603050405020304" pitchFamily="18" charset="0"/>
                <a:cs typeface="Times New Roman" panose="02020603050405020304" pitchFamily="18" charset="0"/>
              </a:rPr>
              <a:t>10, 20. </a:t>
            </a:r>
            <a:br>
              <a:rPr lang="en-GB" sz="1600" dirty="0">
                <a:latin typeface="Times New Roman" panose="02020603050405020304" pitchFamily="18" charset="0"/>
                <a:cs typeface="Times New Roman" panose="02020603050405020304" pitchFamily="18" charset="0"/>
              </a:rPr>
            </a:br>
            <a:endParaRPr lang="en-GB" sz="800" dirty="0">
              <a:latin typeface="Arial" panose="020B0604020202020204" pitchFamily="34" charset="0"/>
              <a:cs typeface="Arial" panose="020B0604020202020204" pitchFamily="34" charset="0"/>
            </a:endParaRPr>
          </a:p>
          <a:p>
            <a:r>
              <a:rPr lang="en-GB" sz="1600" b="1" dirty="0">
                <a:latin typeface="Arial" panose="020B0604020202020204" pitchFamily="34" charset="0"/>
                <a:cs typeface="Arial" panose="020B0604020202020204" pitchFamily="34" charset="0"/>
              </a:rPr>
              <a:t>Rule 1:</a:t>
            </a:r>
            <a:r>
              <a:rPr lang="en-GB" sz="1600" dirty="0">
                <a:latin typeface="Arial" panose="020B0604020202020204" pitchFamily="34" charset="0"/>
                <a:cs typeface="Arial" panose="020B0604020202020204" pitchFamily="34" charset="0"/>
              </a:rPr>
              <a:t> to get the next term, divide the previous term by the one before that.</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With this rule the third term in the sequence would be           </a:t>
            </a:r>
          </a:p>
          <a:p>
            <a:r>
              <a:rPr lang="en-GB" sz="800" b="1" dirty="0">
                <a:latin typeface="Arial" panose="020B0604020202020204" pitchFamily="34" charset="0"/>
                <a:cs typeface="Arial" panose="020B0604020202020204" pitchFamily="34" charset="0"/>
              </a:rPr>
              <a:t>  </a:t>
            </a:r>
            <a:br>
              <a:rPr lang="en-GB" sz="1600" b="1"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Rule 2:</a:t>
            </a:r>
            <a:r>
              <a:rPr lang="en-GB" sz="1600" dirty="0">
                <a:latin typeface="Arial" panose="020B0604020202020204" pitchFamily="34" charset="0"/>
                <a:cs typeface="Arial" panose="020B0604020202020204" pitchFamily="34" charset="0"/>
              </a:rPr>
              <a:t> to get the next term, add </a:t>
            </a:r>
            <a:r>
              <a:rPr lang="en-GB" sz="1600" dirty="0">
                <a:latin typeface="Times New Roman" panose="02020603050405020304" pitchFamily="18" charset="0"/>
                <a:cs typeface="Times New Roman" panose="02020603050405020304" pitchFamily="18" charset="0"/>
              </a:rPr>
              <a:t>1</a:t>
            </a:r>
            <a:r>
              <a:rPr lang="en-GB" sz="1600" dirty="0">
                <a:latin typeface="Arial" panose="020B0604020202020204" pitchFamily="34" charset="0"/>
                <a:cs typeface="Arial" panose="020B0604020202020204" pitchFamily="34" charset="0"/>
              </a:rPr>
              <a:t> to the previous term and then divide by the</a:t>
            </a:r>
          </a:p>
          <a:p>
            <a:r>
              <a:rPr lang="en-GB" sz="1600" dirty="0">
                <a:latin typeface="Arial" panose="020B0604020202020204" pitchFamily="34" charset="0"/>
                <a:cs typeface="Arial" panose="020B0604020202020204" pitchFamily="34" charset="0"/>
              </a:rPr>
              <a:t>term before that. With this rule the third term would be </a:t>
            </a:r>
          </a:p>
          <a:p>
            <a:r>
              <a:rPr lang="en-GB" sz="8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Applying Rule 1 repeatedly gives you one sequence, </a:t>
            </a:r>
          </a:p>
          <a:p>
            <a:r>
              <a:rPr lang="en-GB" sz="1600" dirty="0">
                <a:latin typeface="Arial" panose="020B0604020202020204" pitchFamily="34" charset="0"/>
                <a:cs typeface="Arial" panose="020B0604020202020204" pitchFamily="34" charset="0"/>
              </a:rPr>
              <a:t>while applying Rule 2 repeatedly gives you another,</a:t>
            </a:r>
            <a:br>
              <a:rPr lang="en-GB" sz="1600" dirty="0">
                <a:latin typeface="Arial" panose="020B0604020202020204" pitchFamily="34" charset="0"/>
                <a:cs typeface="Arial" panose="020B0604020202020204" pitchFamily="34" charset="0"/>
              </a:rPr>
            </a:br>
            <a:endParaRPr lang="en-GB" sz="8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What is the first value of </a:t>
            </a:r>
            <a:r>
              <a:rPr lang="en-GB" sz="1600" i="1" dirty="0">
                <a:latin typeface="Times New Roman" panose="02020603050405020304" pitchFamily="18" charset="0"/>
                <a:cs typeface="Times New Roman" panose="02020603050405020304" pitchFamily="18" charset="0"/>
              </a:rPr>
              <a:t>n </a:t>
            </a:r>
            <a:r>
              <a:rPr lang="en-GB" sz="1600" dirty="0">
                <a:latin typeface="Arial" panose="020B0604020202020204" pitchFamily="34" charset="0"/>
                <a:cs typeface="Arial" panose="020B0604020202020204" pitchFamily="34" charset="0"/>
              </a:rPr>
              <a:t>greater than </a:t>
            </a:r>
            <a:r>
              <a:rPr lang="en-GB" sz="1600" dirty="0">
                <a:latin typeface="Times New Roman" panose="02020603050405020304" pitchFamily="18" charset="0"/>
                <a:cs typeface="Times New Roman" panose="02020603050405020304" pitchFamily="18" charset="0"/>
              </a:rPr>
              <a:t>1</a:t>
            </a:r>
            <a:r>
              <a:rPr lang="en-GB" sz="1600" dirty="0">
                <a:latin typeface="Arial" panose="020B0604020202020204" pitchFamily="34" charset="0"/>
                <a:cs typeface="Arial" panose="020B0604020202020204" pitchFamily="34" charset="0"/>
              </a:rPr>
              <a:t> such that </a:t>
            </a:r>
            <a:r>
              <a:rPr lang="en-GB" sz="1600" i="1" dirty="0">
                <a:latin typeface="Times New Roman" panose="02020603050405020304" pitchFamily="18" charset="0"/>
                <a:cs typeface="Times New Roman" panose="02020603050405020304" pitchFamily="18" charset="0"/>
              </a:rPr>
              <a:t>u</a:t>
            </a:r>
            <a:r>
              <a:rPr lang="en-GB" sz="1600" i="1" baseline="-25000" dirty="0">
                <a:latin typeface="Times New Roman" panose="02020603050405020304" pitchFamily="18" charset="0"/>
                <a:cs typeface="Times New Roman" panose="02020603050405020304" pitchFamily="18" charset="0"/>
              </a:rPr>
              <a:t>n</a:t>
            </a:r>
            <a:r>
              <a:rPr lang="en-GB" sz="1600" dirty="0">
                <a:latin typeface="Times New Roman" panose="02020603050405020304" pitchFamily="18" charset="0"/>
                <a:cs typeface="Times New Roman" panose="02020603050405020304" pitchFamily="18" charset="0"/>
              </a:rPr>
              <a:t> = </a:t>
            </a:r>
            <a:r>
              <a:rPr lang="en-GB" sz="1600" i="1" dirty="0" err="1">
                <a:latin typeface="Times New Roman" panose="02020603050405020304" pitchFamily="18" charset="0"/>
                <a:cs typeface="Times New Roman" panose="02020603050405020304" pitchFamily="18" charset="0"/>
              </a:rPr>
              <a:t>v</a:t>
            </a:r>
            <a:r>
              <a:rPr lang="en-GB" sz="1600" i="1" baseline="-25000" dirty="0" err="1">
                <a:latin typeface="Times New Roman" panose="02020603050405020304" pitchFamily="18" charset="0"/>
                <a:cs typeface="Times New Roman" panose="02020603050405020304" pitchFamily="18" charset="0"/>
              </a:rPr>
              <a:t>n</a:t>
            </a:r>
            <a:r>
              <a:rPr lang="en-GB" sz="1600" baseline="-25000" dirty="0">
                <a:latin typeface="Times New Roman" panose="02020603050405020304" pitchFamily="18" charset="0"/>
                <a:cs typeface="Times New Roman" panose="02020603050405020304" pitchFamily="18" charset="0"/>
              </a:rPr>
              <a:t>   </a:t>
            </a:r>
            <a:r>
              <a:rPr lang="en-GB" sz="1600" dirty="0">
                <a:latin typeface="Arial" panose="020B0604020202020204" pitchFamily="34" charset="0"/>
                <a:cs typeface="Arial" panose="020B0604020202020204" pitchFamily="34" charset="0"/>
              </a:rPr>
              <a:t>and  </a:t>
            </a:r>
            <a:r>
              <a:rPr lang="en-GB" sz="1600" i="1" dirty="0">
                <a:latin typeface="Times New Roman" panose="02020603050405020304" pitchFamily="18" charset="0"/>
                <a:cs typeface="Times New Roman" panose="02020603050405020304" pitchFamily="18" charset="0"/>
              </a:rPr>
              <a:t>u</a:t>
            </a:r>
            <a:r>
              <a:rPr lang="en-GB" sz="1600" i="1" baseline="-25000" dirty="0">
                <a:latin typeface="Times New Roman" panose="02020603050405020304" pitchFamily="18" charset="0"/>
                <a:cs typeface="Times New Roman" panose="02020603050405020304" pitchFamily="18" charset="0"/>
              </a:rPr>
              <a:t>n </a:t>
            </a:r>
            <a:r>
              <a:rPr lang="en-GB" sz="1600" baseline="-25000" dirty="0">
                <a:latin typeface="Times New Roman" panose="02020603050405020304" pitchFamily="18" charset="0"/>
                <a:cs typeface="Times New Roman" panose="02020603050405020304" pitchFamily="18" charset="0"/>
              </a:rPr>
              <a:t>+1 </a:t>
            </a:r>
            <a:r>
              <a:rPr lang="en-GB" sz="1600" dirty="0">
                <a:latin typeface="Times New Roman" panose="02020603050405020304" pitchFamily="18" charset="0"/>
                <a:cs typeface="Times New Roman" panose="02020603050405020304" pitchFamily="18" charset="0"/>
              </a:rPr>
              <a:t>= </a:t>
            </a:r>
            <a:r>
              <a:rPr lang="en-GB" sz="1600" i="1" dirty="0" err="1">
                <a:latin typeface="Times New Roman" panose="02020603050405020304" pitchFamily="18" charset="0"/>
                <a:cs typeface="Times New Roman" panose="02020603050405020304" pitchFamily="18" charset="0"/>
              </a:rPr>
              <a:t>v</a:t>
            </a:r>
            <a:r>
              <a:rPr lang="en-GB" sz="1600" i="1" baseline="-25000" dirty="0" err="1">
                <a:latin typeface="Times New Roman" panose="02020603050405020304" pitchFamily="18" charset="0"/>
                <a:cs typeface="Times New Roman" panose="02020603050405020304" pitchFamily="18" charset="0"/>
              </a:rPr>
              <a:t>n</a:t>
            </a:r>
            <a:r>
              <a:rPr lang="en-GB" sz="1600" i="1" baseline="-25000" dirty="0">
                <a:latin typeface="Times New Roman" panose="02020603050405020304" pitchFamily="18" charset="0"/>
                <a:cs typeface="Times New Roman" panose="02020603050405020304" pitchFamily="18" charset="0"/>
              </a:rPr>
              <a:t> </a:t>
            </a:r>
            <a:r>
              <a:rPr lang="en-GB" sz="1600" baseline="-25000" dirty="0">
                <a:latin typeface="Times New Roman" panose="02020603050405020304" pitchFamily="18" charset="0"/>
                <a:cs typeface="Times New Roman" panose="02020603050405020304" pitchFamily="18" charset="0"/>
              </a:rPr>
              <a:t>+1</a:t>
            </a:r>
            <a:r>
              <a:rPr lang="en-GB" sz="1600" dirty="0">
                <a:latin typeface="Arial" panose="020B0604020202020204" pitchFamily="34" charset="0"/>
                <a:cs typeface="Arial" panose="020B0604020202020204" pitchFamily="34" charset="0"/>
              </a:rPr>
              <a:t>?</a:t>
            </a:r>
          </a:p>
          <a:p>
            <a:pPr lvl="0"/>
            <a:endParaRPr lang="en-GB" sz="1400" dirty="0">
              <a:latin typeface="Arial" panose="020B0604020202020204" pitchFamily="34" charset="0"/>
              <a:cs typeface="Arial" panose="020B0604020202020204" pitchFamily="34" charset="0"/>
            </a:endParaRPr>
          </a:p>
        </p:txBody>
      </p:sp>
      <p:sp>
        <p:nvSpPr>
          <p:cNvPr id="5" name="Rectangle 4"/>
          <p:cNvSpPr/>
          <p:nvPr/>
        </p:nvSpPr>
        <p:spPr>
          <a:xfrm>
            <a:off x="1746342" y="4140344"/>
            <a:ext cx="6548569" cy="313932"/>
          </a:xfrm>
          <a:prstGeom prst="rect">
            <a:avLst/>
          </a:prstGeom>
        </p:spPr>
        <p:txBody>
          <a:bodyPr wrap="square">
            <a:spAutoFit/>
          </a:bodyPr>
          <a:lstStyle/>
          <a:p>
            <a:pPr lvl="0" algn="ctr" defTabSz="432054">
              <a:lnSpc>
                <a:spcPct val="90000"/>
              </a:lnSpc>
              <a:spcBef>
                <a:spcPts val="472"/>
              </a:spcBef>
            </a:pPr>
            <a:r>
              <a:rPr lang="en-GB" sz="1600" b="1" dirty="0">
                <a:solidFill>
                  <a:prstClr val="black"/>
                </a:solidFill>
                <a:latin typeface="Arial" panose="020B0604020202020204" pitchFamily="34" charset="0"/>
                <a:cs typeface="Arial" panose="020B0604020202020204" pitchFamily="34" charset="0"/>
              </a:rPr>
              <a:t>To get your final answer, multiply your value by 74 and add 28. </a:t>
            </a:r>
          </a:p>
        </p:txBody>
      </p:sp>
      <p:graphicFrame>
        <p:nvGraphicFramePr>
          <p:cNvPr id="4" name="Object 3"/>
          <p:cNvGraphicFramePr>
            <a:graphicFrameLocks noChangeAspect="1"/>
          </p:cNvGraphicFramePr>
          <p:nvPr>
            <p:extLst>
              <p:ext uri="{D42A27DB-BD31-4B8C-83A1-F6EECF244321}">
                <p14:modId xmlns:p14="http://schemas.microsoft.com/office/powerpoint/2010/main" val="116257857"/>
              </p:ext>
            </p:extLst>
          </p:nvPr>
        </p:nvGraphicFramePr>
        <p:xfrm>
          <a:off x="5179795" y="2201451"/>
          <a:ext cx="558158" cy="421601"/>
        </p:xfrm>
        <a:graphic>
          <a:graphicData uri="http://schemas.openxmlformats.org/presentationml/2006/ole">
            <mc:AlternateContent xmlns:mc="http://schemas.openxmlformats.org/markup-compatibility/2006">
              <mc:Choice xmlns:v="urn:schemas-microsoft-com:vml" Requires="v">
                <p:oleObj name="Equation" r:id="rId2" imgW="520560" imgH="393480" progId="Equation.DSMT4">
                  <p:embed/>
                </p:oleObj>
              </mc:Choice>
              <mc:Fallback>
                <p:oleObj name="Equation" r:id="rId2" imgW="520560" imgH="393480" progId="Equation.DSMT4">
                  <p:embed/>
                  <p:pic>
                    <p:nvPicPr>
                      <p:cNvPr id="0" name=""/>
                      <p:cNvPicPr/>
                      <p:nvPr/>
                    </p:nvPicPr>
                    <p:blipFill>
                      <a:blip r:embed="rId3"/>
                      <a:stretch>
                        <a:fillRect/>
                      </a:stretch>
                    </p:blipFill>
                    <p:spPr>
                      <a:xfrm>
                        <a:off x="5179795" y="2201451"/>
                        <a:ext cx="558158" cy="421601"/>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80804820"/>
              </p:ext>
            </p:extLst>
          </p:nvPr>
        </p:nvGraphicFramePr>
        <p:xfrm>
          <a:off x="5229034" y="2823191"/>
          <a:ext cx="836478" cy="407269"/>
        </p:xfrm>
        <a:graphic>
          <a:graphicData uri="http://schemas.openxmlformats.org/presentationml/2006/ole">
            <mc:AlternateContent xmlns:mc="http://schemas.openxmlformats.org/markup-compatibility/2006">
              <mc:Choice xmlns:v="urn:schemas-microsoft-com:vml" Requires="v">
                <p:oleObj name="Equation" r:id="rId4" imgW="812520" imgH="393480" progId="Equation.DSMT4">
                  <p:embed/>
                </p:oleObj>
              </mc:Choice>
              <mc:Fallback>
                <p:oleObj name="Equation" r:id="rId4" imgW="812520" imgH="393480" progId="Equation.DSMT4">
                  <p:embed/>
                  <p:pic>
                    <p:nvPicPr>
                      <p:cNvPr id="0" name=""/>
                      <p:cNvPicPr/>
                      <p:nvPr/>
                    </p:nvPicPr>
                    <p:blipFill>
                      <a:blip r:embed="rId5"/>
                      <a:stretch>
                        <a:fillRect/>
                      </a:stretch>
                    </p:blipFill>
                    <p:spPr>
                      <a:xfrm>
                        <a:off x="5229034" y="2823191"/>
                        <a:ext cx="836478" cy="407269"/>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181757323"/>
              </p:ext>
            </p:extLst>
          </p:nvPr>
        </p:nvGraphicFramePr>
        <p:xfrm>
          <a:off x="5179795" y="3221125"/>
          <a:ext cx="2389659" cy="284860"/>
        </p:xfrm>
        <a:graphic>
          <a:graphicData uri="http://schemas.openxmlformats.org/presentationml/2006/ole">
            <mc:AlternateContent xmlns:mc="http://schemas.openxmlformats.org/markup-compatibility/2006">
              <mc:Choice xmlns:v="urn:schemas-microsoft-com:vml" Requires="v">
                <p:oleObj name="Equation" r:id="rId6" imgW="1917360" imgH="228600" progId="Equation.DSMT4">
                  <p:embed/>
                </p:oleObj>
              </mc:Choice>
              <mc:Fallback>
                <p:oleObj name="Equation" r:id="rId6" imgW="1917360" imgH="228600" progId="Equation.DSMT4">
                  <p:embed/>
                  <p:pic>
                    <p:nvPicPr>
                      <p:cNvPr id="0" name=""/>
                      <p:cNvPicPr/>
                      <p:nvPr/>
                    </p:nvPicPr>
                    <p:blipFill>
                      <a:blip r:embed="rId7"/>
                      <a:stretch>
                        <a:fillRect/>
                      </a:stretch>
                    </p:blipFill>
                    <p:spPr>
                      <a:xfrm>
                        <a:off x="5179795" y="3221125"/>
                        <a:ext cx="2389659" cy="28486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73365812"/>
              </p:ext>
            </p:extLst>
          </p:nvPr>
        </p:nvGraphicFramePr>
        <p:xfrm>
          <a:off x="5050664" y="3487327"/>
          <a:ext cx="2481466" cy="286323"/>
        </p:xfrm>
        <a:graphic>
          <a:graphicData uri="http://schemas.openxmlformats.org/presentationml/2006/ole">
            <mc:AlternateContent xmlns:mc="http://schemas.openxmlformats.org/markup-compatibility/2006">
              <mc:Choice xmlns:v="urn:schemas-microsoft-com:vml" Requires="v">
                <p:oleObj name="Equation" r:id="rId8" imgW="1981080" imgH="228600" progId="Equation.DSMT4">
                  <p:embed/>
                </p:oleObj>
              </mc:Choice>
              <mc:Fallback>
                <p:oleObj name="Equation" r:id="rId8" imgW="1981080" imgH="228600" progId="Equation.DSMT4">
                  <p:embed/>
                  <p:pic>
                    <p:nvPicPr>
                      <p:cNvPr id="0" name=""/>
                      <p:cNvPicPr/>
                      <p:nvPr/>
                    </p:nvPicPr>
                    <p:blipFill>
                      <a:blip r:embed="rId9"/>
                      <a:stretch>
                        <a:fillRect/>
                      </a:stretch>
                    </p:blipFill>
                    <p:spPr>
                      <a:xfrm>
                        <a:off x="5050664" y="3487327"/>
                        <a:ext cx="2481466" cy="286323"/>
                      </a:xfrm>
                      <a:prstGeom prst="rect">
                        <a:avLst/>
                      </a:prstGeom>
                    </p:spPr>
                  </p:pic>
                </p:oleObj>
              </mc:Fallback>
            </mc:AlternateContent>
          </a:graphicData>
        </a:graphic>
      </p:graphicFrame>
    </p:spTree>
    <p:extLst>
      <p:ext uri="{BB962C8B-B14F-4D97-AF65-F5344CB8AC3E}">
        <p14:creationId xmlns:p14="http://schemas.microsoft.com/office/powerpoint/2010/main" val="3364111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8249056" cy="2308324"/>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22</a:t>
            </a:r>
          </a:p>
          <a:p>
            <a:r>
              <a:rPr lang="en-GB" sz="8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What is the sum of the infinite series:</a:t>
            </a:r>
          </a:p>
          <a:p>
            <a:endParaRPr lang="en-GB" sz="1400" dirty="0">
              <a:latin typeface="Arial" panose="020B0604020202020204" pitchFamily="34" charset="0"/>
              <a:cs typeface="Arial" panose="020B0604020202020204" pitchFamily="34" charset="0"/>
            </a:endParaRPr>
          </a:p>
          <a:p>
            <a:pPr algn="ctr"/>
            <a:r>
              <a:rPr lang="en-GB" sz="3200" i="1" dirty="0">
                <a:latin typeface="Times New Roman" panose="02020603050405020304" pitchFamily="18" charset="0"/>
                <a:cs typeface="Times New Roman" panose="02020603050405020304" pitchFamily="18" charset="0"/>
              </a:rPr>
              <a:t>a</a:t>
            </a:r>
            <a:r>
              <a:rPr lang="en-GB" sz="3200" dirty="0">
                <a:latin typeface="Times New Roman" panose="02020603050405020304" pitchFamily="18" charset="0"/>
                <a:cs typeface="Times New Roman" panose="02020603050405020304" pitchFamily="18" charset="0"/>
              </a:rPr>
              <a:t> + 2</a:t>
            </a:r>
            <a:r>
              <a:rPr lang="en-GB" sz="3200" i="1" dirty="0">
                <a:latin typeface="Times New Roman" panose="02020603050405020304" pitchFamily="18" charset="0"/>
                <a:cs typeface="Times New Roman" panose="02020603050405020304" pitchFamily="18" charset="0"/>
              </a:rPr>
              <a:t>ar</a:t>
            </a:r>
            <a:r>
              <a:rPr lang="en-GB" sz="3200" dirty="0">
                <a:latin typeface="Times New Roman" panose="02020603050405020304" pitchFamily="18" charset="0"/>
                <a:cs typeface="Times New Roman" panose="02020603050405020304" pitchFamily="18" charset="0"/>
              </a:rPr>
              <a:t> + 3</a:t>
            </a:r>
            <a:r>
              <a:rPr lang="en-GB" sz="3200" i="1" dirty="0">
                <a:latin typeface="Times New Roman" panose="02020603050405020304" pitchFamily="18" charset="0"/>
                <a:cs typeface="Times New Roman" panose="02020603050405020304" pitchFamily="18" charset="0"/>
              </a:rPr>
              <a:t>ar</a:t>
            </a:r>
            <a:r>
              <a:rPr lang="en-GB" sz="3200" baseline="30000" dirty="0">
                <a:latin typeface="Times New Roman" panose="02020603050405020304" pitchFamily="18" charset="0"/>
                <a:cs typeface="Times New Roman" panose="02020603050405020304" pitchFamily="18" charset="0"/>
              </a:rPr>
              <a:t>2</a:t>
            </a:r>
            <a:r>
              <a:rPr lang="en-GB" sz="3200" dirty="0">
                <a:latin typeface="Times New Roman" panose="02020603050405020304" pitchFamily="18" charset="0"/>
                <a:cs typeface="Times New Roman" panose="02020603050405020304" pitchFamily="18" charset="0"/>
              </a:rPr>
              <a:t> + 4</a:t>
            </a:r>
            <a:r>
              <a:rPr lang="en-GB" sz="3200" i="1" dirty="0">
                <a:latin typeface="Times New Roman" panose="02020603050405020304" pitchFamily="18" charset="0"/>
                <a:cs typeface="Times New Roman" panose="02020603050405020304" pitchFamily="18" charset="0"/>
              </a:rPr>
              <a:t>ar</a:t>
            </a:r>
            <a:r>
              <a:rPr lang="en-GB" sz="3200" baseline="30000" dirty="0">
                <a:latin typeface="Times New Roman" panose="02020603050405020304" pitchFamily="18" charset="0"/>
                <a:cs typeface="Times New Roman" panose="02020603050405020304" pitchFamily="18" charset="0"/>
              </a:rPr>
              <a:t>3</a:t>
            </a:r>
            <a:r>
              <a:rPr lang="en-GB" sz="3200" dirty="0">
                <a:latin typeface="Times New Roman" panose="02020603050405020304" pitchFamily="18" charset="0"/>
                <a:cs typeface="Times New Roman" panose="02020603050405020304" pitchFamily="18" charset="0"/>
              </a:rPr>
              <a:t> + …</a:t>
            </a:r>
            <a:endParaRPr lang="en-GB" sz="1400" dirty="0">
              <a:latin typeface="Arial" panose="020B0604020202020204" pitchFamily="34" charset="0"/>
              <a:cs typeface="Arial" panose="020B0604020202020204" pitchFamily="34" charset="0"/>
            </a:endParaRPr>
          </a:p>
          <a:p>
            <a:endParaRPr lang="en-GB" sz="18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when </a:t>
            </a:r>
            <a:r>
              <a:rPr lang="en-GB" sz="2800" i="1" dirty="0">
                <a:latin typeface="Times New Roman" panose="02020603050405020304" pitchFamily="18" charset="0"/>
                <a:cs typeface="Times New Roman" panose="02020603050405020304" pitchFamily="18" charset="0"/>
              </a:rPr>
              <a:t>a</a:t>
            </a:r>
            <a:r>
              <a:rPr lang="en-GB" sz="2800" dirty="0">
                <a:latin typeface="Times New Roman" panose="02020603050405020304" pitchFamily="18" charset="0"/>
                <a:cs typeface="Times New Roman" panose="02020603050405020304" pitchFamily="18" charset="0"/>
              </a:rPr>
              <a:t> = </a:t>
            </a:r>
            <a:r>
              <a:rPr lang="en-GB" sz="2800" i="1" dirty="0">
                <a:latin typeface="Times New Roman" panose="02020603050405020304" pitchFamily="18" charset="0"/>
                <a:cs typeface="Times New Roman" panose="02020603050405020304" pitchFamily="18" charset="0"/>
              </a:rPr>
              <a:t>r</a:t>
            </a:r>
            <a:r>
              <a:rPr lang="en-GB" sz="2800" dirty="0">
                <a:latin typeface="Times New Roman" panose="02020603050405020304" pitchFamily="18" charset="0"/>
                <a:cs typeface="Times New Roman" panose="02020603050405020304" pitchFamily="18" charset="0"/>
              </a:rPr>
              <a:t> =       </a:t>
            </a:r>
            <a:r>
              <a:rPr lang="en-GB" sz="2400" dirty="0">
                <a:latin typeface="Arial" panose="020B0604020202020204" pitchFamily="34" charset="0"/>
                <a:cs typeface="Arial" panose="020B0604020202020204" pitchFamily="34" charset="0"/>
              </a:rPr>
              <a:t>?</a:t>
            </a:r>
          </a:p>
        </p:txBody>
      </p:sp>
      <p:sp>
        <p:nvSpPr>
          <p:cNvPr id="4" name="Rectangle 3"/>
          <p:cNvSpPr/>
          <p:nvPr/>
        </p:nvSpPr>
        <p:spPr>
          <a:xfrm>
            <a:off x="-110170" y="3942828"/>
            <a:ext cx="9948231" cy="341632"/>
          </a:xfrm>
          <a:prstGeom prst="rect">
            <a:avLst/>
          </a:prstGeom>
        </p:spPr>
        <p:txBody>
          <a:bodyPr wrap="squar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8091, add 1 and take the integer part. </a:t>
            </a:r>
          </a:p>
        </p:txBody>
      </p:sp>
      <p:pic>
        <p:nvPicPr>
          <p:cNvPr id="5" name="Picture 4">
            <a:extLst>
              <a:ext uri="{FF2B5EF4-FFF2-40B4-BE49-F238E27FC236}">
                <a16:creationId xmlns:a16="http://schemas.microsoft.com/office/drawing/2014/main" id="{B144E662-EB98-4DFA-AE9C-2FCA7397705F}"/>
              </a:ext>
            </a:extLst>
          </p:cNvPr>
          <p:cNvPicPr>
            <a:picLocks noChangeAspect="1"/>
          </p:cNvPicPr>
          <p:nvPr/>
        </p:nvPicPr>
        <p:blipFill>
          <a:blip r:embed="rId2"/>
          <a:stretch>
            <a:fillRect/>
          </a:stretch>
        </p:blipFill>
        <p:spPr>
          <a:xfrm>
            <a:off x="2269508" y="2874315"/>
            <a:ext cx="352506" cy="947779"/>
          </a:xfrm>
          <a:prstGeom prst="rect">
            <a:avLst/>
          </a:prstGeom>
        </p:spPr>
      </p:pic>
    </p:spTree>
    <p:extLst>
      <p:ext uri="{BB962C8B-B14F-4D97-AF65-F5344CB8AC3E}">
        <p14:creationId xmlns:p14="http://schemas.microsoft.com/office/powerpoint/2010/main" val="3169899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150485" cy="276998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23</a:t>
            </a:r>
          </a:p>
          <a:p>
            <a:endParaRPr lang="en-GB" sz="14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 900 × 2250 rectangle is divided into a grid of 2 025 000 squares, </a:t>
            </a:r>
          </a:p>
          <a:p>
            <a:r>
              <a:rPr lang="en-GB" sz="2000" dirty="0">
                <a:latin typeface="Arial" panose="020B0604020202020204" pitchFamily="34" charset="0"/>
                <a:cs typeface="Arial" panose="020B0604020202020204" pitchFamily="34" charset="0"/>
              </a:rPr>
              <a:t>each of side 1.</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How many of the 1 × 1 squares does a diagonal of the rectangle pass through?</a:t>
            </a:r>
          </a:p>
          <a:p>
            <a:r>
              <a:rPr lang="en-GB" sz="2000" dirty="0">
                <a:latin typeface="Arial" panose="020B0604020202020204" pitchFamily="34" charset="0"/>
                <a:cs typeface="Arial" panose="020B0604020202020204" pitchFamily="34" charset="0"/>
              </a:rPr>
              <a:t> </a:t>
            </a:r>
          </a:p>
          <a:p>
            <a:r>
              <a:rPr lang="en-GB" sz="2000" b="1" dirty="0">
                <a:latin typeface="Arial" panose="020B0604020202020204" pitchFamily="34" charset="0"/>
                <a:cs typeface="Arial" panose="020B0604020202020204" pitchFamily="34" charset="0"/>
              </a:rPr>
              <a:t>Note: </a:t>
            </a:r>
            <a:r>
              <a:rPr lang="en-GB" sz="2000" dirty="0">
                <a:latin typeface="Arial" panose="020B0604020202020204" pitchFamily="34" charset="0"/>
                <a:cs typeface="Arial" panose="020B0604020202020204" pitchFamily="34" charset="0"/>
              </a:rPr>
              <a:t>going through the corner of a square does not count as passing through the square.</a:t>
            </a:r>
          </a:p>
        </p:txBody>
      </p:sp>
      <p:sp>
        <p:nvSpPr>
          <p:cNvPr id="5" name="Rectangle 4"/>
          <p:cNvSpPr/>
          <p:nvPr/>
        </p:nvSpPr>
        <p:spPr>
          <a:xfrm>
            <a:off x="1223807" y="4064512"/>
            <a:ext cx="7435690" cy="341632"/>
          </a:xfrm>
          <a:prstGeom prst="rect">
            <a:avLst/>
          </a:prstGeom>
        </p:spPr>
        <p:txBody>
          <a:bodyPr wrap="non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your value by 8193 and add 113</a:t>
            </a:r>
            <a:r>
              <a:rPr lang="en-GB" sz="1400" b="1" dirty="0">
                <a:solidFill>
                  <a:prstClr val="black"/>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29947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216000" y="1296000"/>
                <a:ext cx="8164749" cy="2339102"/>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24</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The area enclosed by the curves </a:t>
                </a:r>
              </a:p>
              <a:p>
                <a:pPr algn="ctr"/>
                <a:r>
                  <a:rPr lang="en-GB" sz="1800" dirty="0">
                    <a:latin typeface="Arial" panose="020B0604020202020204" pitchFamily="34" charset="0"/>
                    <a:cs typeface="Arial" panose="020B0604020202020204" pitchFamily="34" charset="0"/>
                  </a:rPr>
                  <a:t> </a:t>
                </a:r>
                <a14:m>
                  <m:oMath xmlns:m="http://schemas.openxmlformats.org/officeDocument/2006/math">
                    <m:r>
                      <a:rPr lang="en-GB" sz="1800" i="1">
                        <a:latin typeface="Cambria Math" panose="02040503050406030204" pitchFamily="18" charset="0"/>
                      </a:rPr>
                      <m:t>𝑦</m:t>
                    </m:r>
                    <m:r>
                      <m:rPr>
                        <m:nor/>
                      </m:rPr>
                      <a:rPr lang="en-GB" sz="1800" i="1">
                        <a:latin typeface="Cambria Math" panose="02040503050406030204" pitchFamily="18" charset="0"/>
                      </a:rPr>
                      <m:t> </m:t>
                    </m:r>
                    <m:r>
                      <a:rPr lang="en-GB" sz="1800">
                        <a:latin typeface="Cambria Math" panose="02040503050406030204" pitchFamily="18" charset="0"/>
                      </a:rPr>
                      <m:t>=3</m:t>
                    </m:r>
                    <m:r>
                      <a:rPr lang="en-GB" sz="1800" i="1">
                        <a:latin typeface="Cambria Math" panose="02040503050406030204" pitchFamily="18" charset="0"/>
                      </a:rPr>
                      <m:t>𝑥</m:t>
                    </m:r>
                    <m:r>
                      <a:rPr lang="en-GB" sz="1800" baseline="30000">
                        <a:latin typeface="Cambria Math" panose="02040503050406030204" pitchFamily="18" charset="0"/>
                      </a:rPr>
                      <m:t>2</m:t>
                    </m:r>
                    <m:r>
                      <a:rPr lang="en-GB" sz="1800">
                        <a:latin typeface="Cambria Math" panose="02040503050406030204" pitchFamily="18" charset="0"/>
                      </a:rPr>
                      <m:t>+2</m:t>
                    </m:r>
                    <m:r>
                      <a:rPr lang="en-GB" sz="1800" i="1">
                        <a:latin typeface="Cambria Math" panose="02040503050406030204" pitchFamily="18" charset="0"/>
                      </a:rPr>
                      <m:t>𝑥</m:t>
                    </m:r>
                    <m:r>
                      <a:rPr lang="en-GB" sz="1800">
                        <a:latin typeface="Cambria Math" panose="02040503050406030204" pitchFamily="18" charset="0"/>
                      </a:rPr>
                      <m:t>+</m:t>
                    </m:r>
                    <m:r>
                      <a:rPr lang="en-GB" sz="1800" i="1">
                        <a:latin typeface="Cambria Math" panose="02040503050406030204" pitchFamily="18" charset="0"/>
                      </a:rPr>
                      <m:t>𝑎</m:t>
                    </m:r>
                  </m:oMath>
                </a14:m>
                <a:endParaRPr lang="en-GB" sz="1800" dirty="0">
                  <a:latin typeface="Arial" panose="020B0604020202020204" pitchFamily="34" charset="0"/>
                  <a:cs typeface="Arial" panose="020B0604020202020204" pitchFamily="34" charset="0"/>
                </a:endParaRPr>
              </a:p>
              <a:p>
                <a:pPr algn="ctr"/>
                <a:r>
                  <a:rPr lang="en-GB" sz="1800" dirty="0">
                    <a:latin typeface="Arial" panose="020B0604020202020204" pitchFamily="34" charset="0"/>
                    <a:cs typeface="Arial" panose="020B0604020202020204" pitchFamily="34" charset="0"/>
                  </a:rPr>
                  <a:t>and </a:t>
                </a:r>
              </a:p>
              <a:p>
                <a:pPr algn="ctr"/>
                <a14:m>
                  <m:oMathPara xmlns:m="http://schemas.openxmlformats.org/officeDocument/2006/math">
                    <m:oMathParaPr>
                      <m:jc m:val="centerGroup"/>
                    </m:oMathParaPr>
                    <m:oMath xmlns:m="http://schemas.openxmlformats.org/officeDocument/2006/math">
                      <m:r>
                        <a:rPr lang="en-GB" sz="1800" i="1">
                          <a:latin typeface="Cambria Math" panose="02040503050406030204" pitchFamily="18" charset="0"/>
                        </a:rPr>
                        <m:t>𝑦</m:t>
                      </m:r>
                      <m:r>
                        <a:rPr lang="en-GB" sz="1800">
                          <a:latin typeface="Cambria Math" panose="02040503050406030204" pitchFamily="18" charset="0"/>
                        </a:rPr>
                        <m:t>=</m:t>
                      </m:r>
                      <m:r>
                        <a:rPr lang="en-GB" sz="1800" i="1">
                          <a:latin typeface="Cambria Math" panose="02040503050406030204" pitchFamily="18" charset="0"/>
                        </a:rPr>
                        <m:t>𝑎𝑥</m:t>
                      </m:r>
                      <m:r>
                        <a:rPr lang="en-GB" sz="1800" baseline="30000">
                          <a:latin typeface="Cambria Math" panose="02040503050406030204" pitchFamily="18" charset="0"/>
                        </a:rPr>
                        <m:t>2</m:t>
                      </m:r>
                      <m:r>
                        <a:rPr lang="en-GB" sz="1800">
                          <a:latin typeface="Cambria Math" panose="02040503050406030204" pitchFamily="18" charset="0"/>
                        </a:rPr>
                        <m:t>+2</m:t>
                      </m:r>
                      <m:r>
                        <a:rPr lang="en-GB" sz="1800" i="1">
                          <a:latin typeface="Cambria Math" panose="02040503050406030204" pitchFamily="18" charset="0"/>
                        </a:rPr>
                        <m:t>𝑥</m:t>
                      </m:r>
                      <m:r>
                        <a:rPr lang="en-GB" sz="1800">
                          <a:latin typeface="Cambria Math" panose="02040503050406030204" pitchFamily="18" charset="0"/>
                        </a:rPr>
                        <m:t>+3</m:t>
                      </m:r>
                    </m:oMath>
                  </m:oMathPara>
                </a14:m>
                <a:endParaRPr lang="en-GB" sz="16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is 1.</a:t>
                </a:r>
              </a:p>
              <a:p>
                <a:r>
                  <a:rPr lang="en-GB" sz="1800" dirty="0">
                    <a:latin typeface="Arial" panose="020B0604020202020204" pitchFamily="34" charset="0"/>
                    <a:cs typeface="Arial" panose="020B0604020202020204" pitchFamily="34" charset="0"/>
                  </a:rPr>
                  <a:t>What is the sum of all possible values for </a:t>
                </a:r>
                <a:r>
                  <a:rPr lang="en-GB" sz="1800" i="1" dirty="0">
                    <a:latin typeface="Times New Roman" panose="02020603050405020304" pitchFamily="18" charset="0"/>
                    <a:cs typeface="Times New Roman" panose="02020603050405020304" pitchFamily="18" charset="0"/>
                  </a:rPr>
                  <a:t>a </a:t>
                </a:r>
                <a:r>
                  <a:rPr lang="en-GB" sz="1800" dirty="0">
                    <a:latin typeface="Arial" panose="020B0604020202020204" pitchFamily="34" charset="0"/>
                    <a:cs typeface="Arial" panose="020B0604020202020204" pitchFamily="34" charset="0"/>
                  </a:rPr>
                  <a:t>?</a:t>
                </a:r>
              </a:p>
            </p:txBody>
          </p:sp>
        </mc:Choice>
        <mc:Fallback xmlns="">
          <p:sp>
            <p:nvSpPr>
              <p:cNvPr id="3" name="Rectangle 2"/>
              <p:cNvSpPr>
                <a:spLocks noRot="1" noChangeAspect="1" noMove="1" noResize="1" noEditPoints="1" noAdjustHandles="1" noChangeArrowheads="1" noChangeShapeType="1" noTextEdit="1"/>
              </p:cNvSpPr>
              <p:nvPr/>
            </p:nvSpPr>
            <p:spPr>
              <a:xfrm>
                <a:off x="216000" y="1296000"/>
                <a:ext cx="8164749" cy="2339102"/>
              </a:xfrm>
              <a:prstGeom prst="rect">
                <a:avLst/>
              </a:prstGeom>
              <a:blipFill rotWithShape="0">
                <a:blip r:embed="rId2"/>
                <a:stretch>
                  <a:fillRect l="-746" t="-1305" b="-3394"/>
                </a:stretch>
              </a:blipFill>
            </p:spPr>
            <p:txBody>
              <a:bodyPr/>
              <a:lstStyle/>
              <a:p>
                <a:r>
                  <a:rPr lang="en-GB">
                    <a:noFill/>
                  </a:rPr>
                  <a:t> </a:t>
                </a:r>
              </a:p>
            </p:txBody>
          </p:sp>
        </mc:Fallback>
      </mc:AlternateContent>
      <p:sp>
        <p:nvSpPr>
          <p:cNvPr id="4" name="Rectangle 3"/>
          <p:cNvSpPr/>
          <p:nvPr/>
        </p:nvSpPr>
        <p:spPr>
          <a:xfrm>
            <a:off x="1835889" y="3903590"/>
            <a:ext cx="5874301" cy="341632"/>
          </a:xfrm>
          <a:prstGeom prst="rect">
            <a:avLst/>
          </a:prstGeom>
        </p:spPr>
        <p:txBody>
          <a:bodyPr wrap="none">
            <a:spAutoFit/>
          </a:bodyPr>
          <a:lstStyle/>
          <a:p>
            <a:pPr lvl="0" algn="ctr" defTabSz="432054">
              <a:lnSpc>
                <a:spcPct val="90000"/>
              </a:lnSpc>
              <a:spcBef>
                <a:spcPts val="472"/>
              </a:spcBef>
            </a:pPr>
            <a:r>
              <a:rPr lang="en-GB" sz="1800" b="1" dirty="0">
                <a:solidFill>
                  <a:prstClr val="black"/>
                </a:solidFill>
                <a:latin typeface="Arial" panose="020B0604020202020204" pitchFamily="34" charset="0"/>
                <a:cs typeface="Arial" panose="020B0604020202020204" pitchFamily="34" charset="0"/>
              </a:rPr>
              <a:t>To get your final answer, multiply by 221 and add 5. </a:t>
            </a:r>
          </a:p>
        </p:txBody>
      </p:sp>
    </p:spTree>
    <p:extLst>
      <p:ext uri="{BB962C8B-B14F-4D97-AF65-F5344CB8AC3E}">
        <p14:creationId xmlns:p14="http://schemas.microsoft.com/office/powerpoint/2010/main" val="2598567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8845685" cy="258532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25</a:t>
            </a:r>
          </a:p>
          <a:p>
            <a:endParaRPr lang="en-GB" sz="14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In the expression</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r>
              <a:rPr lang="en-GB" sz="1600" i="1" dirty="0">
                <a:latin typeface="Times New Roman" panose="02020603050405020304" pitchFamily="18" charset="0"/>
                <a:cs typeface="Times New Roman" panose="02020603050405020304" pitchFamily="18" charset="0"/>
              </a:rPr>
              <a:t>a</a:t>
            </a:r>
            <a:r>
              <a:rPr lang="en-GB" sz="1600" dirty="0">
                <a:latin typeface="Arial" panose="020B0604020202020204" pitchFamily="34" charset="0"/>
                <a:cs typeface="Arial" panose="020B0604020202020204" pitchFamily="34" charset="0"/>
              </a:rPr>
              <a:t>, </a:t>
            </a:r>
            <a:r>
              <a:rPr lang="en-GB" sz="1600" i="1" dirty="0">
                <a:latin typeface="Times New Roman" panose="02020603050405020304" pitchFamily="18" charset="0"/>
                <a:cs typeface="Times New Roman" panose="02020603050405020304" pitchFamily="18" charset="0"/>
              </a:rPr>
              <a:t>b</a:t>
            </a:r>
            <a:r>
              <a:rPr lang="en-GB" sz="1600" dirty="0">
                <a:latin typeface="Arial" panose="020B0604020202020204" pitchFamily="34" charset="0"/>
                <a:cs typeface="Arial" panose="020B0604020202020204" pitchFamily="34" charset="0"/>
              </a:rPr>
              <a:t> and </a:t>
            </a:r>
            <a:r>
              <a:rPr lang="en-GB" sz="1600" i="1" dirty="0">
                <a:latin typeface="Times New Roman" panose="02020603050405020304" pitchFamily="18" charset="0"/>
                <a:cs typeface="Times New Roman" panose="02020603050405020304" pitchFamily="18" charset="0"/>
              </a:rPr>
              <a:t>c</a:t>
            </a:r>
            <a:r>
              <a:rPr lang="en-GB" sz="1600" dirty="0">
                <a:latin typeface="Arial" panose="020B0604020202020204" pitchFamily="34" charset="0"/>
                <a:cs typeface="Arial" panose="020B0604020202020204" pitchFamily="34" charset="0"/>
              </a:rPr>
              <a:t> are consecutive positive integers with </a:t>
            </a:r>
            <a:r>
              <a:rPr lang="en-GB" sz="1600" i="1" dirty="0">
                <a:latin typeface="Times New Roman" panose="02020603050405020304" pitchFamily="18" charset="0"/>
                <a:cs typeface="Times New Roman" panose="02020603050405020304" pitchFamily="18" charset="0"/>
              </a:rPr>
              <a:t>a &lt; b &lt; c</a:t>
            </a:r>
            <a:r>
              <a:rPr lang="en-GB" sz="16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The value of the constant term when the three brackets are expanded and all the resultant terms are added is 1102707270.</a:t>
            </a:r>
          </a:p>
          <a:p>
            <a:r>
              <a:rPr lang="en-GB" sz="1600" dirty="0">
                <a:latin typeface="Arial" panose="020B0604020202020204" pitchFamily="34" charset="0"/>
                <a:cs typeface="Arial" panose="020B0604020202020204" pitchFamily="34" charset="0"/>
              </a:rPr>
              <a:t>What is </a:t>
            </a:r>
            <a:r>
              <a:rPr lang="en-GB" sz="1600" i="1" dirty="0">
                <a:latin typeface="Times New Roman" panose="02020603050405020304" pitchFamily="18" charset="0"/>
                <a:cs typeface="Times New Roman" panose="02020603050405020304" pitchFamily="18" charset="0"/>
              </a:rPr>
              <a:t>a</a:t>
            </a:r>
            <a:r>
              <a:rPr lang="en-GB" sz="1600" dirty="0">
                <a:latin typeface="Arial" panose="020B0604020202020204" pitchFamily="34" charset="0"/>
                <a:cs typeface="Arial" panose="020B0604020202020204" pitchFamily="34" charset="0"/>
              </a:rPr>
              <a:t>?</a:t>
            </a:r>
          </a:p>
        </p:txBody>
      </p:sp>
      <p:sp>
        <p:nvSpPr>
          <p:cNvPr id="5" name="Rectangle 4"/>
          <p:cNvSpPr/>
          <p:nvPr/>
        </p:nvSpPr>
        <p:spPr>
          <a:xfrm>
            <a:off x="1625281" y="3851709"/>
            <a:ext cx="6334427" cy="313932"/>
          </a:xfrm>
          <a:prstGeom prst="rect">
            <a:avLst/>
          </a:prstGeom>
        </p:spPr>
        <p:txBody>
          <a:bodyPr wrap="none">
            <a:spAutoFit/>
          </a:bodyPr>
          <a:lstStyle/>
          <a:p>
            <a:pPr lvl="0" algn="ctr" defTabSz="432054">
              <a:lnSpc>
                <a:spcPct val="90000"/>
              </a:lnSpc>
              <a:spcBef>
                <a:spcPts val="472"/>
              </a:spcBef>
            </a:pPr>
            <a:r>
              <a:rPr lang="en-GB" sz="1600" b="1" dirty="0">
                <a:solidFill>
                  <a:prstClr val="black"/>
                </a:solidFill>
                <a:latin typeface="Arial" panose="020B0604020202020204" pitchFamily="34" charset="0"/>
                <a:cs typeface="Arial" panose="020B0604020202020204" pitchFamily="34" charset="0"/>
              </a:rPr>
              <a:t>To get your final answer, multiply </a:t>
            </a:r>
            <a:r>
              <a:rPr lang="en-GB" sz="1600" b="1">
                <a:solidFill>
                  <a:prstClr val="black"/>
                </a:solidFill>
                <a:latin typeface="Arial" panose="020B0604020202020204" pitchFamily="34" charset="0"/>
                <a:cs typeface="Arial" panose="020B0604020202020204" pitchFamily="34" charset="0"/>
              </a:rPr>
              <a:t>your value </a:t>
            </a:r>
            <a:r>
              <a:rPr lang="en-GB" sz="1600" b="1" dirty="0">
                <a:solidFill>
                  <a:prstClr val="black"/>
                </a:solidFill>
                <a:latin typeface="Arial" panose="020B0604020202020204" pitchFamily="34" charset="0"/>
                <a:cs typeface="Arial" panose="020B0604020202020204" pitchFamily="34" charset="0"/>
              </a:rPr>
              <a:t>by 474 and add 4. </a:t>
            </a:r>
          </a:p>
        </p:txBody>
      </p:sp>
      <p:pic>
        <p:nvPicPr>
          <p:cNvPr id="6" name="Picture 5">
            <a:extLst>
              <a:ext uri="{FF2B5EF4-FFF2-40B4-BE49-F238E27FC236}">
                <a16:creationId xmlns:a16="http://schemas.microsoft.com/office/drawing/2014/main" id="{3386E9FD-BA51-42E5-9FA8-FEB63F5DA521}"/>
              </a:ext>
            </a:extLst>
          </p:cNvPr>
          <p:cNvPicPr>
            <a:picLocks noChangeAspect="1"/>
          </p:cNvPicPr>
          <p:nvPr/>
        </p:nvPicPr>
        <p:blipFill>
          <a:blip r:embed="rId2"/>
          <a:stretch>
            <a:fillRect/>
          </a:stretch>
        </p:blipFill>
        <p:spPr>
          <a:xfrm>
            <a:off x="3008965" y="1902806"/>
            <a:ext cx="3567055" cy="812593"/>
          </a:xfrm>
          <a:prstGeom prst="rect">
            <a:avLst/>
          </a:prstGeom>
        </p:spPr>
      </p:pic>
    </p:spTree>
    <p:extLst>
      <p:ext uri="{BB962C8B-B14F-4D97-AF65-F5344CB8AC3E}">
        <p14:creationId xmlns:p14="http://schemas.microsoft.com/office/powerpoint/2010/main" val="2563085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9672" y="1295998"/>
            <a:ext cx="4876800" cy="2616101"/>
          </a:xfrm>
          <a:prstGeom prst="rect">
            <a:avLst/>
          </a:prstGeom>
        </p:spPr>
        <p:txBody>
          <a:bodyPr>
            <a:spAutoFit/>
          </a:bodyPr>
          <a:lstStyle/>
          <a:p>
            <a:r>
              <a:rPr lang="en-GB" sz="2000" b="1" dirty="0">
                <a:solidFill>
                  <a:srgbClr val="002147"/>
                </a:solidFill>
                <a:latin typeface="Arial" panose="020B0604020202020204" pitchFamily="34" charset="0"/>
                <a:cs typeface="Arial" panose="020B0604020202020204" pitchFamily="34" charset="0"/>
              </a:rPr>
              <a:t>Final question (starter)</a:t>
            </a:r>
          </a:p>
          <a:p>
            <a:r>
              <a:rPr lang="en-GB" sz="1800" dirty="0">
                <a:latin typeface="Arial" panose="020B0604020202020204" pitchFamily="34" charset="0"/>
                <a:cs typeface="Arial" panose="020B0604020202020204" pitchFamily="34" charset="0"/>
              </a:rPr>
              <a:t>Place your 25 answers to the first 25 questions into the grid. Answers run down or to the right in the grid and don’t cross the bold lines</a:t>
            </a:r>
            <a:r>
              <a:rPr lang="en-GB" sz="1800">
                <a:latin typeface="Arial" panose="020B0604020202020204" pitchFamily="34" charset="0"/>
                <a:cs typeface="Arial" panose="020B0604020202020204" pitchFamily="34" charset="0"/>
              </a:rPr>
              <a:t>. </a:t>
            </a:r>
            <a:br>
              <a:rPr lang="en-GB" sz="1800">
                <a:latin typeface="Arial" panose="020B060402020202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Create a new 8-digit number </a:t>
            </a:r>
            <a:r>
              <a:rPr lang="en-GB" sz="1800" i="1" dirty="0" err="1">
                <a:latin typeface="Times New Roman" panose="02020603050405020304" pitchFamily="18" charset="0"/>
                <a:cs typeface="Times New Roman" panose="02020603050405020304" pitchFamily="18" charset="0"/>
              </a:rPr>
              <a:t>abcdefgh</a:t>
            </a:r>
            <a:r>
              <a:rPr lang="en-GB" sz="1800" dirty="0">
                <a:latin typeface="Arial" panose="020B0604020202020204" pitchFamily="34" charset="0"/>
                <a:cs typeface="Arial" panose="020B0604020202020204" pitchFamily="34" charset="0"/>
              </a:rPr>
              <a:t> by taking the diagonal from bottom left to top right. </a:t>
            </a:r>
          </a:p>
        </p:txBody>
      </p:sp>
      <p:sp>
        <p:nvSpPr>
          <p:cNvPr id="4" name="Rectangle 3"/>
          <p:cNvSpPr/>
          <p:nvPr/>
        </p:nvSpPr>
        <p:spPr>
          <a:xfrm>
            <a:off x="524761" y="3799562"/>
            <a:ext cx="8392810" cy="670120"/>
          </a:xfrm>
          <a:prstGeom prst="rect">
            <a:avLst/>
          </a:prstGeom>
        </p:spPr>
        <p:txBody>
          <a:bodyPr wrap="none">
            <a:spAutoFit/>
          </a:bodyPr>
          <a:lstStyle/>
          <a:p>
            <a:pPr algn="ctr">
              <a:lnSpc>
                <a:spcPct val="107000"/>
              </a:lnSpc>
              <a:spcAft>
                <a:spcPts val="800"/>
              </a:spcAft>
            </a:pPr>
            <a:r>
              <a:rPr lang="en-GB" sz="1800" b="1" dirty="0">
                <a:latin typeface="Arial" panose="020B0604020202020204" pitchFamily="34" charset="0"/>
                <a:ea typeface="Calibri" panose="020F0502020204030204" pitchFamily="34" charset="0"/>
                <a:cs typeface="Arial" panose="020B0604020202020204" pitchFamily="34" charset="0"/>
              </a:rPr>
              <a:t>Input this 8-digit number at </a:t>
            </a:r>
            <a:r>
              <a:rPr lang="en-GB" sz="1800" b="1" dirty="0">
                <a:hlinkClick r:id="rId2"/>
              </a:rPr>
              <a:t>https://integralmaths.org/ritangle/answer/</a:t>
            </a:r>
            <a:r>
              <a:rPr lang="en-GB" sz="1800" b="1" dirty="0"/>
              <a:t> to release</a:t>
            </a:r>
            <a:br>
              <a:rPr lang="en-GB" sz="1800" b="1" dirty="0"/>
            </a:br>
            <a:r>
              <a:rPr lang="en-GB" sz="1800" b="1" dirty="0"/>
              <a:t> the main part of the final question.</a:t>
            </a:r>
            <a:endParaRPr lang="en-GB" sz="1800" b="1" dirty="0">
              <a:latin typeface="Arial" panose="020B060402020202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54F00A9-7FDC-4789-BE85-F8B563F459DD}"/>
              </a:ext>
            </a:extLst>
          </p:cNvPr>
          <p:cNvPicPr>
            <a:picLocks noChangeAspect="1"/>
          </p:cNvPicPr>
          <p:nvPr/>
        </p:nvPicPr>
        <p:blipFill>
          <a:blip r:embed="rId3"/>
          <a:stretch>
            <a:fillRect/>
          </a:stretch>
        </p:blipFill>
        <p:spPr>
          <a:xfrm>
            <a:off x="6419422" y="1346981"/>
            <a:ext cx="2428258" cy="2452581"/>
          </a:xfrm>
          <a:prstGeom prst="rect">
            <a:avLst/>
          </a:prstGeom>
        </p:spPr>
      </p:pic>
    </p:spTree>
    <p:extLst>
      <p:ext uri="{BB962C8B-B14F-4D97-AF65-F5344CB8AC3E}">
        <p14:creationId xmlns:p14="http://schemas.microsoft.com/office/powerpoint/2010/main" val="3264131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8962417" cy="3077766"/>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A</a:t>
            </a:r>
          </a:p>
          <a:p>
            <a:endParaRPr lang="en-GB" sz="14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You are given two biased dice, each bearing the numbers from 1 to 6. </a:t>
            </a:r>
          </a:p>
          <a:p>
            <a:r>
              <a:rPr lang="en-GB" sz="1600" dirty="0">
                <a:latin typeface="Arial" panose="020B0604020202020204" pitchFamily="34" charset="0"/>
                <a:cs typeface="Arial" panose="020B0604020202020204" pitchFamily="34" charset="0"/>
              </a:rPr>
              <a:t>For the first dice; the probability of scoring x when the dice is rolled is proportional to x. </a:t>
            </a:r>
          </a:p>
          <a:p>
            <a:r>
              <a:rPr lang="en-GB" sz="1600" dirty="0">
                <a:latin typeface="Arial" panose="020B0604020202020204" pitchFamily="34" charset="0"/>
                <a:cs typeface="Arial" panose="020B0604020202020204" pitchFamily="34" charset="0"/>
              </a:rPr>
              <a:t>For the second dice; the probability of scoring x when the dice is rolled is inversely proportional to x. </a:t>
            </a:r>
          </a:p>
          <a:p>
            <a:r>
              <a:rPr lang="en-GB" sz="1600" dirty="0">
                <a:latin typeface="Arial" panose="020B0604020202020204" pitchFamily="34" charset="0"/>
                <a:cs typeface="Arial" panose="020B0604020202020204" pitchFamily="34" charset="0"/>
              </a:rPr>
              <a:t>The dice are rolled together; what (to 3 </a:t>
            </a:r>
            <a:r>
              <a:rPr lang="en-GB" sz="1600" dirty="0" err="1">
                <a:latin typeface="Arial" panose="020B0604020202020204" pitchFamily="34" charset="0"/>
                <a:cs typeface="Arial" panose="020B0604020202020204" pitchFamily="34" charset="0"/>
              </a:rPr>
              <a:t>s.f.</a:t>
            </a:r>
            <a:r>
              <a:rPr lang="en-GB" sz="1600" dirty="0">
                <a:latin typeface="Arial" panose="020B0604020202020204" pitchFamily="34" charset="0"/>
                <a:cs typeface="Arial" panose="020B0604020202020204" pitchFamily="34" charset="0"/>
              </a:rPr>
              <a:t>) is the probability </a:t>
            </a:r>
          </a:p>
          <a:p>
            <a:r>
              <a:rPr lang="en-GB" sz="1600" dirty="0">
                <a:latin typeface="Arial" panose="020B0604020202020204" pitchFamily="34" charset="0"/>
                <a:cs typeface="Arial" panose="020B0604020202020204" pitchFamily="34" charset="0"/>
              </a:rPr>
              <a:t>that they both show a prime number? </a:t>
            </a:r>
            <a:r>
              <a:rPr lang="en-GB" sz="1600" i="1" dirty="0">
                <a:latin typeface="Arial" panose="020B0604020202020204" pitchFamily="34" charset="0"/>
                <a:cs typeface="Arial" panose="020B0604020202020204" pitchFamily="34" charset="0"/>
              </a:rPr>
              <a:t>Note; 1 is not a prime number.</a:t>
            </a:r>
          </a:p>
          <a:p>
            <a:endParaRPr lang="en-GB" sz="1600"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To get your final answer, multiply by 89562001 and take the integer part </a:t>
            </a:r>
          </a:p>
          <a:p>
            <a:pPr algn="ctr"/>
            <a:r>
              <a:rPr lang="en-GB" sz="1600" b="1" dirty="0">
                <a:latin typeface="Arial" panose="020B0604020202020204" pitchFamily="34" charset="0"/>
                <a:cs typeface="Arial" panose="020B0604020202020204" pitchFamily="34" charset="0"/>
              </a:rPr>
              <a:t>to get an 8-digit number </a:t>
            </a:r>
            <a:r>
              <a:rPr lang="en-GB" sz="1600" b="1" dirty="0" err="1">
                <a:latin typeface="Arial" panose="020B0604020202020204" pitchFamily="34" charset="0"/>
                <a:cs typeface="Arial" panose="020B0604020202020204" pitchFamily="34" charset="0"/>
              </a:rPr>
              <a:t>abcdefgh</a:t>
            </a:r>
            <a:r>
              <a:rPr lang="en-GB" sz="1600" b="1" dirty="0">
                <a:latin typeface="Arial" panose="020B0604020202020204" pitchFamily="34" charset="0"/>
                <a:cs typeface="Arial" panose="020B0604020202020204" pitchFamily="34" charset="0"/>
              </a:rPr>
              <a:t>.</a:t>
            </a:r>
          </a:p>
          <a:p>
            <a:pPr algn="ctr"/>
            <a:r>
              <a:rPr lang="en-GB" sz="1600" b="1" dirty="0">
                <a:latin typeface="Arial" panose="020B0604020202020204" pitchFamily="34" charset="0"/>
                <a:cs typeface="Arial" panose="020B0604020202020204" pitchFamily="34" charset="0"/>
              </a:rPr>
              <a:t>Now visit https://integralmaths.org/ritangle/abcdefgh.html</a:t>
            </a:r>
          </a:p>
        </p:txBody>
      </p:sp>
    </p:spTree>
    <p:extLst>
      <p:ext uri="{BB962C8B-B14F-4D97-AF65-F5344CB8AC3E}">
        <p14:creationId xmlns:p14="http://schemas.microsoft.com/office/powerpoint/2010/main" val="3663126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9370978" cy="298543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B</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You are given that for three positive numbers </a:t>
            </a:r>
            <a:r>
              <a:rPr lang="en-GB" sz="14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a:t>
            </a:r>
            <a:r>
              <a:rPr lang="en-GB" sz="1400" i="1" dirty="0">
                <a:latin typeface="Times New Roman" panose="02020603050405020304" pitchFamily="18" charset="0"/>
                <a:cs typeface="Times New Roman" panose="02020603050405020304" pitchFamily="18" charset="0"/>
              </a:rPr>
              <a:t>y</a:t>
            </a:r>
            <a:r>
              <a:rPr lang="en-GB" sz="1400" dirty="0">
                <a:latin typeface="Arial" panose="020B0604020202020204" pitchFamily="34" charset="0"/>
                <a:cs typeface="Arial" panose="020B0604020202020204" pitchFamily="34" charset="0"/>
              </a:rPr>
              <a:t> and </a:t>
            </a:r>
            <a:r>
              <a:rPr lang="en-GB" sz="1400" i="1" dirty="0">
                <a:latin typeface="Times New Roman" panose="02020603050405020304" pitchFamily="18" charset="0"/>
                <a:cs typeface="Times New Roman" panose="02020603050405020304" pitchFamily="18" charset="0"/>
              </a:rPr>
              <a:t>z</a:t>
            </a:r>
            <a:r>
              <a:rPr lang="en-GB" sz="1400" dirty="0">
                <a:latin typeface="Arial" panose="020B0604020202020204" pitchFamily="34" charset="0"/>
                <a:cs typeface="Arial" panose="020B0604020202020204" pitchFamily="34" charset="0"/>
              </a:rPr>
              <a:t>, </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What is the largest that </a:t>
            </a:r>
            <a:r>
              <a:rPr lang="en-GB" sz="1400" i="1" dirty="0">
                <a:latin typeface="Times New Roman" panose="02020603050405020304" pitchFamily="18" charset="0"/>
                <a:cs typeface="Times New Roman" panose="02020603050405020304" pitchFamily="18" charset="0"/>
              </a:rPr>
              <a:t>y</a:t>
            </a:r>
            <a:r>
              <a:rPr lang="en-GB" sz="1400" dirty="0">
                <a:latin typeface="Arial" panose="020B0604020202020204" pitchFamily="34" charset="0"/>
                <a:cs typeface="Arial" panose="020B0604020202020204" pitchFamily="34" charset="0"/>
              </a:rPr>
              <a:t> can be?</a:t>
            </a:r>
          </a:p>
          <a:p>
            <a:pPr algn="ctr"/>
            <a:endParaRPr lang="en-GB" sz="1400" b="1" dirty="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A graphing program may be needed here to find a maximum point.</a:t>
            </a:r>
          </a:p>
          <a:p>
            <a:pPr algn="ctr"/>
            <a:endParaRPr lang="en-GB" sz="1400" b="1" dirty="0">
              <a:latin typeface="Arial" panose="020B0604020202020204" pitchFamily="34" charset="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24896101 and take the integer part 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visit https://integralmaths.org/ritangle/abcdefgh.html</a:t>
            </a:r>
          </a:p>
        </p:txBody>
      </p:sp>
      <p:graphicFrame>
        <p:nvGraphicFramePr>
          <p:cNvPr id="4" name="Object 3">
            <a:extLst>
              <a:ext uri="{FF2B5EF4-FFF2-40B4-BE49-F238E27FC236}">
                <a16:creationId xmlns:a16="http://schemas.microsoft.com/office/drawing/2014/main" id="{4BCC2624-9EA5-4C15-AF98-F7C9E7C9B094}"/>
              </a:ext>
            </a:extLst>
          </p:cNvPr>
          <p:cNvGraphicFramePr>
            <a:graphicFrameLocks noChangeAspect="1"/>
          </p:cNvGraphicFramePr>
          <p:nvPr>
            <p:extLst>
              <p:ext uri="{D42A27DB-BD31-4B8C-83A1-F6EECF244321}">
                <p14:modId xmlns:p14="http://schemas.microsoft.com/office/powerpoint/2010/main" val="2337876139"/>
              </p:ext>
            </p:extLst>
          </p:nvPr>
        </p:nvGraphicFramePr>
        <p:xfrm>
          <a:off x="3587724" y="2166689"/>
          <a:ext cx="2370628" cy="835157"/>
        </p:xfrm>
        <a:graphic>
          <a:graphicData uri="http://schemas.openxmlformats.org/presentationml/2006/ole">
            <mc:AlternateContent xmlns:mc="http://schemas.openxmlformats.org/markup-compatibility/2006">
              <mc:Choice xmlns:v="urn:schemas-microsoft-com:vml" Requires="v">
                <p:oleObj name="Equation" r:id="rId2" imgW="838080" imgH="291960" progId="Equation.DSMT4">
                  <p:embed/>
                </p:oleObj>
              </mc:Choice>
              <mc:Fallback>
                <p:oleObj name="Equation" r:id="rId2" imgW="838080" imgH="291960" progId="Equation.DSMT4">
                  <p:embed/>
                  <p:pic>
                    <p:nvPicPr>
                      <p:cNvPr id="0" name=""/>
                      <p:cNvPicPr>
                        <a:picLocks noChangeAspect="1" noChangeArrowheads="1"/>
                      </p:cNvPicPr>
                      <p:nvPr/>
                    </p:nvPicPr>
                    <p:blipFill>
                      <a:blip r:embed="rId3"/>
                      <a:srcRect/>
                      <a:stretch>
                        <a:fillRect/>
                      </a:stretch>
                    </p:blipFill>
                    <p:spPr bwMode="auto">
                      <a:xfrm>
                        <a:off x="3587724" y="2166689"/>
                        <a:ext cx="2370628" cy="835157"/>
                      </a:xfrm>
                      <a:prstGeom prst="rect">
                        <a:avLst/>
                      </a:prstGeom>
                      <a:noFill/>
                    </p:spPr>
                  </p:pic>
                </p:oleObj>
              </mc:Fallback>
            </mc:AlternateContent>
          </a:graphicData>
        </a:graphic>
      </p:graphicFrame>
    </p:spTree>
    <p:extLst>
      <p:ext uri="{BB962C8B-B14F-4D97-AF65-F5344CB8AC3E}">
        <p14:creationId xmlns:p14="http://schemas.microsoft.com/office/powerpoint/2010/main" val="1318958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FFAF40CC-35EC-4422-B6EA-245C43B4D757}"/>
              </a:ext>
            </a:extLst>
          </p:cNvPr>
          <p:cNvSpPr>
            <a:spLocks noGrp="1"/>
          </p:cNvSpPr>
          <p:nvPr>
            <p:ph type="subTitle" idx="1"/>
          </p:nvPr>
        </p:nvSpPr>
        <p:spPr>
          <a:xfrm>
            <a:off x="216000" y="1314000"/>
            <a:ext cx="3074397" cy="2060866"/>
          </a:xfrm>
        </p:spPr>
        <p:txBody>
          <a:bodyPr/>
          <a:lstStyle/>
          <a:p>
            <a:pPr algn="l"/>
            <a:r>
              <a:rPr lang="en-GB" sz="2000" b="1" dirty="0">
                <a:solidFill>
                  <a:srgbClr val="002147"/>
                </a:solidFill>
                <a:latin typeface="Arial" panose="020B0604020202020204" pitchFamily="34" charset="0"/>
                <a:cs typeface="Arial" panose="020B0604020202020204" pitchFamily="34" charset="0"/>
              </a:rPr>
              <a:t>Question C</a:t>
            </a:r>
            <a:endParaRPr lang="en-GB" sz="1600" dirty="0">
              <a:solidFill>
                <a:srgbClr val="002147"/>
              </a:solidFill>
              <a:latin typeface="Arial" panose="020B0604020202020204" pitchFamily="34" charset="0"/>
              <a:cs typeface="Arial" panose="020B0604020202020204" pitchFamily="34" charset="0"/>
            </a:endParaRPr>
          </a:p>
          <a:p>
            <a:pPr algn="l"/>
            <a:r>
              <a:rPr lang="en-GB" sz="1600" dirty="0">
                <a:latin typeface="Arial" panose="020B0604020202020204" pitchFamily="34" charset="0"/>
                <a:cs typeface="Arial" panose="020B0604020202020204" pitchFamily="34" charset="0"/>
              </a:rPr>
              <a:t>Pasquale says that Pasquale’s Triangle is created as below; </a:t>
            </a:r>
          </a:p>
          <a:p>
            <a:pPr algn="l"/>
            <a:endParaRPr lang="en-GB" sz="1600" dirty="0">
              <a:latin typeface="Arial" panose="020B0604020202020204" pitchFamily="34" charset="0"/>
              <a:cs typeface="Arial" panose="020B0604020202020204" pitchFamily="34" charset="0"/>
            </a:endParaRPr>
          </a:p>
          <a:p>
            <a:pPr algn="l"/>
            <a:endParaRPr lang="en-GB" sz="1600" b="1" dirty="0">
              <a:cs typeface="Arial" panose="020B0604020202020204" pitchFamily="34" charset="0"/>
            </a:endParaRPr>
          </a:p>
          <a:p>
            <a:pPr algn="l"/>
            <a:endParaRPr lang="en-GB" sz="1600" dirty="0">
              <a:latin typeface="Arial" panose="020B0604020202020204" pitchFamily="34" charset="0"/>
              <a:cs typeface="Arial" panose="020B0604020202020204" pitchFamily="34" charset="0"/>
            </a:endParaRPr>
          </a:p>
          <a:p>
            <a:pPr algn="l"/>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CA19E81-F597-4539-B45B-5F4D5F815273}"/>
              </a:ext>
            </a:extLst>
          </p:cNvPr>
          <p:cNvPicPr>
            <a:picLocks noChangeAspect="1"/>
          </p:cNvPicPr>
          <p:nvPr/>
        </p:nvPicPr>
        <p:blipFill>
          <a:blip r:embed="rId2"/>
          <a:stretch>
            <a:fillRect/>
          </a:stretch>
        </p:blipFill>
        <p:spPr>
          <a:xfrm>
            <a:off x="879134" y="2326585"/>
            <a:ext cx="1855933" cy="1289441"/>
          </a:xfrm>
          <a:prstGeom prst="rect">
            <a:avLst/>
          </a:prstGeom>
        </p:spPr>
      </p:pic>
      <p:sp>
        <p:nvSpPr>
          <p:cNvPr id="2" name="Rectangle 1"/>
          <p:cNvSpPr/>
          <p:nvPr/>
        </p:nvSpPr>
        <p:spPr>
          <a:xfrm>
            <a:off x="5715299" y="1713749"/>
            <a:ext cx="2513830" cy="338554"/>
          </a:xfrm>
          <a:prstGeom prst="rect">
            <a:avLst/>
          </a:prstGeom>
        </p:spPr>
        <p:txBody>
          <a:bodyPr wrap="none">
            <a:spAutoFit/>
          </a:bodyPr>
          <a:lstStyle/>
          <a:p>
            <a:r>
              <a:rPr lang="en-GB" sz="1600" dirty="0">
                <a:latin typeface="Arial" panose="020B0604020202020204" pitchFamily="34" charset="0"/>
                <a:cs typeface="Arial" panose="020B0604020202020204" pitchFamily="34" charset="0"/>
              </a:rPr>
              <a:t>If we write the triangle as </a:t>
            </a:r>
          </a:p>
        </p:txBody>
      </p:sp>
      <p:pic>
        <p:nvPicPr>
          <p:cNvPr id="7" name="Picture 6">
            <a:extLst>
              <a:ext uri="{FF2B5EF4-FFF2-40B4-BE49-F238E27FC236}">
                <a16:creationId xmlns:a16="http://schemas.microsoft.com/office/drawing/2014/main" id="{C221516F-E000-45A8-981C-9289C88FD073}"/>
              </a:ext>
            </a:extLst>
          </p:cNvPr>
          <p:cNvPicPr>
            <a:picLocks noChangeAspect="1"/>
          </p:cNvPicPr>
          <p:nvPr/>
        </p:nvPicPr>
        <p:blipFill>
          <a:blip r:embed="rId3"/>
          <a:stretch>
            <a:fillRect/>
          </a:stretch>
        </p:blipFill>
        <p:spPr>
          <a:xfrm>
            <a:off x="5948941" y="2227279"/>
            <a:ext cx="1746784" cy="1388747"/>
          </a:xfrm>
          <a:prstGeom prst="rect">
            <a:avLst/>
          </a:prstGeom>
        </p:spPr>
      </p:pic>
      <p:sp>
        <p:nvSpPr>
          <p:cNvPr id="8" name="Rectangle 7"/>
          <p:cNvSpPr/>
          <p:nvPr/>
        </p:nvSpPr>
        <p:spPr>
          <a:xfrm>
            <a:off x="691529" y="3460595"/>
            <a:ext cx="7976680" cy="909993"/>
          </a:xfrm>
          <a:prstGeom prst="rect">
            <a:avLst/>
          </a:prstGeom>
        </p:spPr>
        <p:txBody>
          <a:bodyPr wrap="square">
            <a:spAutoFit/>
          </a:bodyPr>
          <a:lstStyle/>
          <a:p>
            <a:pPr algn="ctr"/>
            <a:r>
              <a:rPr lang="en-GB" sz="1600" dirty="0">
                <a:latin typeface="Arial" panose="020B0604020202020204" pitchFamily="34" charset="0"/>
                <a:cs typeface="Arial" panose="020B0604020202020204" pitchFamily="34" charset="0"/>
              </a:rPr>
              <a:t>then what is </a:t>
            </a:r>
            <a:r>
              <a:rPr lang="en-GB" sz="1600" baseline="30000" dirty="0">
                <a:latin typeface="Arial" panose="020B0604020202020204" pitchFamily="34" charset="0"/>
                <a:cs typeface="Arial" panose="020B0604020202020204" pitchFamily="34" charset="0"/>
              </a:rPr>
              <a:t>100</a:t>
            </a:r>
            <a:r>
              <a:rPr lang="en-GB" sz="1600" i="1" dirty="0">
                <a:latin typeface="Arial" panose="020B0604020202020204" pitchFamily="34" charset="0"/>
                <a:cs typeface="Arial" panose="020B0604020202020204" pitchFamily="34" charset="0"/>
              </a:rPr>
              <a:t>Q</a:t>
            </a:r>
            <a:r>
              <a:rPr lang="en-GB" sz="1600" baseline="-25000" dirty="0">
                <a:latin typeface="Arial" panose="020B0604020202020204" pitchFamily="34" charset="0"/>
                <a:cs typeface="Arial" panose="020B0604020202020204" pitchFamily="34" charset="0"/>
              </a:rPr>
              <a:t>99</a:t>
            </a:r>
            <a:r>
              <a:rPr lang="en-GB" sz="1600" dirty="0">
                <a:latin typeface="Arial" panose="020B0604020202020204" pitchFamily="34" charset="0"/>
                <a:cs typeface="Arial" panose="020B0604020202020204" pitchFamily="34" charset="0"/>
              </a:rPr>
              <a:t>?</a:t>
            </a:r>
          </a:p>
          <a:p>
            <a:pPr lvl="0" algn="ctr" defTabSz="432054">
              <a:lnSpc>
                <a:spcPct val="90000"/>
              </a:lnSpc>
              <a:spcBef>
                <a:spcPts val="472"/>
              </a:spcBef>
            </a:pPr>
            <a:r>
              <a:rPr lang="en-GB" sz="1600" b="1" dirty="0">
                <a:solidFill>
                  <a:prstClr val="black"/>
                </a:solidFill>
                <a:latin typeface="Arial" panose="020B0604020202020204" pitchFamily="34" charset="0"/>
                <a:cs typeface="Arial" panose="020B0604020202020204" pitchFamily="34" charset="0"/>
              </a:rPr>
              <a:t>To get your final answer, multiply by 2365 to get an 8-digit number </a:t>
            </a:r>
            <a:r>
              <a:rPr lang="en-GB" sz="1600" b="1" dirty="0" err="1">
                <a:solidFill>
                  <a:prstClr val="black"/>
                </a:solidFill>
                <a:latin typeface="Arial" panose="020B0604020202020204" pitchFamily="34" charset="0"/>
                <a:cs typeface="Arial" panose="020B0604020202020204" pitchFamily="34" charset="0"/>
              </a:rPr>
              <a:t>abcdefgh</a:t>
            </a:r>
            <a:r>
              <a:rPr lang="en-GB" sz="1600" b="1" dirty="0">
                <a:solidFill>
                  <a:prstClr val="black"/>
                </a:solidFill>
                <a:latin typeface="Arial" panose="020B0604020202020204" pitchFamily="34" charset="0"/>
                <a:cs typeface="Arial" panose="020B0604020202020204" pitchFamily="34" charset="0"/>
              </a:rPr>
              <a:t>.</a:t>
            </a:r>
          </a:p>
          <a:p>
            <a:pPr lvl="0" algn="ctr" defTabSz="432054">
              <a:lnSpc>
                <a:spcPct val="90000"/>
              </a:lnSpc>
              <a:spcBef>
                <a:spcPts val="472"/>
              </a:spcBef>
            </a:pPr>
            <a:r>
              <a:rPr lang="en-GB" sz="1600" b="1" dirty="0">
                <a:solidFill>
                  <a:prstClr val="black"/>
                </a:solidFill>
                <a:latin typeface="Arial" panose="020B0604020202020204" pitchFamily="34" charset="0"/>
                <a:cs typeface="Arial" panose="020B0604020202020204" pitchFamily="34" charset="0"/>
              </a:rPr>
              <a:t>Now visit https://integralmaths.org/ritangle/abcdefgh.html</a:t>
            </a:r>
          </a:p>
        </p:txBody>
      </p:sp>
    </p:spTree>
    <p:extLst>
      <p:ext uri="{BB962C8B-B14F-4D97-AF65-F5344CB8AC3E}">
        <p14:creationId xmlns:p14="http://schemas.microsoft.com/office/powerpoint/2010/main" val="2017902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5172" y="1937360"/>
            <a:ext cx="8988357" cy="2308324"/>
          </a:xfrm>
          <a:prstGeom prst="rect">
            <a:avLst/>
          </a:prstGeom>
        </p:spPr>
        <p:txBody>
          <a:bodyPr wrap="square">
            <a:spAutoFit/>
          </a:bodyPr>
          <a:lstStyle/>
          <a:p>
            <a:r>
              <a:rPr lang="en-GB" sz="1800" dirty="0">
                <a:latin typeface="Arial" panose="020B0604020202020204" pitchFamily="34" charset="0"/>
                <a:cs typeface="Arial" panose="020B0604020202020204" pitchFamily="34" charset="0"/>
              </a:rPr>
              <a:t>The number </a:t>
            </a:r>
            <a:r>
              <a:rPr lang="en-GB" sz="1800" i="1" dirty="0">
                <a:latin typeface="Times New Roman" panose="02020603050405020304" pitchFamily="18" charset="0"/>
                <a:cs typeface="Times New Roman" panose="02020603050405020304" pitchFamily="18" charset="0"/>
              </a:rPr>
              <a:t>          </a:t>
            </a:r>
            <a:r>
              <a:rPr lang="en-GB" sz="1800" dirty="0">
                <a:latin typeface="Arial" panose="020B0604020202020204" pitchFamily="34" charset="0"/>
                <a:cs typeface="Arial" panose="020B0604020202020204" pitchFamily="34" charset="0"/>
              </a:rPr>
              <a:t>   are consecutive positive whole numbers.</a:t>
            </a:r>
          </a:p>
          <a:p>
            <a:r>
              <a:rPr lang="en-GB" sz="1800" dirty="0">
                <a:latin typeface="Arial" panose="020B0604020202020204" pitchFamily="34" charset="0"/>
                <a:cs typeface="Arial" panose="020B0604020202020204" pitchFamily="34" charset="0"/>
              </a:rPr>
              <a:t>The lines</a:t>
            </a:r>
            <a:r>
              <a:rPr lang="en-GB" sz="1800" i="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  and                     meet at </a:t>
            </a:r>
            <a:r>
              <a:rPr lang="en-GB" sz="1800" i="1" dirty="0">
                <a:latin typeface="Times New Roman" panose="02020603050405020304" pitchFamily="18" charset="0"/>
                <a:cs typeface="Times New Roman" panose="02020603050405020304" pitchFamily="18" charset="0"/>
              </a:rPr>
              <a:t>B</a:t>
            </a:r>
            <a:r>
              <a:rPr lang="en-GB" sz="1800" dirty="0">
                <a:latin typeface="Arial" panose="020B0604020202020204" pitchFamily="34" charset="0"/>
                <a:cs typeface="Arial" panose="020B0604020202020204" pitchFamily="34" charset="0"/>
              </a:rPr>
              <a:t>, the lines </a:t>
            </a:r>
            <a:r>
              <a:rPr lang="en-GB" sz="1800" i="1" dirty="0">
                <a:latin typeface="Times New Roman" panose="02020603050405020304" pitchFamily="18" charset="0"/>
                <a:cs typeface="Times New Roman" panose="02020603050405020304" pitchFamily="18" charset="0"/>
              </a:rPr>
              <a:t>y = </a:t>
            </a:r>
            <a:r>
              <a:rPr lang="en-GB" sz="1800" i="1" dirty="0" err="1">
                <a:latin typeface="Times New Roman" panose="02020603050405020304" pitchFamily="18" charset="0"/>
                <a:cs typeface="Times New Roman" panose="02020603050405020304" pitchFamily="18" charset="0"/>
              </a:rPr>
              <a:t>bx</a:t>
            </a:r>
            <a:r>
              <a:rPr lang="en-GB" sz="1800" i="1" dirty="0">
                <a:latin typeface="Times New Roman" panose="02020603050405020304" pitchFamily="18" charset="0"/>
                <a:cs typeface="Times New Roman" panose="02020603050405020304" pitchFamily="18" charset="0"/>
              </a:rPr>
              <a:t> + c</a:t>
            </a:r>
            <a:r>
              <a:rPr lang="en-GB" sz="1800" i="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and      </a:t>
            </a:r>
            <a:r>
              <a:rPr lang="en-GB" sz="1800" i="1" dirty="0">
                <a:latin typeface="Times New Roman" panose="02020603050405020304" pitchFamily="18" charset="0"/>
                <a:cs typeface="Times New Roman" panose="02020603050405020304" pitchFamily="18" charset="0"/>
              </a:rPr>
              <a:t>y = cx + a </a:t>
            </a:r>
            <a:r>
              <a:rPr lang="en-GB" sz="1800" dirty="0">
                <a:latin typeface="Arial" panose="020B0604020202020204" pitchFamily="34" charset="0"/>
                <a:cs typeface="Arial" panose="020B0604020202020204" pitchFamily="34" charset="0"/>
              </a:rPr>
              <a:t>meet at </a:t>
            </a:r>
            <a:r>
              <a:rPr lang="en-GB" sz="1800" i="1" dirty="0">
                <a:latin typeface="Times New Roman" panose="02020603050405020304" pitchFamily="18" charset="0"/>
                <a:cs typeface="Times New Roman" panose="02020603050405020304" pitchFamily="18" charset="0"/>
              </a:rPr>
              <a:t>C</a:t>
            </a:r>
            <a:r>
              <a:rPr lang="en-GB" sz="1800" dirty="0">
                <a:latin typeface="Arial" panose="020B0604020202020204" pitchFamily="34" charset="0"/>
                <a:cs typeface="Arial" panose="020B0604020202020204" pitchFamily="34" charset="0"/>
              </a:rPr>
              <a:t>, and the lines </a:t>
            </a:r>
            <a:r>
              <a:rPr lang="en-GB" sz="1800" i="1" dirty="0">
                <a:latin typeface="Times New Roman" panose="02020603050405020304" pitchFamily="18" charset="0"/>
                <a:cs typeface="Times New Roman" panose="02020603050405020304" pitchFamily="18" charset="0"/>
              </a:rPr>
              <a:t>y = cx + a</a:t>
            </a:r>
            <a:r>
              <a:rPr lang="en-GB" sz="1800" dirty="0">
                <a:latin typeface="Arial" panose="020B0604020202020204" pitchFamily="34" charset="0"/>
                <a:cs typeface="Arial" panose="020B0604020202020204" pitchFamily="34" charset="0"/>
              </a:rPr>
              <a:t> and </a:t>
            </a:r>
            <a:r>
              <a:rPr lang="en-GB" sz="1800" i="1" dirty="0">
                <a:latin typeface="Times New Roman" panose="02020603050405020304" pitchFamily="18" charset="0"/>
                <a:cs typeface="Times New Roman" panose="02020603050405020304" pitchFamily="18" charset="0"/>
              </a:rPr>
              <a:t>y = </a:t>
            </a:r>
            <a:r>
              <a:rPr lang="en-GB" sz="1800" i="1" dirty="0" err="1">
                <a:latin typeface="Times New Roman" panose="02020603050405020304" pitchFamily="18" charset="0"/>
                <a:cs typeface="Times New Roman" panose="02020603050405020304" pitchFamily="18" charset="0"/>
              </a:rPr>
              <a:t>ax</a:t>
            </a:r>
            <a:r>
              <a:rPr lang="en-GB" sz="1800" i="1" dirty="0">
                <a:latin typeface="Times New Roman" panose="02020603050405020304" pitchFamily="18" charset="0"/>
                <a:cs typeface="Times New Roman" panose="02020603050405020304" pitchFamily="18" charset="0"/>
              </a:rPr>
              <a:t> + b </a:t>
            </a:r>
            <a:r>
              <a:rPr lang="en-GB" sz="1800" dirty="0">
                <a:latin typeface="Arial" panose="020B0604020202020204" pitchFamily="34" charset="0"/>
                <a:cs typeface="Arial" panose="020B0604020202020204" pitchFamily="34" charset="0"/>
              </a:rPr>
              <a:t>meet at </a:t>
            </a:r>
            <a:r>
              <a:rPr lang="en-GB" sz="1800" i="1" dirty="0">
                <a:latin typeface="Times New Roman" panose="02020603050405020304" pitchFamily="18" charset="0"/>
                <a:cs typeface="Times New Roman" panose="02020603050405020304" pitchFamily="18" charset="0"/>
              </a:rPr>
              <a:t>A</a:t>
            </a:r>
            <a:r>
              <a:rPr lang="en-GB" sz="1800" dirty="0">
                <a:latin typeface="Arial" panose="020B0604020202020204" pitchFamily="34" charset="0"/>
                <a:cs typeface="Arial" panose="020B0604020202020204" pitchFamily="34" charset="0"/>
              </a:rPr>
              <a:t>. What is the area of triangle </a:t>
            </a:r>
            <a:r>
              <a:rPr lang="en-GB" sz="1800" i="1" dirty="0">
                <a:latin typeface="Times New Roman" panose="02020603050405020304" pitchFamily="18" charset="0"/>
                <a:cs typeface="Times New Roman" panose="02020603050405020304" pitchFamily="18" charset="0"/>
              </a:rPr>
              <a:t>ABC</a:t>
            </a:r>
            <a:r>
              <a:rPr lang="en-GB" sz="1800" dirty="0">
                <a:latin typeface="Arial" panose="020B0604020202020204" pitchFamily="34" charset="0"/>
                <a:cs typeface="Arial" panose="020B0604020202020204" pitchFamily="34" charset="0"/>
              </a:rPr>
              <a:t>?</a:t>
            </a:r>
          </a:p>
          <a:p>
            <a:endParaRPr lang="en-GB" sz="1800" dirty="0">
              <a:latin typeface="Arial" panose="020B0604020202020204" pitchFamily="34" charset="0"/>
              <a:cs typeface="Arial" panose="020B0604020202020204" pitchFamily="34" charset="0"/>
            </a:endParaRPr>
          </a:p>
          <a:p>
            <a:pPr algn="ctr"/>
            <a:r>
              <a:rPr lang="en-GB" sz="1800" b="1" dirty="0">
                <a:latin typeface="Arial" panose="020B0604020202020204" pitchFamily="34" charset="0"/>
                <a:cs typeface="Arial" panose="020B0604020202020204" pitchFamily="34" charset="0"/>
              </a:rPr>
              <a:t>To get your final answer, multiply by 12345969 and take the integer part </a:t>
            </a:r>
          </a:p>
          <a:p>
            <a:pPr algn="ctr"/>
            <a:r>
              <a:rPr lang="en-GB" sz="1800" b="1" dirty="0">
                <a:latin typeface="Arial" panose="020B0604020202020204" pitchFamily="34" charset="0"/>
                <a:cs typeface="Arial" panose="020B0604020202020204" pitchFamily="34" charset="0"/>
              </a:rPr>
              <a:t>to get an 8-digit number </a:t>
            </a:r>
            <a:r>
              <a:rPr lang="en-GB" sz="1800" b="1" dirty="0" err="1">
                <a:latin typeface="Arial" panose="020B0604020202020204" pitchFamily="34" charset="0"/>
                <a:cs typeface="Arial" panose="020B0604020202020204" pitchFamily="34" charset="0"/>
              </a:rPr>
              <a:t>abcdefgh</a:t>
            </a:r>
            <a:r>
              <a:rPr lang="en-GB" sz="1800" b="1" dirty="0">
                <a:latin typeface="Arial" panose="020B0604020202020204" pitchFamily="34" charset="0"/>
                <a:cs typeface="Arial" panose="020B0604020202020204" pitchFamily="34" charset="0"/>
              </a:rPr>
              <a:t>.</a:t>
            </a:r>
          </a:p>
          <a:p>
            <a:pPr algn="ctr"/>
            <a:r>
              <a:rPr lang="en-GB" sz="1800" b="1" dirty="0">
                <a:latin typeface="Arial" panose="020B0604020202020204" pitchFamily="34" charset="0"/>
                <a:cs typeface="Arial" panose="020B0604020202020204" pitchFamily="34" charset="0"/>
              </a:rPr>
              <a:t>Now visit https://integralmaths.org/ritangle/abcdefgh.html</a:t>
            </a:r>
          </a:p>
        </p:txBody>
      </p:sp>
      <mc:AlternateContent xmlns:mc="http://schemas.openxmlformats.org/markup-compatibility/2006" xmlns:a14="http://schemas.microsoft.com/office/drawing/2010/main">
        <mc:Choice Requires="a14">
          <p:sp>
            <p:nvSpPr>
              <p:cNvPr id="9" name="Rectangle 8"/>
              <p:cNvSpPr/>
              <p:nvPr/>
            </p:nvSpPr>
            <p:spPr>
              <a:xfrm>
                <a:off x="1543827" y="1937360"/>
                <a:ext cx="972394"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1800" i="1">
                          <a:latin typeface="Cambria Math" panose="02040503050406030204" pitchFamily="18" charset="0"/>
                        </a:rPr>
                        <m:t>𝑎</m:t>
                      </m:r>
                      <m:r>
                        <a:rPr lang="en-GB" sz="1800" i="1">
                          <a:latin typeface="Cambria Math" panose="02040503050406030204" pitchFamily="18" charset="0"/>
                        </a:rPr>
                        <m:t>,</m:t>
                      </m:r>
                      <m:r>
                        <m:rPr>
                          <m:nor/>
                        </m:rPr>
                        <a:rPr lang="en-GB" sz="1800" i="1">
                          <a:latin typeface="Cambria Math" panose="02040503050406030204" pitchFamily="18" charset="0"/>
                        </a:rPr>
                        <m:t> </m:t>
                      </m:r>
                      <m:r>
                        <a:rPr lang="en-GB" sz="1800" i="1">
                          <a:latin typeface="Cambria Math" panose="02040503050406030204" pitchFamily="18" charset="0"/>
                        </a:rPr>
                        <m:t>𝑏</m:t>
                      </m:r>
                      <m:r>
                        <a:rPr lang="en-GB" sz="1800" i="1">
                          <a:latin typeface="Cambria Math" panose="02040503050406030204" pitchFamily="18" charset="0"/>
                        </a:rPr>
                        <m:t>,</m:t>
                      </m:r>
                      <m:r>
                        <m:rPr>
                          <m:nor/>
                        </m:rPr>
                        <a:rPr lang="en-GB" sz="1800" i="1">
                          <a:latin typeface="Cambria Math" panose="02040503050406030204" pitchFamily="18" charset="0"/>
                        </a:rPr>
                        <m:t> </m:t>
                      </m:r>
                      <m:r>
                        <a:rPr lang="en-GB" sz="1800" i="1">
                          <a:latin typeface="Cambria Math" panose="02040503050406030204" pitchFamily="18" charset="0"/>
                        </a:rPr>
                        <m:t>𝑐</m:t>
                      </m:r>
                    </m:oMath>
                  </m:oMathPara>
                </a14:m>
                <a:endParaRPr lang="en-GB" sz="1800" i="1" dirty="0"/>
              </a:p>
            </p:txBody>
          </p:sp>
        </mc:Choice>
        <mc:Fallback xmlns="">
          <p:sp>
            <p:nvSpPr>
              <p:cNvPr id="9" name="Rectangle 8"/>
              <p:cNvSpPr>
                <a:spLocks noRot="1" noChangeAspect="1" noMove="1" noResize="1" noEditPoints="1" noAdjustHandles="1" noChangeArrowheads="1" noChangeShapeType="1" noTextEdit="1"/>
              </p:cNvSpPr>
              <p:nvPr/>
            </p:nvSpPr>
            <p:spPr>
              <a:xfrm>
                <a:off x="1543827" y="1937360"/>
                <a:ext cx="972394" cy="369332"/>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1359007" y="2202956"/>
                <a:ext cx="134203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800" i="1">
                          <a:latin typeface="Cambria Math" panose="02040503050406030204" pitchFamily="18" charset="0"/>
                        </a:rPr>
                        <m:t>𝑦</m:t>
                      </m:r>
                      <m:r>
                        <a:rPr lang="en-GB" sz="1800" i="1">
                          <a:latin typeface="Cambria Math" panose="02040503050406030204" pitchFamily="18" charset="0"/>
                        </a:rPr>
                        <m:t>=</m:t>
                      </m:r>
                      <m:r>
                        <a:rPr lang="en-GB" sz="1800" i="1">
                          <a:latin typeface="Cambria Math" panose="02040503050406030204" pitchFamily="18" charset="0"/>
                        </a:rPr>
                        <m:t>𝑎𝑥</m:t>
                      </m:r>
                      <m:r>
                        <a:rPr lang="en-GB" sz="1800" i="1">
                          <a:latin typeface="Cambria Math" panose="02040503050406030204" pitchFamily="18" charset="0"/>
                        </a:rPr>
                        <m:t>+</m:t>
                      </m:r>
                      <m:r>
                        <a:rPr lang="en-GB" sz="1800" i="1">
                          <a:latin typeface="Cambria Math" panose="02040503050406030204" pitchFamily="18" charset="0"/>
                        </a:rPr>
                        <m:t>𝑏</m:t>
                      </m:r>
                    </m:oMath>
                  </m:oMathPara>
                </a14:m>
                <a:endParaRPr lang="en-GB" sz="1800" i="1" dirty="0">
                  <a:latin typeface="Times New Roman" panose="02020603050405020304" pitchFamily="18" charset="0"/>
                  <a:cs typeface="Times New Roman" panose="020206030504050203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1359007" y="2202956"/>
                <a:ext cx="1342034" cy="369332"/>
              </a:xfrm>
              <a:prstGeom prst="rect">
                <a:avLst/>
              </a:prstGeom>
              <a:blipFill rotWithShape="0">
                <a:blip r:embed="rId3"/>
                <a:stretch>
                  <a:fillRect b="-81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026963" y="2202956"/>
                <a:ext cx="131702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800" i="1">
                          <a:latin typeface="Cambria Math" panose="02040503050406030204" pitchFamily="18" charset="0"/>
                        </a:rPr>
                        <m:t>𝑦</m:t>
                      </m:r>
                      <m:r>
                        <a:rPr lang="en-GB" sz="1800" i="1">
                          <a:latin typeface="Cambria Math" panose="02040503050406030204" pitchFamily="18" charset="0"/>
                        </a:rPr>
                        <m:t>=</m:t>
                      </m:r>
                      <m:r>
                        <a:rPr lang="en-GB" sz="1800" i="1">
                          <a:latin typeface="Cambria Math" panose="02040503050406030204" pitchFamily="18" charset="0"/>
                        </a:rPr>
                        <m:t>𝑏𝑥</m:t>
                      </m:r>
                      <m:r>
                        <a:rPr lang="en-GB" sz="1800" i="1">
                          <a:latin typeface="Cambria Math" panose="02040503050406030204" pitchFamily="18" charset="0"/>
                        </a:rPr>
                        <m:t>+</m:t>
                      </m:r>
                      <m:r>
                        <a:rPr lang="en-GB" sz="1800" i="1">
                          <a:latin typeface="Cambria Math" panose="02040503050406030204" pitchFamily="18" charset="0"/>
                        </a:rPr>
                        <m:t>𝑐</m:t>
                      </m:r>
                    </m:oMath>
                  </m:oMathPara>
                </a14:m>
                <a:endParaRPr lang="en-GB" sz="1800" i="1" dirty="0"/>
              </a:p>
            </p:txBody>
          </p:sp>
        </mc:Choice>
        <mc:Fallback xmlns="">
          <p:sp>
            <p:nvSpPr>
              <p:cNvPr id="11" name="Rectangle 10"/>
              <p:cNvSpPr>
                <a:spLocks noRot="1" noChangeAspect="1" noMove="1" noResize="1" noEditPoints="1" noAdjustHandles="1" noChangeArrowheads="1" noChangeShapeType="1" noTextEdit="1"/>
              </p:cNvSpPr>
              <p:nvPr/>
            </p:nvSpPr>
            <p:spPr>
              <a:xfrm>
                <a:off x="3026963" y="2202956"/>
                <a:ext cx="1317027" cy="369332"/>
              </a:xfrm>
              <a:prstGeom prst="rect">
                <a:avLst/>
              </a:prstGeom>
              <a:blipFill rotWithShape="0">
                <a:blip r:embed="rId4"/>
                <a:stretch>
                  <a:fillRect b="-6557"/>
                </a:stretch>
              </a:blipFill>
            </p:spPr>
            <p:txBody>
              <a:bodyPr/>
              <a:lstStyle/>
              <a:p>
                <a:r>
                  <a:rPr lang="en-GB">
                    <a:noFill/>
                  </a:rPr>
                  <a:t> </a:t>
                </a:r>
              </a:p>
            </p:txBody>
          </p:sp>
        </mc:Fallback>
      </mc:AlternateContent>
      <p:sp>
        <p:nvSpPr>
          <p:cNvPr id="12" name="TextBox 11"/>
          <p:cNvSpPr txBox="1"/>
          <p:nvPr/>
        </p:nvSpPr>
        <p:spPr>
          <a:xfrm>
            <a:off x="216000" y="1296000"/>
            <a:ext cx="3307404" cy="400110"/>
          </a:xfrm>
          <a:prstGeom prst="rect">
            <a:avLst/>
          </a:prstGeom>
          <a:noFill/>
        </p:spPr>
        <p:txBody>
          <a:bodyPr wrap="square" rtlCol="0">
            <a:spAutoFit/>
          </a:bodyPr>
          <a:lstStyle/>
          <a:p>
            <a:r>
              <a:rPr lang="en-GB" sz="2000" b="1" dirty="0">
                <a:solidFill>
                  <a:srgbClr val="002147"/>
                </a:solidFill>
                <a:latin typeface="Arial" panose="020B0604020202020204" pitchFamily="34" charset="0"/>
                <a:cs typeface="Arial" panose="020B0604020202020204" pitchFamily="34" charset="0"/>
              </a:rPr>
              <a:t>Question D</a:t>
            </a:r>
          </a:p>
        </p:txBody>
      </p:sp>
    </p:spTree>
    <p:extLst>
      <p:ext uri="{BB962C8B-B14F-4D97-AF65-F5344CB8AC3E}">
        <p14:creationId xmlns:p14="http://schemas.microsoft.com/office/powerpoint/2010/main" val="1766133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4876800" cy="2062103"/>
          </a:xfrm>
          <a:prstGeom prst="rect">
            <a:avLst/>
          </a:prstGeom>
        </p:spPr>
        <p:txBody>
          <a:bodyPr>
            <a:spAutoFit/>
          </a:bodyPr>
          <a:lstStyle/>
          <a:p>
            <a:r>
              <a:rPr lang="en-GB" sz="2000" b="1" dirty="0">
                <a:solidFill>
                  <a:srgbClr val="002147"/>
                </a:solidFill>
                <a:latin typeface="Arial" panose="020B0604020202020204" pitchFamily="34" charset="0"/>
                <a:cs typeface="Arial" panose="020B0604020202020204" pitchFamily="34" charset="0"/>
              </a:rPr>
              <a:t>Question E</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A rook starts from the bottom left corner of a chess board, and journeys to the top right corner. It can only travel north or east, and it cannot cross the given thick line. </a:t>
            </a:r>
          </a:p>
          <a:p>
            <a:r>
              <a:rPr lang="en-GB" sz="1800" dirty="0">
                <a:latin typeface="Arial" panose="020B0604020202020204" pitchFamily="34" charset="0"/>
                <a:cs typeface="Arial" panose="020B0604020202020204" pitchFamily="34" charset="0"/>
              </a:rPr>
              <a:t>How many possible journeys are there?</a:t>
            </a:r>
          </a:p>
        </p:txBody>
      </p:sp>
      <p:sp>
        <p:nvSpPr>
          <p:cNvPr id="3" name="Rectangle 2"/>
          <p:cNvSpPr/>
          <p:nvPr/>
        </p:nvSpPr>
        <p:spPr>
          <a:xfrm>
            <a:off x="298315" y="3761681"/>
            <a:ext cx="9046723" cy="646331"/>
          </a:xfrm>
          <a:prstGeom prst="rect">
            <a:avLst/>
          </a:prstGeom>
        </p:spPr>
        <p:txBody>
          <a:bodyPr wrap="square">
            <a:spAutoFit/>
          </a:bodyPr>
          <a:lstStyle/>
          <a:p>
            <a:pPr algn="ctr"/>
            <a:r>
              <a:rPr lang="en-GB" sz="1800" b="1" dirty="0">
                <a:latin typeface="Arial" panose="020B0604020202020204" pitchFamily="34" charset="0"/>
                <a:cs typeface="Arial" panose="020B0604020202020204" pitchFamily="34" charset="0"/>
              </a:rPr>
              <a:t>To get your final answer, multiply by 25641 to get an 8-digit number </a:t>
            </a:r>
            <a:r>
              <a:rPr lang="en-GB" sz="1800" b="1" dirty="0" err="1">
                <a:latin typeface="Arial" panose="020B0604020202020204" pitchFamily="34" charset="0"/>
                <a:cs typeface="Arial" panose="020B0604020202020204" pitchFamily="34" charset="0"/>
              </a:rPr>
              <a:t>abcdefgh</a:t>
            </a:r>
            <a:r>
              <a:rPr lang="en-GB" sz="1800" b="1" dirty="0">
                <a:latin typeface="Arial" panose="020B0604020202020204" pitchFamily="34" charset="0"/>
                <a:cs typeface="Arial" panose="020B0604020202020204" pitchFamily="34" charset="0"/>
              </a:rPr>
              <a:t>.</a:t>
            </a:r>
          </a:p>
          <a:p>
            <a:pPr algn="ctr"/>
            <a:r>
              <a:rPr lang="en-GB" sz="1800" b="1" dirty="0">
                <a:latin typeface="Arial" panose="020B0604020202020204" pitchFamily="34" charset="0"/>
                <a:cs typeface="Arial" panose="020B0604020202020204" pitchFamily="34" charset="0"/>
              </a:rPr>
              <a:t>Now visit https://integralmaths.org/ritangle/abcdefgh.html</a:t>
            </a:r>
          </a:p>
        </p:txBody>
      </p:sp>
      <p:pic>
        <p:nvPicPr>
          <p:cNvPr id="13" name="Picture 12">
            <a:extLst>
              <a:ext uri="{FF2B5EF4-FFF2-40B4-BE49-F238E27FC236}">
                <a16:creationId xmlns:a16="http://schemas.microsoft.com/office/drawing/2014/main" id="{5C881BCA-2731-41AA-B7CF-4C5D72FB4888}"/>
              </a:ext>
            </a:extLst>
          </p:cNvPr>
          <p:cNvPicPr>
            <a:picLocks noChangeAspect="1"/>
          </p:cNvPicPr>
          <p:nvPr/>
        </p:nvPicPr>
        <p:blipFill>
          <a:blip r:embed="rId2"/>
          <a:stretch>
            <a:fillRect/>
          </a:stretch>
        </p:blipFill>
        <p:spPr>
          <a:xfrm>
            <a:off x="5651568" y="1535583"/>
            <a:ext cx="3161692" cy="2128821"/>
          </a:xfrm>
          <a:prstGeom prst="rect">
            <a:avLst/>
          </a:prstGeom>
        </p:spPr>
      </p:pic>
    </p:spTree>
    <p:extLst>
      <p:ext uri="{BB962C8B-B14F-4D97-AF65-F5344CB8AC3E}">
        <p14:creationId xmlns:p14="http://schemas.microsoft.com/office/powerpoint/2010/main" val="1524284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000" y="1296000"/>
            <a:ext cx="9364494" cy="2985433"/>
          </a:xfrm>
          <a:prstGeom prst="rect">
            <a:avLst/>
          </a:prstGeom>
        </p:spPr>
        <p:txBody>
          <a:bodyPr wrap="square">
            <a:spAutoFit/>
          </a:bodyPr>
          <a:lstStyle/>
          <a:p>
            <a:r>
              <a:rPr lang="en-GB" sz="2000" b="1" dirty="0">
                <a:latin typeface="Arial" panose="020B0604020202020204" pitchFamily="34" charset="0"/>
                <a:cs typeface="Arial" panose="020B0604020202020204" pitchFamily="34" charset="0"/>
              </a:rPr>
              <a:t>Question F</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There are two values of </a:t>
            </a:r>
            <a:r>
              <a:rPr lang="en-GB" sz="14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for which the tangents to the cubic curves</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pPr algn="ctr"/>
            <a:r>
              <a:rPr lang="en-GB" sz="1400" dirty="0">
                <a:latin typeface="Arial" panose="020B0604020202020204" pitchFamily="34" charset="0"/>
                <a:cs typeface="Arial" panose="020B0604020202020204" pitchFamily="34" charset="0"/>
              </a:rPr>
              <a:t>and</a:t>
            </a:r>
          </a:p>
          <a:p>
            <a:r>
              <a:rPr lang="en-GB" sz="1400" dirty="0">
                <a:latin typeface="Arial" panose="020B0604020202020204" pitchFamily="34" charset="0"/>
                <a:cs typeface="Arial" panose="020B0604020202020204" pitchFamily="34" charset="0"/>
              </a:rPr>
              <a:t>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are parallel. </a:t>
            </a:r>
          </a:p>
          <a:p>
            <a:r>
              <a:rPr lang="en-GB" sz="1400" dirty="0">
                <a:latin typeface="Arial" panose="020B0604020202020204" pitchFamily="34" charset="0"/>
                <a:cs typeface="Arial" panose="020B0604020202020204" pitchFamily="34" charset="0"/>
              </a:rPr>
              <a:t>These four tangents create a parallelogram; what (to 3 </a:t>
            </a:r>
            <a:r>
              <a:rPr lang="en-GB" sz="1400" dirty="0" err="1">
                <a:latin typeface="Arial" panose="020B0604020202020204" pitchFamily="34" charset="0"/>
                <a:cs typeface="Arial" panose="020B0604020202020204" pitchFamily="34" charset="0"/>
              </a:rPr>
              <a:t>s.f.</a:t>
            </a:r>
            <a:r>
              <a:rPr lang="en-GB" sz="1400" dirty="0">
                <a:latin typeface="Arial" panose="020B0604020202020204" pitchFamily="34" charset="0"/>
                <a:cs typeface="Arial" panose="020B0604020202020204" pitchFamily="34" charset="0"/>
              </a:rPr>
              <a:t>) is the x-coordinate of its centre? </a:t>
            </a:r>
          </a:p>
          <a:p>
            <a:endParaRPr lang="en-GB" sz="1400" b="1" dirty="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5987365 and take the integer part  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visit https://integralmaths.org/ritangle/abcdefgh.html</a:t>
            </a:r>
          </a:p>
        </p:txBody>
      </p:sp>
      <p:pic>
        <p:nvPicPr>
          <p:cNvPr id="6" name="Picture 5">
            <a:extLst>
              <a:ext uri="{FF2B5EF4-FFF2-40B4-BE49-F238E27FC236}">
                <a16:creationId xmlns:a16="http://schemas.microsoft.com/office/drawing/2014/main" id="{D47BB37F-7DEB-403B-BB8B-0375160DA650}"/>
              </a:ext>
            </a:extLst>
          </p:cNvPr>
          <p:cNvPicPr>
            <a:picLocks noChangeAspect="1"/>
          </p:cNvPicPr>
          <p:nvPr/>
        </p:nvPicPr>
        <p:blipFill>
          <a:blip r:embed="rId2"/>
          <a:stretch>
            <a:fillRect/>
          </a:stretch>
        </p:blipFill>
        <p:spPr>
          <a:xfrm>
            <a:off x="3597955" y="2205880"/>
            <a:ext cx="2722114" cy="397814"/>
          </a:xfrm>
          <a:prstGeom prst="rect">
            <a:avLst/>
          </a:prstGeom>
        </p:spPr>
      </p:pic>
      <p:pic>
        <p:nvPicPr>
          <p:cNvPr id="7" name="Picture 6">
            <a:extLst>
              <a:ext uri="{FF2B5EF4-FFF2-40B4-BE49-F238E27FC236}">
                <a16:creationId xmlns:a16="http://schemas.microsoft.com/office/drawing/2014/main" id="{67E707FE-E566-480A-A9F2-5AB5BC67FAAA}"/>
              </a:ext>
            </a:extLst>
          </p:cNvPr>
          <p:cNvPicPr>
            <a:picLocks noChangeAspect="1"/>
          </p:cNvPicPr>
          <p:nvPr/>
        </p:nvPicPr>
        <p:blipFill>
          <a:blip r:embed="rId3"/>
          <a:stretch>
            <a:fillRect/>
          </a:stretch>
        </p:blipFill>
        <p:spPr>
          <a:xfrm>
            <a:off x="3619505" y="2739395"/>
            <a:ext cx="2679014" cy="403334"/>
          </a:xfrm>
          <a:prstGeom prst="rect">
            <a:avLst/>
          </a:prstGeom>
        </p:spPr>
      </p:pic>
    </p:spTree>
    <p:extLst>
      <p:ext uri="{BB962C8B-B14F-4D97-AF65-F5344CB8AC3E}">
        <p14:creationId xmlns:p14="http://schemas.microsoft.com/office/powerpoint/2010/main" val="712822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221821" cy="303159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G</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function |</a:t>
            </a:r>
            <a:r>
              <a:rPr lang="en-GB" sz="1600" i="1" dirty="0">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means ‘the positive size of </a:t>
            </a:r>
            <a:r>
              <a:rPr lang="en-GB" sz="1600" i="1" dirty="0">
                <a:solidFill>
                  <a:prstClr val="black"/>
                </a:solidFill>
                <a:latin typeface="Times New Roman" panose="02020603050405020304" pitchFamily="18" charset="0"/>
                <a:cs typeface="Times New Roman" panose="02020603050405020304" pitchFamily="18" charset="0"/>
              </a:rPr>
              <a:t>x</a:t>
            </a:r>
            <a:r>
              <a:rPr lang="en-GB" sz="1400" dirty="0">
                <a:latin typeface="Arial" panose="020B0604020202020204" pitchFamily="34" charset="0"/>
                <a:cs typeface="Arial" panose="020B0604020202020204" pitchFamily="34" charset="0"/>
              </a:rPr>
              <a:t>’, so |5| = 5, |-5| = 5.</a:t>
            </a:r>
          </a:p>
          <a:p>
            <a:r>
              <a:rPr lang="en-GB" sz="1400" dirty="0">
                <a:latin typeface="Arial" panose="020B0604020202020204" pitchFamily="34" charset="0"/>
                <a:cs typeface="Arial" panose="020B0604020202020204" pitchFamily="34" charset="0"/>
              </a:rPr>
              <a:t>Explicitly, </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curve                           consists of two infinite half-lines that meet at the origin. If </a:t>
            </a:r>
            <a:r>
              <a:rPr lang="en-GB" sz="1400" i="1" dirty="0">
                <a:latin typeface="Times New Roman" panose="02020603050405020304" pitchFamily="18" charset="0"/>
                <a:cs typeface="Times New Roman" panose="02020603050405020304" pitchFamily="18" charset="0"/>
              </a:rPr>
              <a:t>a</a:t>
            </a:r>
            <a:r>
              <a:rPr lang="en-GB" sz="1400" dirty="0">
                <a:latin typeface="Arial" panose="020B0604020202020204" pitchFamily="34" charset="0"/>
                <a:cs typeface="Arial" panose="020B0604020202020204" pitchFamily="34" charset="0"/>
              </a:rPr>
              <a:t> is positive, and the two half-lines are perpendicular, what is </a:t>
            </a:r>
            <a:r>
              <a:rPr lang="en-GB" sz="1400" i="1" dirty="0">
                <a:latin typeface="Times New Roman" panose="02020603050405020304" pitchFamily="18" charset="0"/>
                <a:cs typeface="Times New Roman" panose="02020603050405020304" pitchFamily="18" charset="0"/>
              </a:rPr>
              <a:t>a</a:t>
            </a:r>
            <a:r>
              <a:rPr lang="en-GB" sz="1400" dirty="0">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Add together all possible values for a and round to 3s.f.</a:t>
            </a:r>
          </a:p>
          <a:p>
            <a:endParaRPr lang="en-GB" sz="100" dirty="0">
              <a:latin typeface="Arial" panose="020B0604020202020204" pitchFamily="34" charset="0"/>
              <a:cs typeface="Arial" panose="020B0604020202020204" pitchFamily="34" charset="0"/>
            </a:endParaRPr>
          </a:p>
          <a:p>
            <a:pPr algn="ctr"/>
            <a:endParaRPr lang="en-GB" sz="1400" b="1" dirty="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21589460 and take the integer part 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visit https://integralmaths.org/ritangle/abcdefgh.html</a:t>
            </a:r>
          </a:p>
        </p:txBody>
      </p:sp>
      <p:pic>
        <p:nvPicPr>
          <p:cNvPr id="8" name="Picture 7">
            <a:extLst>
              <a:ext uri="{FF2B5EF4-FFF2-40B4-BE49-F238E27FC236}">
                <a16:creationId xmlns:a16="http://schemas.microsoft.com/office/drawing/2014/main" id="{B8F5008D-9717-4987-92A8-D86218EC0A52}"/>
              </a:ext>
            </a:extLst>
          </p:cNvPr>
          <p:cNvPicPr>
            <a:picLocks noChangeAspect="1"/>
          </p:cNvPicPr>
          <p:nvPr/>
        </p:nvPicPr>
        <p:blipFill>
          <a:blip r:embed="rId2"/>
          <a:stretch>
            <a:fillRect/>
          </a:stretch>
        </p:blipFill>
        <p:spPr>
          <a:xfrm>
            <a:off x="3618687" y="2276493"/>
            <a:ext cx="1741564" cy="710617"/>
          </a:xfrm>
          <a:prstGeom prst="rect">
            <a:avLst/>
          </a:prstGeom>
        </p:spPr>
      </p:pic>
      <p:pic>
        <p:nvPicPr>
          <p:cNvPr id="9" name="Picture 8">
            <a:extLst>
              <a:ext uri="{FF2B5EF4-FFF2-40B4-BE49-F238E27FC236}">
                <a16:creationId xmlns:a16="http://schemas.microsoft.com/office/drawing/2014/main" id="{57765868-2231-413E-9DAB-CDCA0CFA8308}"/>
              </a:ext>
            </a:extLst>
          </p:cNvPr>
          <p:cNvPicPr>
            <a:picLocks noChangeAspect="1"/>
          </p:cNvPicPr>
          <p:nvPr/>
        </p:nvPicPr>
        <p:blipFill>
          <a:blip r:embed="rId3"/>
          <a:stretch>
            <a:fillRect/>
          </a:stretch>
        </p:blipFill>
        <p:spPr>
          <a:xfrm>
            <a:off x="1128277" y="2913631"/>
            <a:ext cx="1176600" cy="310876"/>
          </a:xfrm>
          <a:prstGeom prst="rect">
            <a:avLst/>
          </a:prstGeom>
        </p:spPr>
      </p:pic>
    </p:spTree>
    <p:extLst>
      <p:ext uri="{BB962C8B-B14F-4D97-AF65-F5344CB8AC3E}">
        <p14:creationId xmlns:p14="http://schemas.microsoft.com/office/powerpoint/2010/main" val="1419372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9098604" cy="2985433"/>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H</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last time I stayed in a hotel, I was given the room number 316.</a:t>
            </a:r>
          </a:p>
          <a:p>
            <a:r>
              <a:rPr lang="en-GB" sz="1400" dirty="0">
                <a:latin typeface="Arial" panose="020B0604020202020204" pitchFamily="34" charset="0"/>
                <a:cs typeface="Arial" panose="020B0604020202020204" pitchFamily="34" charset="0"/>
              </a:rPr>
              <a:t>‘That’s an interesting number,’ I thought, ‘since 316 = 100 + 216 = 10</a:t>
            </a:r>
            <a:r>
              <a:rPr lang="en-GB" sz="1400" baseline="30000" dirty="0">
                <a:latin typeface="Arial" panose="020B0604020202020204" pitchFamily="34" charset="0"/>
                <a:cs typeface="Arial" panose="020B0604020202020204" pitchFamily="34" charset="0"/>
              </a:rPr>
              <a:t>2</a:t>
            </a:r>
            <a:r>
              <a:rPr lang="en-GB" sz="1400" dirty="0">
                <a:latin typeface="Arial" panose="020B0604020202020204" pitchFamily="34" charset="0"/>
                <a:cs typeface="Arial" panose="020B0604020202020204" pitchFamily="34" charset="0"/>
              </a:rPr>
              <a:t> + 6</a:t>
            </a:r>
            <a:r>
              <a:rPr lang="en-GB" sz="1400" baseline="30000" dirty="0">
                <a:latin typeface="Arial" panose="020B0604020202020204" pitchFamily="34" charset="0"/>
                <a:cs typeface="Arial" panose="020B0604020202020204" pitchFamily="34" charset="0"/>
              </a:rPr>
              <a:t>3</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Now 1 = 1</a:t>
            </a:r>
            <a:r>
              <a:rPr lang="en-GB" sz="1400" baseline="30000" dirty="0">
                <a:latin typeface="Arial" panose="020B0604020202020204" pitchFamily="34" charset="0"/>
                <a:cs typeface="Arial" panose="020B0604020202020204" pitchFamily="34" charset="0"/>
              </a:rPr>
              <a:t>2 </a:t>
            </a:r>
            <a:r>
              <a:rPr lang="en-GB" sz="1400" dirty="0">
                <a:latin typeface="Arial" panose="020B0604020202020204" pitchFamily="34" charset="0"/>
                <a:cs typeface="Arial" panose="020B0604020202020204" pitchFamily="34" charset="0"/>
              </a:rPr>
              <a:t>+ 0</a:t>
            </a:r>
            <a:r>
              <a:rPr lang="en-GB" sz="1400" baseline="30000" dirty="0">
                <a:latin typeface="Arial" panose="020B0604020202020204" pitchFamily="34" charset="0"/>
                <a:cs typeface="Arial" panose="020B0604020202020204" pitchFamily="34" charset="0"/>
              </a:rPr>
              <a:t>3</a:t>
            </a:r>
            <a:r>
              <a:rPr lang="en-GB" sz="1400" dirty="0">
                <a:latin typeface="Arial" panose="020B0604020202020204" pitchFamily="34" charset="0"/>
                <a:cs typeface="Arial" panose="020B0604020202020204" pitchFamily="34" charset="0"/>
              </a:rPr>
              <a:t> = 1</a:t>
            </a:r>
            <a:r>
              <a:rPr lang="en-GB" sz="1400" baseline="30000" dirty="0">
                <a:latin typeface="Arial" panose="020B0604020202020204" pitchFamily="34" charset="0"/>
                <a:cs typeface="Arial" panose="020B0604020202020204" pitchFamily="34" charset="0"/>
              </a:rPr>
              <a:t>3</a:t>
            </a:r>
            <a:r>
              <a:rPr lang="en-GB" sz="1400" dirty="0">
                <a:latin typeface="Arial" panose="020B0604020202020204" pitchFamily="34" charset="0"/>
                <a:cs typeface="Arial" panose="020B0604020202020204" pitchFamily="34" charset="0"/>
              </a:rPr>
              <a:t> + 0</a:t>
            </a:r>
            <a:r>
              <a:rPr lang="en-GB" sz="1400" baseline="30000" dirty="0">
                <a:latin typeface="Arial" panose="020B0604020202020204" pitchFamily="34" charset="0"/>
                <a:cs typeface="Arial" panose="020B0604020202020204" pitchFamily="34" charset="0"/>
              </a:rPr>
              <a:t>2</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So 1 can be written as the sum of a square and a cube in more than one way. What is the sum of all the numbers from 0 to 99 that can be written as the sum of a square and a cube in more than one way?</a:t>
            </a:r>
          </a:p>
          <a:p>
            <a:r>
              <a:rPr lang="en-GB" sz="1400" i="1" dirty="0">
                <a:latin typeface="Arial" panose="020B0604020202020204" pitchFamily="34" charset="0"/>
                <a:cs typeface="Arial" panose="020B0604020202020204" pitchFamily="34" charset="0"/>
              </a:rPr>
              <a:t>Note; both the cube and the square need to be non-negative.</a:t>
            </a:r>
          </a:p>
          <a:p>
            <a:r>
              <a:rPr lang="en-GB" sz="1400" i="1" dirty="0">
                <a:latin typeface="Arial" panose="020B0604020202020204" pitchFamily="34" charset="0"/>
                <a:cs typeface="Arial" panose="020B0604020202020204" pitchFamily="34" charset="0"/>
              </a:rPr>
              <a:t> </a:t>
            </a:r>
          </a:p>
          <a:p>
            <a:pPr algn="ctr"/>
            <a:r>
              <a:rPr lang="en-GB" sz="1400" b="1" dirty="0">
                <a:latin typeface="Arial" panose="020B0604020202020204" pitchFamily="34" charset="0"/>
                <a:cs typeface="Arial" panose="020B0604020202020204" pitchFamily="34" charset="0"/>
              </a:rPr>
              <a:t>You may find Excel useful to you in this problem. </a:t>
            </a:r>
          </a:p>
          <a:p>
            <a:pPr algn="ctr"/>
            <a:endParaRPr lang="en-GB" sz="1400" b="1" dirty="0">
              <a:latin typeface="Arial" panose="020B0604020202020204" pitchFamily="34" charset="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69534 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visit https://integralmaths.org/ritangle/abcdefgh.html</a:t>
            </a:r>
          </a:p>
        </p:txBody>
      </p:sp>
    </p:spTree>
    <p:extLst>
      <p:ext uri="{BB962C8B-B14F-4D97-AF65-F5344CB8AC3E}">
        <p14:creationId xmlns:p14="http://schemas.microsoft.com/office/powerpoint/2010/main" val="1376507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176426" cy="303159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I</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You are given many copies of two kinds of tile, 5x5 and 7x7;</a:t>
            </a:r>
            <a:r>
              <a:rPr lang="en-GB" sz="1000" dirty="0">
                <a:latin typeface="Arial" panose="020B0604020202020204" pitchFamily="34" charset="0"/>
                <a:cs typeface="Arial" panose="020B0604020202020204" pitchFamily="34" charset="0"/>
              </a:rPr>
              <a:t> </a:t>
            </a:r>
          </a:p>
          <a:p>
            <a:endParaRPr lang="en-GB" sz="10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tiles are used to cover a rectangular </a:t>
            </a:r>
            <a:r>
              <a:rPr lang="en-GB" sz="1600" i="1" dirty="0">
                <a:latin typeface="Times New Roman" panose="02020603050405020304" pitchFamily="18" charset="0"/>
                <a:cs typeface="Times New Roman" panose="02020603050405020304" pitchFamily="18" charset="0"/>
              </a:rPr>
              <a:t>n</a:t>
            </a:r>
            <a:r>
              <a:rPr lang="en-GB" sz="1400" dirty="0">
                <a:latin typeface="Arial" panose="020B0604020202020204" pitchFamily="34" charset="0"/>
                <a:cs typeface="Arial" panose="020B0604020202020204" pitchFamily="34" charset="0"/>
              </a:rPr>
              <a:t> x </a:t>
            </a:r>
            <a:r>
              <a:rPr lang="en-GB" sz="1600" i="1" dirty="0">
                <a:latin typeface="Times New Roman" panose="02020603050405020304" pitchFamily="18" charset="0"/>
                <a:cs typeface="Times New Roman" panose="02020603050405020304" pitchFamily="18" charset="0"/>
              </a:rPr>
              <a:t>m</a:t>
            </a:r>
            <a:r>
              <a:rPr lang="en-GB" sz="1400" dirty="0">
                <a:latin typeface="Arial" panose="020B0604020202020204" pitchFamily="34" charset="0"/>
                <a:cs typeface="Arial" panose="020B0604020202020204" pitchFamily="34" charset="0"/>
              </a:rPr>
              <a:t> floor without gaps like so; tiles of type A fill the bottom left rectangle as shown, while tiles of type B cover the remainder of the </a:t>
            </a:r>
            <a:r>
              <a:rPr lang="en-GB" sz="1600" i="1" dirty="0">
                <a:latin typeface="Times New Roman" panose="02020603050405020304" pitchFamily="18" charset="0"/>
                <a:cs typeface="Times New Roman" panose="02020603050405020304" pitchFamily="18" charset="0"/>
              </a:rPr>
              <a:t>m</a:t>
            </a:r>
            <a:r>
              <a:rPr lang="en-GB" sz="1400" dirty="0">
                <a:latin typeface="Arial" panose="020B0604020202020204" pitchFamily="34" charset="0"/>
                <a:cs typeface="Arial" panose="020B0604020202020204" pitchFamily="34" charset="0"/>
              </a:rPr>
              <a:t> x </a:t>
            </a:r>
            <a:r>
              <a:rPr lang="en-GB" sz="1600" i="1" dirty="0">
                <a:latin typeface="Times New Roman" panose="02020603050405020304" pitchFamily="18" charset="0"/>
                <a:cs typeface="Times New Roman" panose="02020603050405020304" pitchFamily="18" charset="0"/>
              </a:rPr>
              <a:t>n</a:t>
            </a:r>
            <a:r>
              <a:rPr lang="en-GB" sz="1400" dirty="0">
                <a:latin typeface="Arial" panose="020B0604020202020204" pitchFamily="34" charset="0"/>
                <a:cs typeface="Arial" panose="020B0604020202020204" pitchFamily="34" charset="0"/>
              </a:rPr>
              <a:t> rectangle.</a:t>
            </a:r>
            <a:endParaRPr lang="en-GB" sz="1100" dirty="0">
              <a:latin typeface="Arial" panose="020B0604020202020204" pitchFamily="34" charset="0"/>
              <a:cs typeface="Arial" panose="020B0604020202020204" pitchFamily="34" charset="0"/>
            </a:endParaRPr>
          </a:p>
          <a:p>
            <a:endParaRPr lang="en-GB" sz="1400" b="1" dirty="0">
              <a:cs typeface="Arial" panose="020B0604020202020204" pitchFamily="34" charset="0"/>
            </a:endParaRPr>
          </a:p>
          <a:p>
            <a:r>
              <a:rPr lang="en-GB" sz="1400" dirty="0">
                <a:solidFill>
                  <a:prstClr val="black"/>
                </a:solidFill>
                <a:latin typeface="Arial" panose="020B0604020202020204" pitchFamily="34" charset="0"/>
                <a:cs typeface="Arial" panose="020B0604020202020204" pitchFamily="34" charset="0"/>
              </a:rPr>
              <a:t>The ‘Tiles Type A’ rectangle is </a:t>
            </a:r>
            <a:r>
              <a:rPr lang="en-GB" sz="1400" i="1" dirty="0">
                <a:solidFill>
                  <a:prstClr val="black"/>
                </a:solidFill>
                <a:latin typeface="Times New Roman" panose="02020603050405020304" pitchFamily="18" charset="0"/>
                <a:cs typeface="Times New Roman" panose="02020603050405020304" pitchFamily="18" charset="0"/>
              </a:rPr>
              <a:t>a</a:t>
            </a:r>
            <a:r>
              <a:rPr lang="en-GB" sz="1400" dirty="0">
                <a:solidFill>
                  <a:prstClr val="black"/>
                </a:solidFill>
                <a:latin typeface="Arial" panose="020B0604020202020204" pitchFamily="34" charset="0"/>
                <a:cs typeface="Arial" panose="020B0604020202020204" pitchFamily="34" charset="0"/>
              </a:rPr>
              <a:t> x </a:t>
            </a:r>
            <a:r>
              <a:rPr lang="en-GB" sz="1400" i="1" dirty="0">
                <a:solidFill>
                  <a:prstClr val="black"/>
                </a:solidFill>
                <a:latin typeface="Times New Roman" panose="02020603050405020304" pitchFamily="18" charset="0"/>
                <a:cs typeface="Times New Roman" panose="02020603050405020304" pitchFamily="18" charset="0"/>
              </a:rPr>
              <a:t>b</a:t>
            </a:r>
            <a:r>
              <a:rPr lang="en-GB" sz="1400" dirty="0">
                <a:solidFill>
                  <a:prstClr val="black"/>
                </a:solidFill>
                <a:latin typeface="Arial" panose="020B0604020202020204" pitchFamily="34" charset="0"/>
                <a:cs typeface="Arial" panose="020B0604020202020204" pitchFamily="34" charset="0"/>
              </a:rPr>
              <a:t>, where 0 ≤ </a:t>
            </a:r>
            <a:r>
              <a:rPr lang="en-GB" sz="1400" i="1" dirty="0">
                <a:solidFill>
                  <a:prstClr val="black"/>
                </a:solidFill>
                <a:latin typeface="Times New Roman" panose="02020603050405020304" pitchFamily="18" charset="0"/>
                <a:cs typeface="Times New Roman" panose="02020603050405020304" pitchFamily="18" charset="0"/>
              </a:rPr>
              <a:t>a</a:t>
            </a:r>
            <a:r>
              <a:rPr lang="en-GB" sz="1400" dirty="0">
                <a:solidFill>
                  <a:prstClr val="black"/>
                </a:solidFill>
                <a:latin typeface="Arial" panose="020B0604020202020204" pitchFamily="34" charset="0"/>
                <a:cs typeface="Arial" panose="020B0604020202020204" pitchFamily="34" charset="0"/>
              </a:rPr>
              <a:t> ≤ </a:t>
            </a:r>
            <a:r>
              <a:rPr lang="en-GB" sz="1400" i="1" dirty="0">
                <a:solidFill>
                  <a:prstClr val="black"/>
                </a:solidFill>
                <a:latin typeface="Times New Roman" panose="02020603050405020304" pitchFamily="18" charset="0"/>
                <a:cs typeface="Times New Roman" panose="02020603050405020304" pitchFamily="18" charset="0"/>
              </a:rPr>
              <a:t>m</a:t>
            </a:r>
            <a:r>
              <a:rPr lang="en-GB" sz="1400" dirty="0">
                <a:solidFill>
                  <a:prstClr val="black"/>
                </a:solidFill>
                <a:latin typeface="Arial" panose="020B0604020202020204" pitchFamily="34" charset="0"/>
                <a:cs typeface="Arial" panose="020B0604020202020204" pitchFamily="34" charset="0"/>
              </a:rPr>
              <a:t>,   0 ≤ </a:t>
            </a:r>
            <a:r>
              <a:rPr lang="en-GB" sz="1400" i="1" dirty="0">
                <a:solidFill>
                  <a:prstClr val="black"/>
                </a:solidFill>
                <a:latin typeface="Times New Roman" panose="02020603050405020304" pitchFamily="18" charset="0"/>
                <a:cs typeface="Times New Roman" panose="02020603050405020304" pitchFamily="18" charset="0"/>
              </a:rPr>
              <a:t>b</a:t>
            </a:r>
            <a:r>
              <a:rPr lang="en-GB" sz="1400" dirty="0">
                <a:solidFill>
                  <a:prstClr val="black"/>
                </a:solidFill>
                <a:latin typeface="Arial" panose="020B0604020202020204" pitchFamily="34" charset="0"/>
                <a:cs typeface="Arial" panose="020B0604020202020204" pitchFamily="34" charset="0"/>
              </a:rPr>
              <a:t> ≤ </a:t>
            </a:r>
            <a:r>
              <a:rPr lang="en-GB" sz="1400" i="1" dirty="0">
                <a:solidFill>
                  <a:prstClr val="black"/>
                </a:solidFill>
                <a:latin typeface="Times New Roman" panose="02020603050405020304" pitchFamily="18" charset="0"/>
                <a:cs typeface="Times New Roman" panose="02020603050405020304" pitchFamily="18" charset="0"/>
              </a:rPr>
              <a:t>n</a:t>
            </a:r>
            <a:r>
              <a:rPr lang="en-GB" sz="1400" dirty="0">
                <a:solidFill>
                  <a:prstClr val="black"/>
                </a:solidFill>
                <a:latin typeface="Arial" panose="020B0604020202020204" pitchFamily="34" charset="0"/>
                <a:cs typeface="Arial" panose="020B0604020202020204" pitchFamily="34" charset="0"/>
              </a:rPr>
              <a:t>. If </a:t>
            </a:r>
            <a:r>
              <a:rPr lang="en-GB" sz="1400" i="1" dirty="0">
                <a:solidFill>
                  <a:prstClr val="black"/>
                </a:solidFill>
                <a:latin typeface="Times New Roman" panose="02020603050405020304" pitchFamily="18" charset="0"/>
                <a:cs typeface="Times New Roman" panose="02020603050405020304" pitchFamily="18" charset="0"/>
              </a:rPr>
              <a:t>m</a:t>
            </a:r>
            <a:r>
              <a:rPr lang="en-GB" sz="1400" dirty="0">
                <a:solidFill>
                  <a:prstClr val="black"/>
                </a:solidFill>
                <a:latin typeface="Arial" panose="020B0604020202020204" pitchFamily="34" charset="0"/>
                <a:cs typeface="Arial" panose="020B0604020202020204" pitchFamily="34" charset="0"/>
              </a:rPr>
              <a:t> = 98 and </a:t>
            </a:r>
            <a:r>
              <a:rPr lang="en-GB" sz="1400" i="1" dirty="0">
                <a:solidFill>
                  <a:prstClr val="black"/>
                </a:solidFill>
                <a:latin typeface="Times New Roman" panose="02020603050405020304" pitchFamily="18" charset="0"/>
                <a:cs typeface="Times New Roman" panose="02020603050405020304" pitchFamily="18" charset="0"/>
              </a:rPr>
              <a:t>n</a:t>
            </a:r>
            <a:r>
              <a:rPr lang="en-GB" sz="1400" dirty="0">
                <a:solidFill>
                  <a:prstClr val="black"/>
                </a:solidFill>
                <a:latin typeface="Arial" panose="020B0604020202020204" pitchFamily="34" charset="0"/>
                <a:cs typeface="Arial" panose="020B0604020202020204" pitchFamily="34" charset="0"/>
              </a:rPr>
              <a:t> = 126,</a:t>
            </a:r>
          </a:p>
          <a:p>
            <a:r>
              <a:rPr lang="en-GB" sz="1400" dirty="0">
                <a:solidFill>
                  <a:prstClr val="black"/>
                </a:solidFill>
                <a:latin typeface="Arial" panose="020B0604020202020204" pitchFamily="34" charset="0"/>
                <a:cs typeface="Arial" panose="020B0604020202020204" pitchFamily="34" charset="0"/>
              </a:rPr>
              <a:t> what is the largest total number of tiles that could be used to cover the floor</a:t>
            </a:r>
          </a:p>
          <a:p>
            <a:r>
              <a:rPr lang="en-GB" sz="1400" dirty="0">
                <a:solidFill>
                  <a:prstClr val="black"/>
                </a:solidFill>
                <a:latin typeface="Arial" panose="020B0604020202020204" pitchFamily="34" charset="0"/>
                <a:cs typeface="Arial" panose="020B0604020202020204" pitchFamily="34" charset="0"/>
              </a:rPr>
              <a:t> completely? </a:t>
            </a:r>
            <a:endParaRPr lang="en-GB" sz="100" dirty="0">
              <a:solidFill>
                <a:prstClr val="black"/>
              </a:solidFill>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endParaRPr lang="en-GB" sz="300" b="1" dirty="0">
              <a:latin typeface="Arial" panose="020B0604020202020204" pitchFamily="34" charset="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56248 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visit https://integralmaths.org/ritangle/abcdefgh.html</a:t>
            </a:r>
          </a:p>
        </p:txBody>
      </p:sp>
      <p:pic>
        <p:nvPicPr>
          <p:cNvPr id="4" name="Picture 3">
            <a:extLst>
              <a:ext uri="{FF2B5EF4-FFF2-40B4-BE49-F238E27FC236}">
                <a16:creationId xmlns:a16="http://schemas.microsoft.com/office/drawing/2014/main" id="{2EB20BF7-5BA4-4E8F-846A-28B9C906A4DA}"/>
              </a:ext>
            </a:extLst>
          </p:cNvPr>
          <p:cNvPicPr>
            <a:picLocks noChangeAspect="1"/>
          </p:cNvPicPr>
          <p:nvPr/>
        </p:nvPicPr>
        <p:blipFill rotWithShape="1">
          <a:blip r:embed="rId2"/>
          <a:srcRect l="7260" t="7942" r="4818" b="5901"/>
          <a:stretch/>
        </p:blipFill>
        <p:spPr>
          <a:xfrm>
            <a:off x="7190733" y="2656253"/>
            <a:ext cx="2303463" cy="1204210"/>
          </a:xfrm>
          <a:prstGeom prst="rect">
            <a:avLst/>
          </a:prstGeom>
        </p:spPr>
      </p:pic>
      <p:pic>
        <p:nvPicPr>
          <p:cNvPr id="5" name="Picture 4">
            <a:extLst>
              <a:ext uri="{FF2B5EF4-FFF2-40B4-BE49-F238E27FC236}">
                <a16:creationId xmlns:a16="http://schemas.microsoft.com/office/drawing/2014/main" id="{D6D659E1-7450-48E2-BABA-71E231A062F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16883" y="1485900"/>
            <a:ext cx="1298517" cy="764155"/>
          </a:xfrm>
          <a:prstGeom prst="rect">
            <a:avLst/>
          </a:prstGeom>
          <a:noFill/>
          <a:ln>
            <a:noFill/>
          </a:ln>
        </p:spPr>
      </p:pic>
    </p:spTree>
    <p:extLst>
      <p:ext uri="{BB962C8B-B14F-4D97-AF65-F5344CB8AC3E}">
        <p14:creationId xmlns:p14="http://schemas.microsoft.com/office/powerpoint/2010/main" val="3426227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000" y="1296000"/>
            <a:ext cx="8733865" cy="3293209"/>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Question J</a:t>
            </a:r>
          </a:p>
          <a:p>
            <a:endParaRPr lang="en-GB" sz="14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 triangle has two angles </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and 2</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(measured in degrees). </a:t>
            </a:r>
          </a:p>
          <a:p>
            <a:r>
              <a:rPr lang="en-GB" sz="1600" dirty="0">
                <a:latin typeface="Arial" panose="020B0604020202020204" pitchFamily="34" charset="0"/>
                <a:cs typeface="Arial" panose="020B0604020202020204" pitchFamily="34" charset="0"/>
              </a:rPr>
              <a:t>The side opposite the angle size </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is of length </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+ 20 cm, the side opposite the angle size 2</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is of length 2</a:t>
            </a:r>
            <a:r>
              <a:rPr lang="en-GB" sz="1600" i="1" dirty="0">
                <a:latin typeface="Times New Roman" panose="02020603050405020304" pitchFamily="18" charset="0"/>
                <a:cs typeface="Times New Roman" panose="02020603050405020304" pitchFamily="18" charset="0"/>
              </a:rPr>
              <a:t>x</a:t>
            </a:r>
            <a:r>
              <a:rPr lang="en-GB" sz="1600" dirty="0">
                <a:latin typeface="Arial" panose="020B0604020202020204" pitchFamily="34" charset="0"/>
                <a:cs typeface="Arial" panose="020B0604020202020204" pitchFamily="34" charset="0"/>
              </a:rPr>
              <a:t> + 20 cm. </a:t>
            </a:r>
          </a:p>
          <a:p>
            <a:r>
              <a:rPr lang="en-GB" sz="1600" dirty="0">
                <a:latin typeface="Arial" panose="020B0604020202020204" pitchFamily="34" charset="0"/>
                <a:cs typeface="Arial" panose="020B0604020202020204" pitchFamily="34" charset="0"/>
              </a:rPr>
              <a:t>Find the length of the third side in cm (to 3 sig figs). </a:t>
            </a:r>
            <a:r>
              <a:rPr lang="en-GB" sz="1600" i="1" dirty="0">
                <a:latin typeface="Arial" panose="020B0604020202020204" pitchFamily="34" charset="0"/>
                <a:cs typeface="Arial" panose="020B0604020202020204" pitchFamily="34" charset="0"/>
              </a:rPr>
              <a:t> </a:t>
            </a:r>
          </a:p>
          <a:p>
            <a:endParaRPr lang="en-GB" sz="1600" b="1" dirty="0">
              <a:cs typeface="Arial" panose="020B0604020202020204" pitchFamily="34" charset="0"/>
            </a:endParaRPr>
          </a:p>
          <a:p>
            <a:pPr algn="ctr"/>
            <a:r>
              <a:rPr lang="en-GB" sz="1600" b="1" dirty="0">
                <a:cs typeface="Arial" panose="020B0604020202020204" pitchFamily="34" charset="0"/>
              </a:rPr>
              <a:t>To get your final answer, multiply by 40907110 and take the integer part to get an 8-digit number </a:t>
            </a:r>
            <a:r>
              <a:rPr lang="en-GB" sz="1600" b="1" dirty="0" err="1">
                <a:cs typeface="Arial" panose="020B0604020202020204" pitchFamily="34" charset="0"/>
              </a:rPr>
              <a:t>abcdefgh</a:t>
            </a:r>
            <a:r>
              <a:rPr lang="en-GB" sz="1600" b="1" dirty="0">
                <a:cs typeface="Arial" panose="020B0604020202020204" pitchFamily="34" charset="0"/>
              </a:rPr>
              <a:t>.</a:t>
            </a:r>
          </a:p>
          <a:p>
            <a:pPr algn="ctr"/>
            <a:endParaRPr lang="en-GB" sz="1600" b="1" dirty="0">
              <a:cs typeface="Arial" panose="020B0604020202020204" pitchFamily="34" charset="0"/>
            </a:endParaRPr>
          </a:p>
          <a:p>
            <a:pPr algn="ctr"/>
            <a:r>
              <a:rPr lang="en-GB" sz="1600" b="1" dirty="0">
                <a:cs typeface="Arial" panose="020B0604020202020204" pitchFamily="34" charset="0"/>
              </a:rPr>
              <a:t>A graphing program may be needed to solve an equation here.</a:t>
            </a:r>
          </a:p>
          <a:p>
            <a:pPr algn="ctr"/>
            <a:r>
              <a:rPr lang="en-GB" sz="1600" b="1" dirty="0">
                <a:cs typeface="Arial" panose="020B0604020202020204" pitchFamily="34" charset="0"/>
              </a:rPr>
              <a:t>Now visit https://integralmaths.org/ritangle/abcdefgh.html</a:t>
            </a:r>
          </a:p>
          <a:p>
            <a:endParaRPr lang="en-GB" sz="1400" dirty="0">
              <a:cs typeface="Arial" panose="020B0604020202020204" pitchFamily="34" charset="0"/>
            </a:endParaRPr>
          </a:p>
        </p:txBody>
      </p:sp>
    </p:spTree>
    <p:extLst>
      <p:ext uri="{BB962C8B-B14F-4D97-AF65-F5344CB8AC3E}">
        <p14:creationId xmlns:p14="http://schemas.microsoft.com/office/powerpoint/2010/main" val="2566466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000" y="1296000"/>
            <a:ext cx="9124546" cy="2954655"/>
          </a:xfrm>
          <a:prstGeom prst="rect">
            <a:avLst/>
          </a:prstGeom>
        </p:spPr>
        <p:txBody>
          <a:bodyPr wrap="square">
            <a:spAutoFit/>
          </a:bodyPr>
          <a:lstStyle/>
          <a:p>
            <a:r>
              <a:rPr lang="en-GB" sz="2000" b="1" dirty="0">
                <a:solidFill>
                  <a:srgbClr val="002147"/>
                </a:solidFill>
                <a:latin typeface="Arial" panose="020B0604020202020204" pitchFamily="34" charset="0"/>
                <a:cs typeface="Arial" panose="020B0604020202020204" pitchFamily="34" charset="0"/>
              </a:rPr>
              <a:t>Tiebreaker Question</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 computer prints out the days of the year in the 21st century in the form day-month-year without any leading zeroes, so that the tenth of October 2054 is 10-10-54 and the first of July 2002 is 1-7-2. One day the computer is asked to print out all the days from 1-1-1 to 31-12-99, but due to a glitch, it omits the hyphens. For some dates, this does not really matter; 111 can only be 1-1-1, and 311299 must be 31-12-99 (such dates are called CLEAR). But some dates are ambiguous; 11211 could be 1-12-11 or 11-2-11 (such dates are called UNCLEAR). How many unclear dates are printed by the computer? </a:t>
            </a:r>
            <a:endParaRPr lang="en-GB" sz="1400" b="1" dirty="0">
              <a:latin typeface="Arial" panose="020B0604020202020204" pitchFamily="34" charset="0"/>
              <a:cs typeface="Arial" panose="020B0604020202020204" pitchFamily="34" charset="0"/>
            </a:endParaRPr>
          </a:p>
          <a:p>
            <a:r>
              <a:rPr lang="en-GB" sz="1400" i="1" dirty="0">
                <a:latin typeface="Arial" panose="020B0604020202020204" pitchFamily="34" charset="0"/>
                <a:cs typeface="Arial" panose="020B0604020202020204" pitchFamily="34" charset="0"/>
              </a:rPr>
              <a:t>(The number 11211, for example, will appear twice, and will be counted twice in your count.)</a:t>
            </a:r>
          </a:p>
          <a:p>
            <a:endParaRPr lang="en-GB" sz="1200" i="1" dirty="0">
              <a:latin typeface="Arial" panose="020B0604020202020204" pitchFamily="34" charset="0"/>
              <a:cs typeface="Arial" panose="020B0604020202020204" pitchFamily="34" charset="0"/>
            </a:endParaRPr>
          </a:p>
          <a:p>
            <a:pPr algn="ctr"/>
            <a:r>
              <a:rPr lang="en-GB" sz="1400" b="1" dirty="0">
                <a:latin typeface="Arial" panose="020B0604020202020204" pitchFamily="34" charset="0"/>
                <a:cs typeface="Arial" panose="020B0604020202020204" pitchFamily="34" charset="0"/>
              </a:rPr>
              <a:t>To get your final answer, multiply by 12345.678 and take the integer part </a:t>
            </a:r>
          </a:p>
          <a:p>
            <a:pPr algn="ctr"/>
            <a:r>
              <a:rPr lang="en-GB" sz="1400" b="1" dirty="0">
                <a:latin typeface="Arial" panose="020B0604020202020204" pitchFamily="34" charset="0"/>
                <a:cs typeface="Arial" panose="020B0604020202020204" pitchFamily="34" charset="0"/>
              </a:rPr>
              <a:t>to get an 8-digit number </a:t>
            </a:r>
            <a:r>
              <a:rPr lang="en-GB" sz="1400" b="1" dirty="0" err="1">
                <a:latin typeface="Arial" panose="020B0604020202020204" pitchFamily="34" charset="0"/>
                <a:cs typeface="Arial" panose="020B0604020202020204" pitchFamily="34" charset="0"/>
              </a:rPr>
              <a:t>abcdefgh</a:t>
            </a:r>
            <a:r>
              <a:rPr lang="en-GB" sz="1400" b="1" dirty="0">
                <a:latin typeface="Arial" panose="020B0604020202020204" pitchFamily="34" charset="0"/>
                <a:cs typeface="Arial" panose="020B0604020202020204" pitchFamily="34" charset="0"/>
              </a:rPr>
              <a:t>.</a:t>
            </a:r>
          </a:p>
          <a:p>
            <a:pPr algn="ctr"/>
            <a:r>
              <a:rPr lang="en-GB" sz="1400" b="1" dirty="0">
                <a:latin typeface="Arial" panose="020B0604020202020204" pitchFamily="34" charset="0"/>
                <a:cs typeface="Arial" panose="020B0604020202020204" pitchFamily="34" charset="0"/>
              </a:rPr>
              <a:t>Now go to https://integralmaths.org/ritangle/finalanswer.html</a:t>
            </a:r>
          </a:p>
        </p:txBody>
      </p:sp>
    </p:spTree>
    <p:extLst>
      <p:ext uri="{BB962C8B-B14F-4D97-AF65-F5344CB8AC3E}">
        <p14:creationId xmlns:p14="http://schemas.microsoft.com/office/powerpoint/2010/main" val="31133412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4036</TotalTime>
  <Words>3475</Words>
  <Application>Microsoft Office PowerPoint</Application>
  <PresentationFormat>Custom</PresentationFormat>
  <Paragraphs>337</Paragraphs>
  <Slides>37</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45" baseType="lpstr">
      <vt:lpstr>Arial</vt:lpstr>
      <vt:lpstr>Calibri</vt:lpstr>
      <vt:lpstr>Calibri Light</vt:lpstr>
      <vt:lpstr>Cambria Math</vt:lpstr>
      <vt:lpstr>Times New Roman</vt:lpstr>
      <vt:lpstr>Office Theme</vt:lpstr>
      <vt:lpstr>Custom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Barker</dc:creator>
  <cp:lastModifiedBy>Alex Edge</cp:lastModifiedBy>
  <cp:revision>95</cp:revision>
  <cp:lastPrinted>2019-10-21T07:03:13Z</cp:lastPrinted>
  <dcterms:created xsi:type="dcterms:W3CDTF">2018-09-26T12:43:25Z</dcterms:created>
  <dcterms:modified xsi:type="dcterms:W3CDTF">2020-12-17T13:18:03Z</dcterms:modified>
</cp:coreProperties>
</file>