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7"/>
  </p:notesMasterIdLst>
  <p:handoutMasterIdLst>
    <p:handoutMasterId r:id="rId8"/>
  </p:handoutMasterIdLst>
  <p:sldIdLst>
    <p:sldId id="256" r:id="rId2"/>
    <p:sldId id="267" r:id="rId3"/>
    <p:sldId id="272" r:id="rId4"/>
    <p:sldId id="273" r:id="rId5"/>
    <p:sldId id="274" r:id="rId6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anose="02020603050405020304" pitchFamily="18" charset="0"/>
        <a:ea typeface="ヒラギノ角ゴ Pro W3" pitchFamily="125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anose="02020603050405020304" pitchFamily="18" charset="0"/>
        <a:ea typeface="ヒラギノ角ゴ Pro W3" pitchFamily="125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anose="02020603050405020304" pitchFamily="18" charset="0"/>
        <a:ea typeface="ヒラギノ角ゴ Pro W3" pitchFamily="125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anose="02020603050405020304" pitchFamily="18" charset="0"/>
        <a:ea typeface="ヒラギノ角ゴ Pro W3" pitchFamily="125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anose="02020603050405020304" pitchFamily="18" charset="0"/>
        <a:ea typeface="ヒラギノ角ゴ Pro W3" pitchFamily="125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" panose="02020603050405020304" pitchFamily="18" charset="0"/>
        <a:ea typeface="ヒラギノ角ゴ Pro W3" pitchFamily="125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" panose="02020603050405020304" pitchFamily="18" charset="0"/>
        <a:ea typeface="ヒラギノ角ゴ Pro W3" pitchFamily="125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" panose="02020603050405020304" pitchFamily="18" charset="0"/>
        <a:ea typeface="ヒラギノ角ゴ Pro W3" pitchFamily="125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" panose="02020603050405020304" pitchFamily="18" charset="0"/>
        <a:ea typeface="ヒラギノ角ゴ Pro W3" pitchFamily="125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FDA"/>
    <a:srgbClr val="00235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5F58FD8-E414-4C9D-BDD7-94658366915A}" v="29" dt="2021-10-14T15:35:10.25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141"/>
    <p:restoredTop sz="87421" autoAdjust="0"/>
  </p:normalViewPr>
  <p:slideViewPr>
    <p:cSldViewPr>
      <p:cViewPr varScale="1">
        <p:scale>
          <a:sx n="100" d="100"/>
          <a:sy n="100" d="100"/>
        </p:scale>
        <p:origin x="2172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>
      <p:cViewPr varScale="1">
        <p:scale>
          <a:sx n="70" d="100"/>
          <a:sy n="70" d="100"/>
        </p:scale>
        <p:origin x="3240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13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Times" charset="0"/>
                <a:ea typeface="ヒラギノ角ゴ Pro W3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Times" charset="0"/>
                <a:ea typeface="ヒラギノ角ゴ Pro W3" charset="-128"/>
              </a:defRPr>
            </a:lvl1pPr>
          </a:lstStyle>
          <a:p>
            <a:pPr>
              <a:defRPr/>
            </a:pPr>
            <a:fld id="{E6D207C4-F1C5-46D6-B0F0-58965E34A68D}" type="datetimeFigureOut">
              <a:rPr lang="en-US"/>
              <a:pPr>
                <a:defRPr/>
              </a:pPr>
              <a:t>10/19/2021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Times" charset="0"/>
                <a:ea typeface="ヒラギノ角ゴ Pro W3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Times" charset="0"/>
                <a:ea typeface="ヒラギノ角ゴ Pro W3" charset="-128"/>
              </a:defRPr>
            </a:lvl1pPr>
          </a:lstStyle>
          <a:p>
            <a:pPr>
              <a:defRPr/>
            </a:pPr>
            <a:fld id="{D8435711-A4FE-4B0D-8EAC-05E1780A8E6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940065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Times" charset="0"/>
                <a:ea typeface="ヒラギノ角ゴ Pro W3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Times" charset="0"/>
                <a:ea typeface="ヒラギノ角ゴ Pro W3" charset="-128"/>
              </a:defRPr>
            </a:lvl1pPr>
          </a:lstStyle>
          <a:p>
            <a:pPr>
              <a:defRPr/>
            </a:pPr>
            <a:fld id="{24CC7B08-0227-40A0-93E0-F1542D752734}" type="datetimeFigureOut">
              <a:rPr lang="en-US"/>
              <a:pPr>
                <a:defRPr/>
              </a:pPr>
              <a:t>10/19/2021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Times" charset="0"/>
                <a:ea typeface="ヒラギノ角ゴ Pro W3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Times" charset="0"/>
                <a:ea typeface="ヒラギノ角ゴ Pro W3" charset="-128"/>
              </a:defRPr>
            </a:lvl1pPr>
          </a:lstStyle>
          <a:p>
            <a:pPr>
              <a:defRPr/>
            </a:pPr>
            <a:fld id="{86AAEC0A-556C-4808-8664-FAF36CE6DC8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037152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148747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395288" y="1196975"/>
            <a:ext cx="3744912" cy="32400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GB" dirty="0"/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4427984" y="1196975"/>
            <a:ext cx="4269160" cy="580926"/>
          </a:xfrm>
          <a:prstGeom prst="rect">
            <a:avLst/>
          </a:prstGeom>
        </p:spPr>
        <p:txBody>
          <a:bodyPr vert="horz"/>
          <a:lstStyle>
            <a:lvl1pPr algn="l">
              <a:defRPr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41960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780289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36712"/>
            <a:ext cx="8229600" cy="580926"/>
          </a:xfrm>
          <a:prstGeom prst="rect">
            <a:avLst/>
          </a:prstGeom>
        </p:spPr>
        <p:txBody>
          <a:bodyPr vert="horz"/>
          <a:lstStyle>
            <a:lvl1pPr>
              <a:defRPr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/>
          <a:lstStyle>
            <a:lvl1pPr marL="457200" indent="-457200">
              <a:buClr>
                <a:schemeClr val="bg2"/>
              </a:buClr>
              <a:buFont typeface="Wingdings" panose="05000000000000000000" pitchFamily="2" charset="2"/>
              <a:buChar char="§"/>
              <a:defRPr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914400" indent="-457200">
              <a:buClr>
                <a:schemeClr val="bg2"/>
              </a:buClr>
              <a:buFont typeface="Wingdings" panose="05000000000000000000" pitchFamily="2" charset="2"/>
              <a:buChar char="§"/>
              <a:defRPr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57300" indent="-342900">
              <a:buClr>
                <a:schemeClr val="bg2"/>
              </a:buClr>
              <a:buFont typeface="Wingdings" panose="05000000000000000000" pitchFamily="2" charset="2"/>
              <a:buChar char="§"/>
              <a:defRPr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14500" indent="-342900">
              <a:buClr>
                <a:schemeClr val="bg2"/>
              </a:buClr>
              <a:buFont typeface="Wingdings" panose="05000000000000000000" pitchFamily="2" charset="2"/>
              <a:buChar char="§"/>
              <a:defRPr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71700" indent="-342900">
              <a:buClr>
                <a:schemeClr val="bg2"/>
              </a:buClr>
              <a:buFont typeface="Wingdings" panose="05000000000000000000" pitchFamily="2" charset="2"/>
              <a:buChar char="§"/>
              <a:defRPr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2964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vert="horz" anchor="t"/>
          <a:lstStyle>
            <a:lvl1pPr algn="l">
              <a:defRPr sz="4000" b="0" cap="all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0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2062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 vert="horz"/>
          <a:lstStyle>
            <a:lvl1pPr marL="342900" indent="-342900">
              <a:buClr>
                <a:schemeClr val="bg2"/>
              </a:buClr>
              <a:buFont typeface="Wingdings" panose="05000000000000000000" pitchFamily="2" charset="2"/>
              <a:buChar char="§"/>
              <a:defRPr sz="28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buClr>
                <a:schemeClr val="bg2"/>
              </a:buClr>
              <a:buFont typeface="Wingdings" panose="05000000000000000000" pitchFamily="2" charset="2"/>
              <a:buChar char="§"/>
              <a:defRPr sz="2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Clr>
                <a:schemeClr val="bg2"/>
              </a:buClr>
              <a:buFont typeface="Wingdings" panose="05000000000000000000" pitchFamily="2" charset="2"/>
              <a:buChar char="§"/>
              <a:defRPr sz="18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Clr>
                <a:schemeClr val="bg2"/>
              </a:buClr>
              <a:buFont typeface="Wingdings" panose="05000000000000000000" pitchFamily="2" charset="2"/>
              <a:buChar char="§"/>
              <a:defRPr sz="18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 vert="horz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lang="en-GB" sz="2800" dirty="0" smtClean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lang="en-GB" sz="2800" dirty="0" smtClean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lang="en-GB" sz="2800" dirty="0" smtClean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lang="en-GB" sz="2800" dirty="0" smtClean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lang="en-US" sz="2800" dirty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836712"/>
            <a:ext cx="8229600" cy="580926"/>
          </a:xfrm>
          <a:prstGeom prst="rect">
            <a:avLst/>
          </a:prstGeom>
        </p:spPr>
        <p:txBody>
          <a:bodyPr vert="horz"/>
          <a:lstStyle>
            <a:lvl1pPr>
              <a:defRPr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32697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vert="horz" anchor="t"/>
          <a:lstStyle>
            <a:lvl1pPr marL="0" indent="0">
              <a:buNone/>
              <a:defRPr sz="2400" b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 vert="horz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lang="en-GB" sz="2400" dirty="0" smtClean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lang="en-GB" sz="2400" dirty="0" smtClean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lang="en-GB" sz="2400" dirty="0" smtClean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lang="en-GB" sz="2400" dirty="0" smtClean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lang="en-US" sz="2400" dirty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vert="horz" anchor="t"/>
          <a:lstStyle>
            <a:lvl1pPr marL="0" indent="0">
              <a:buNone/>
              <a:defRPr sz="2400" b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 vert="horz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lang="en-GB" sz="2400" dirty="0" smtClean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lang="en-GB" sz="2400" dirty="0" smtClean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lang="en-GB" sz="2400" dirty="0" smtClean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lang="en-GB" sz="2400" dirty="0" smtClean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lang="en-US" sz="2400" dirty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457200" y="836712"/>
            <a:ext cx="8229600" cy="580926"/>
          </a:xfrm>
          <a:prstGeom prst="rect">
            <a:avLst/>
          </a:prstGeom>
        </p:spPr>
        <p:txBody>
          <a:bodyPr vert="horz"/>
          <a:lstStyle>
            <a:lvl1pPr>
              <a:defRPr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35486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836712"/>
            <a:ext cx="8229600" cy="580926"/>
          </a:xfrm>
          <a:prstGeom prst="rect">
            <a:avLst/>
          </a:prstGeom>
        </p:spPr>
        <p:txBody>
          <a:bodyPr vert="horz"/>
          <a:lstStyle>
            <a:lvl1pPr>
              <a:defRPr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51046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36712"/>
            <a:ext cx="3008313" cy="598388"/>
          </a:xfrm>
          <a:prstGeom prst="rect">
            <a:avLst/>
          </a:prstGeom>
        </p:spPr>
        <p:txBody>
          <a:bodyPr vert="horz" anchor="t"/>
          <a:lstStyle>
            <a:lvl1pPr algn="l">
              <a:defRPr sz="2400" b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836712"/>
            <a:ext cx="5111750" cy="5289451"/>
          </a:xfrm>
          <a:prstGeom prst="rect">
            <a:avLst/>
          </a:prstGeom>
        </p:spPr>
        <p:txBody>
          <a:bodyPr vert="horz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lang="en-GB" sz="2800" dirty="0" smtClean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lang="en-GB" sz="2800" dirty="0" smtClean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lang="en-GB" sz="2800" dirty="0" smtClean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lang="en-GB" sz="2800" dirty="0" smtClean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lang="en-US" sz="2800" dirty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20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393555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vert="horz" anchor="b"/>
          <a:lstStyle>
            <a:lvl1pPr algn="l">
              <a:defRPr sz="2000" b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836711"/>
            <a:ext cx="5486400" cy="3890863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2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164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>
            <a:lvl1pPr marL="342900" indent="-342900">
              <a:buClr>
                <a:schemeClr val="bg2"/>
              </a:buClr>
              <a:buFont typeface="Wingdings" panose="05000000000000000000" pitchFamily="2" charset="2"/>
              <a:buChar char="§"/>
              <a:defRPr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buClr>
                <a:schemeClr val="bg2"/>
              </a:buClr>
              <a:buFont typeface="Wingdings" panose="05000000000000000000" pitchFamily="2" charset="2"/>
              <a:buChar char="§"/>
              <a:defRPr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Clr>
                <a:schemeClr val="bg2"/>
              </a:buClr>
              <a:buFont typeface="Wingdings" panose="05000000000000000000" pitchFamily="2" charset="2"/>
              <a:buChar char="§"/>
              <a:defRPr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Clr>
                <a:schemeClr val="bg2"/>
              </a:buClr>
              <a:buFont typeface="Wingdings" panose="05000000000000000000" pitchFamily="2" charset="2"/>
              <a:buChar char="§"/>
              <a:defRPr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Clr>
                <a:schemeClr val="bg2"/>
              </a:buClr>
              <a:buFont typeface="Wingdings" panose="05000000000000000000" pitchFamily="2" charset="2"/>
              <a:buChar char="§"/>
              <a:defRPr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7200" y="836712"/>
            <a:ext cx="8229600" cy="580926"/>
          </a:xfrm>
          <a:prstGeom prst="rect">
            <a:avLst/>
          </a:prstGeom>
        </p:spPr>
        <p:txBody>
          <a:bodyPr vert="horz"/>
          <a:lstStyle>
            <a:lvl1pPr>
              <a:defRPr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403315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836712"/>
            <a:ext cx="2057400" cy="5289451"/>
          </a:xfrm>
          <a:prstGeom prst="rect">
            <a:avLst/>
          </a:prstGeom>
        </p:spPr>
        <p:txBody>
          <a:bodyPr vert="eaVert"/>
          <a:lstStyle>
            <a:lvl1pPr>
              <a:defRPr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836712"/>
            <a:ext cx="6019800" cy="5289451"/>
          </a:xfrm>
          <a:prstGeom prst="rect">
            <a:avLst/>
          </a:prstGeom>
        </p:spPr>
        <p:txBody>
          <a:bodyPr vert="eaVert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lang="en-GB" sz="2800" dirty="0" smtClean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lang="en-GB" sz="2800" dirty="0" smtClean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lang="en-GB" sz="2800" dirty="0" smtClean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lang="en-GB" sz="2800" dirty="0" smtClean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lang="en-US" sz="2800" dirty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77628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7"/>
          <p:cNvPicPr>
            <a:picLocks noChangeAspect="1" noChangeArrowheads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850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31" r:id="rId1"/>
    <p:sldLayoutId id="2147483726" r:id="rId2"/>
    <p:sldLayoutId id="2147483732" r:id="rId3"/>
    <p:sldLayoutId id="2147483721" r:id="rId4"/>
    <p:sldLayoutId id="2147483722" r:id="rId5"/>
    <p:sldLayoutId id="2147483723" r:id="rId6"/>
    <p:sldLayoutId id="2147483724" r:id="rId7"/>
    <p:sldLayoutId id="2147483725" r:id="rId8"/>
    <p:sldLayoutId id="2147483727" r:id="rId9"/>
    <p:sldLayoutId id="2147483728" r:id="rId10"/>
    <p:sldLayoutId id="2147483729" r:id="rId11"/>
    <p:sldLayoutId id="2147483730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  <a:ea typeface="ヒラギノ角ゴ Pro W3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  <a:ea typeface="ヒラギノ角ゴ Pro W3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  <a:ea typeface="ヒラギノ角ゴ Pro W3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  <a:ea typeface="ヒラギノ角ゴ Pro W3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  <a:ea typeface="ヒラギノ角ゴ Pro W3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  <a:ea typeface="ヒラギノ角ゴ Pro W3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  <a:ea typeface="ヒラギノ角ゴ Pro W3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  <a:ea typeface="ヒラギノ角ゴ Pro W3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800">
          <a:solidFill>
            <a:srgbClr val="002350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rgbClr val="002350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rgbClr val="002350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rgbClr val="002350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rgbClr val="002350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002350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002350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002350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002350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744DB7-D8F0-4872-AAF0-C17529C999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2044824"/>
          </a:xfrm>
        </p:spPr>
        <p:txBody>
          <a:bodyPr/>
          <a:lstStyle/>
          <a:p>
            <a:pPr marL="0" indent="0" algn="ctr">
              <a:buNone/>
            </a:pPr>
            <a:r>
              <a:rPr lang="en-GB" sz="4400" dirty="0"/>
              <a:t>Prime Time</a:t>
            </a:r>
          </a:p>
          <a:p>
            <a:pPr marL="0" indent="0" algn="ctr">
              <a:buNone/>
            </a:pPr>
            <a:r>
              <a:rPr lang="en-GB" sz="4400" dirty="0">
                <a:effectLst/>
                <a:ea typeface="Calibri" panose="020F0502020204030204" pitchFamily="34" charset="0"/>
              </a:rPr>
              <a:t>Puzzle Picks!</a:t>
            </a:r>
            <a:endParaRPr lang="en-GB" sz="6000" dirty="0">
              <a:effectLst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55346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FA44D5-E630-47A8-BBB9-7B9ED1E924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64088" y="116632"/>
            <a:ext cx="3610744" cy="580926"/>
          </a:xfrm>
        </p:spPr>
        <p:txBody>
          <a:bodyPr/>
          <a:lstStyle/>
          <a:p>
            <a:pPr algn="r"/>
            <a:r>
              <a:rPr lang="en-US" sz="3600" dirty="0"/>
              <a:t>Target Board</a:t>
            </a:r>
            <a:endParaRPr lang="en-GB" sz="3600" dirty="0"/>
          </a:p>
        </p:txBody>
      </p:sp>
      <p:graphicFrame>
        <p:nvGraphicFramePr>
          <p:cNvPr id="7" name="Table 2">
            <a:extLst>
              <a:ext uri="{FF2B5EF4-FFF2-40B4-BE49-F238E27FC236}">
                <a16:creationId xmlns:a16="http://schemas.microsoft.com/office/drawing/2014/main" id="{5E4F14D6-9374-4F66-A15F-C34D14C292C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83671841"/>
              </p:ext>
            </p:extLst>
          </p:nvPr>
        </p:nvGraphicFramePr>
        <p:xfrm>
          <a:off x="335020" y="2402129"/>
          <a:ext cx="5472608" cy="4192136"/>
        </p:xfrm>
        <a:graphic>
          <a:graphicData uri="http://schemas.openxmlformats.org/drawingml/2006/table">
            <a:tbl>
              <a:tblPr firstRow="1" bandRow="1"/>
              <a:tblGrid>
                <a:gridCol w="2736304">
                  <a:extLst>
                    <a:ext uri="{9D8B030D-6E8A-4147-A177-3AD203B41FA5}">
                      <a16:colId xmlns:a16="http://schemas.microsoft.com/office/drawing/2014/main" val="1740858883"/>
                    </a:ext>
                  </a:extLst>
                </a:gridCol>
                <a:gridCol w="2736304">
                  <a:extLst>
                    <a:ext uri="{9D8B030D-6E8A-4147-A177-3AD203B41FA5}">
                      <a16:colId xmlns:a16="http://schemas.microsoft.com/office/drawing/2014/main" val="1665121400"/>
                    </a:ext>
                  </a:extLst>
                </a:gridCol>
              </a:tblGrid>
              <a:tr h="2096068"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72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44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16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88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60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32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2004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76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en-US" sz="11500" b="1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en-GB" sz="115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7E6E6">
                        <a:lumMod val="1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72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44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16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88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60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32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2004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76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en-US" sz="11500" b="1" dirty="0">
                          <a:solidFill>
                            <a:schemeClr val="bg1"/>
                          </a:solidFill>
                        </a:rPr>
                        <a:t>10</a:t>
                      </a:r>
                      <a:endParaRPr lang="en-GB" sz="115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7E6E6">
                        <a:lumMod val="75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03275973"/>
                  </a:ext>
                </a:extLst>
              </a:tr>
              <a:tr h="2096068"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en-US" sz="11500" b="1" dirty="0">
                          <a:solidFill>
                            <a:schemeClr val="bg1"/>
                          </a:solidFill>
                        </a:rPr>
                        <a:t>20</a:t>
                      </a:r>
                      <a:endParaRPr lang="en-GB" sz="115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7E6E6">
                        <a:lumMod val="25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en-US" sz="11500" b="1" dirty="0">
                          <a:solidFill>
                            <a:schemeClr val="bg1"/>
                          </a:solidFill>
                        </a:rPr>
                        <a:t>15</a:t>
                      </a:r>
                      <a:endParaRPr lang="en-GB" sz="115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7E6E6">
                        <a:lumMod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89749718"/>
                  </a:ext>
                </a:extLst>
              </a:tr>
            </a:tbl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3F643B5D-8BE6-46F9-BEB5-B090147EAF08}"/>
              </a:ext>
            </a:extLst>
          </p:cNvPr>
          <p:cNvSpPr txBox="1"/>
          <p:nvPr/>
        </p:nvSpPr>
        <p:spPr>
          <a:xfrm>
            <a:off x="214720" y="857774"/>
            <a:ext cx="795767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2000" dirty="0">
                <a:solidFill>
                  <a:prstClr val="black"/>
                </a:solidFill>
                <a:latin typeface="Calibri" panose="020F0502020204030204"/>
                <a:ea typeface="+mn-ea"/>
              </a:rPr>
              <a:t>Imagine that you are throwing 3 beanbags onto this target and they all land on a number.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2000" dirty="0">
                <a:solidFill>
                  <a:prstClr val="black"/>
                </a:solidFill>
                <a:latin typeface="Calibri" panose="020F0502020204030204"/>
                <a:ea typeface="+mn-ea"/>
              </a:rPr>
              <a:t>You score the total of the numbers where the beanbags land.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2000" dirty="0">
                <a:solidFill>
                  <a:prstClr val="black"/>
                </a:solidFill>
                <a:latin typeface="Calibri" panose="020F0502020204030204"/>
                <a:ea typeface="+mn-ea"/>
              </a:rPr>
              <a:t>What could you score?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9B65F21-3CC6-4E8F-B41A-23BCBFCE7A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32240" y="4365104"/>
            <a:ext cx="2076740" cy="2229161"/>
          </a:xfrm>
          <a:prstGeom prst="rect">
            <a:avLst/>
          </a:prstGeom>
        </p:spPr>
      </p:pic>
      <p:sp>
        <p:nvSpPr>
          <p:cNvPr id="10" name="Speech Bubble: Oval 9">
            <a:extLst>
              <a:ext uri="{FF2B5EF4-FFF2-40B4-BE49-F238E27FC236}">
                <a16:creationId xmlns:a16="http://schemas.microsoft.com/office/drawing/2014/main" id="{8BB9A215-C645-4CAD-B0F7-31E1F2A75CE8}"/>
              </a:ext>
            </a:extLst>
          </p:cNvPr>
          <p:cNvSpPr/>
          <p:nvPr/>
        </p:nvSpPr>
        <p:spPr bwMode="auto">
          <a:xfrm>
            <a:off x="6372200" y="2870648"/>
            <a:ext cx="2203250" cy="1116704"/>
          </a:xfrm>
          <a:prstGeom prst="wedgeEllipseCallout">
            <a:avLst>
              <a:gd name="adj1" fmla="val 15637"/>
              <a:gd name="adj2" fmla="val 82730"/>
            </a:avLst>
          </a:prstGeom>
          <a:solidFill>
            <a:srgbClr val="009FDA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Times" charset="0"/>
                <a:ea typeface="ヒラギノ角ゴ Pro W3" charset="0"/>
              </a:rPr>
              <a:t>I’ve scored 30!</a:t>
            </a:r>
            <a:endParaRPr kumimoji="0" lang="en-GB" sz="24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Times" charset="0"/>
              <a:ea typeface="ヒラギノ角ゴ Pro W3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43256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FA44D5-E630-47A8-BBB9-7B9ED1E924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64088" y="116632"/>
            <a:ext cx="3610744" cy="580926"/>
          </a:xfrm>
        </p:spPr>
        <p:txBody>
          <a:bodyPr/>
          <a:lstStyle/>
          <a:p>
            <a:pPr algn="r"/>
            <a:r>
              <a:rPr lang="en-US" sz="3600" dirty="0"/>
              <a:t>Target Board</a:t>
            </a:r>
            <a:endParaRPr lang="en-GB" sz="3600" dirty="0"/>
          </a:p>
        </p:txBody>
      </p:sp>
      <p:graphicFrame>
        <p:nvGraphicFramePr>
          <p:cNvPr id="7" name="Table 2">
            <a:extLst>
              <a:ext uri="{FF2B5EF4-FFF2-40B4-BE49-F238E27FC236}">
                <a16:creationId xmlns:a16="http://schemas.microsoft.com/office/drawing/2014/main" id="{5E4F14D6-9374-4F66-A15F-C34D14C292C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55434471"/>
              </p:ext>
            </p:extLst>
          </p:nvPr>
        </p:nvGraphicFramePr>
        <p:xfrm>
          <a:off x="2015716" y="3513448"/>
          <a:ext cx="5112568" cy="3108960"/>
        </p:xfrm>
        <a:graphic>
          <a:graphicData uri="http://schemas.openxmlformats.org/drawingml/2006/table">
            <a:tbl>
              <a:tblPr firstRow="1" bandRow="1"/>
              <a:tblGrid>
                <a:gridCol w="2556284">
                  <a:extLst>
                    <a:ext uri="{9D8B030D-6E8A-4147-A177-3AD203B41FA5}">
                      <a16:colId xmlns:a16="http://schemas.microsoft.com/office/drawing/2014/main" val="1740858883"/>
                    </a:ext>
                  </a:extLst>
                </a:gridCol>
                <a:gridCol w="2556284">
                  <a:extLst>
                    <a:ext uri="{9D8B030D-6E8A-4147-A177-3AD203B41FA5}">
                      <a16:colId xmlns:a16="http://schemas.microsoft.com/office/drawing/2014/main" val="1665121400"/>
                    </a:ext>
                  </a:extLst>
                </a:gridCol>
              </a:tblGrid>
              <a:tr h="1431161"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72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44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16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88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60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32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2004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76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en-US" sz="9600" b="1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en-GB" sz="96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7E6E6">
                        <a:lumMod val="1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72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44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16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88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60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32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2004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76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en-US" sz="9600" b="1" dirty="0">
                          <a:solidFill>
                            <a:schemeClr val="bg1"/>
                          </a:solidFill>
                        </a:rPr>
                        <a:t>10</a:t>
                      </a:r>
                      <a:endParaRPr lang="en-GB" sz="96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7E6E6">
                        <a:lumMod val="75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03275973"/>
                  </a:ext>
                </a:extLst>
              </a:tr>
              <a:tr h="1431161"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en-US" sz="9600" b="1" dirty="0">
                          <a:solidFill>
                            <a:schemeClr val="bg1"/>
                          </a:solidFill>
                        </a:rPr>
                        <a:t>20</a:t>
                      </a:r>
                      <a:endParaRPr lang="en-GB" sz="96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7E6E6">
                        <a:lumMod val="25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en-US" sz="9600" b="1" dirty="0">
                          <a:solidFill>
                            <a:schemeClr val="bg1"/>
                          </a:solidFill>
                        </a:rPr>
                        <a:t>15</a:t>
                      </a:r>
                      <a:endParaRPr lang="en-GB" sz="96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7E6E6">
                        <a:lumMod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89749718"/>
                  </a:ext>
                </a:extLst>
              </a:tr>
            </a:tbl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3F643B5D-8BE6-46F9-BEB5-B090147EAF08}"/>
              </a:ext>
            </a:extLst>
          </p:cNvPr>
          <p:cNvSpPr txBox="1"/>
          <p:nvPr/>
        </p:nvSpPr>
        <p:spPr>
          <a:xfrm>
            <a:off x="251520" y="908720"/>
            <a:ext cx="6156177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2000" dirty="0">
                <a:solidFill>
                  <a:prstClr val="black"/>
                </a:solidFill>
                <a:latin typeface="Calibri" panose="020F0502020204030204"/>
                <a:ea typeface="+mn-ea"/>
              </a:rPr>
              <a:t>Here are some other questions to investigate:</a:t>
            </a:r>
          </a:p>
          <a:p>
            <a:pPr marL="457200" indent="-45720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US" sz="2000" dirty="0">
              <a:solidFill>
                <a:prstClr val="black"/>
              </a:solidFill>
              <a:latin typeface="Calibri" panose="020F0502020204030204"/>
              <a:ea typeface="+mn-ea"/>
            </a:endParaRPr>
          </a:p>
          <a:p>
            <a:pPr marL="457200" indent="-45720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prstClr val="black"/>
                </a:solidFill>
                <a:latin typeface="Calibri" panose="020F0502020204030204"/>
                <a:ea typeface="+mn-ea"/>
              </a:rPr>
              <a:t>What is the lowest score you could get?</a:t>
            </a:r>
          </a:p>
          <a:p>
            <a:pPr marL="457200" indent="-45720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prstClr val="black"/>
                </a:solidFill>
                <a:latin typeface="Calibri" panose="020F0502020204030204"/>
                <a:ea typeface="+mn-ea"/>
              </a:rPr>
              <a:t>What is the highest score you could get?</a:t>
            </a:r>
          </a:p>
          <a:p>
            <a:pPr marL="457200" indent="-45720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prstClr val="black"/>
                </a:solidFill>
                <a:latin typeface="Calibri" panose="020F0502020204030204"/>
                <a:ea typeface="+mn-ea"/>
              </a:rPr>
              <a:t>Can you make all the scores in between?</a:t>
            </a:r>
          </a:p>
          <a:p>
            <a:pPr marL="457200" indent="-45720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prstClr val="black"/>
                </a:solidFill>
                <a:latin typeface="Calibri" panose="020F0502020204030204"/>
                <a:ea typeface="+mn-ea"/>
              </a:rPr>
              <a:t>What scores and impossible to make and why?</a:t>
            </a:r>
          </a:p>
          <a:p>
            <a:pPr marL="457200" indent="-45720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prstClr val="black"/>
                </a:solidFill>
                <a:latin typeface="Calibri" panose="020F0502020204030204"/>
                <a:ea typeface="+mn-ea"/>
              </a:rPr>
              <a:t>Can any scores can be made in more than one way?</a:t>
            </a:r>
          </a:p>
          <a:p>
            <a:pPr marL="457200" indent="-45720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prstClr val="black"/>
                </a:solidFill>
                <a:latin typeface="Calibri" panose="020F0502020204030204"/>
                <a:ea typeface="+mn-ea"/>
              </a:rPr>
              <a:t>Can all scores be made in more than one way?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en-GB" sz="2000" dirty="0">
              <a:solidFill>
                <a:prstClr val="black"/>
              </a:solidFill>
              <a:latin typeface="Calibri" panose="020F0502020204030204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3355410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FA44D5-E630-47A8-BBB9-7B9ED1E924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64088" y="116632"/>
            <a:ext cx="3610744" cy="580926"/>
          </a:xfrm>
        </p:spPr>
        <p:txBody>
          <a:bodyPr/>
          <a:lstStyle/>
          <a:p>
            <a:pPr algn="r"/>
            <a:r>
              <a:rPr lang="en-US" sz="3600" dirty="0"/>
              <a:t>Target Board</a:t>
            </a:r>
            <a:endParaRPr lang="en-GB" sz="36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F643B5D-8BE6-46F9-BEB5-B090147EAF08}"/>
              </a:ext>
            </a:extLst>
          </p:cNvPr>
          <p:cNvSpPr txBox="1"/>
          <p:nvPr/>
        </p:nvSpPr>
        <p:spPr>
          <a:xfrm>
            <a:off x="251520" y="908720"/>
            <a:ext cx="615617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2000" dirty="0">
                <a:solidFill>
                  <a:prstClr val="black"/>
                </a:solidFill>
                <a:latin typeface="Calibri" panose="020F0502020204030204"/>
                <a:ea typeface="+mn-ea"/>
              </a:rPr>
              <a:t>Here are some other target boards to investigate: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en-GB" sz="2000" dirty="0">
              <a:solidFill>
                <a:prstClr val="black"/>
              </a:solidFill>
              <a:latin typeface="Calibri" panose="020F0502020204030204"/>
              <a:ea typeface="+mn-ea"/>
            </a:endParaRPr>
          </a:p>
        </p:txBody>
      </p:sp>
      <p:graphicFrame>
        <p:nvGraphicFramePr>
          <p:cNvPr id="6" name="Table 2">
            <a:extLst>
              <a:ext uri="{FF2B5EF4-FFF2-40B4-BE49-F238E27FC236}">
                <a16:creationId xmlns:a16="http://schemas.microsoft.com/office/drawing/2014/main" id="{5CFEAA46-942D-4E5F-9913-F0A2BC755EC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26523152"/>
              </p:ext>
            </p:extLst>
          </p:nvPr>
        </p:nvGraphicFramePr>
        <p:xfrm>
          <a:off x="387642" y="1398280"/>
          <a:ext cx="3918378" cy="2621280"/>
        </p:xfrm>
        <a:graphic>
          <a:graphicData uri="http://schemas.openxmlformats.org/drawingml/2006/table">
            <a:tbl>
              <a:tblPr firstRow="1" bandRow="1"/>
              <a:tblGrid>
                <a:gridCol w="1959189">
                  <a:extLst>
                    <a:ext uri="{9D8B030D-6E8A-4147-A177-3AD203B41FA5}">
                      <a16:colId xmlns:a16="http://schemas.microsoft.com/office/drawing/2014/main" val="1740858883"/>
                    </a:ext>
                  </a:extLst>
                </a:gridCol>
                <a:gridCol w="1959189">
                  <a:extLst>
                    <a:ext uri="{9D8B030D-6E8A-4147-A177-3AD203B41FA5}">
                      <a16:colId xmlns:a16="http://schemas.microsoft.com/office/drawing/2014/main" val="1665121400"/>
                    </a:ext>
                  </a:extLst>
                </a:gridCol>
              </a:tblGrid>
              <a:tr h="1224136"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72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44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16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88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60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32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2004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76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en-US" sz="8000" b="1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en-GB" sz="80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lumMod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72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44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16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88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60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32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2004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76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en-US" sz="8000" b="1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en-GB" sz="80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lumMod val="40000"/>
                        <a:lumOff val="6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03275973"/>
                  </a:ext>
                </a:extLst>
              </a:tr>
              <a:tr h="1224136"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en-US" sz="8000" b="1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en-GB" sz="80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lumMod val="75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en-US" sz="8000" b="1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en-GB" sz="80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lumMod val="60000"/>
                        <a:lumOff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89749718"/>
                  </a:ext>
                </a:extLst>
              </a:tr>
            </a:tbl>
          </a:graphicData>
        </a:graphic>
      </p:graphicFrame>
      <p:graphicFrame>
        <p:nvGraphicFramePr>
          <p:cNvPr id="9" name="Table 2">
            <a:extLst>
              <a:ext uri="{FF2B5EF4-FFF2-40B4-BE49-F238E27FC236}">
                <a16:creationId xmlns:a16="http://schemas.microsoft.com/office/drawing/2014/main" id="{E2C93DF4-08A8-4F8A-A82A-13B6316D847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79150023"/>
              </p:ext>
            </p:extLst>
          </p:nvPr>
        </p:nvGraphicFramePr>
        <p:xfrm>
          <a:off x="4788024" y="1398280"/>
          <a:ext cx="3918378" cy="2621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59189">
                  <a:extLst>
                    <a:ext uri="{9D8B030D-6E8A-4147-A177-3AD203B41FA5}">
                      <a16:colId xmlns:a16="http://schemas.microsoft.com/office/drawing/2014/main" val="1740858883"/>
                    </a:ext>
                  </a:extLst>
                </a:gridCol>
                <a:gridCol w="1959189">
                  <a:extLst>
                    <a:ext uri="{9D8B030D-6E8A-4147-A177-3AD203B41FA5}">
                      <a16:colId xmlns:a16="http://schemas.microsoft.com/office/drawing/2014/main" val="1665121400"/>
                    </a:ext>
                  </a:extLst>
                </a:gridCol>
              </a:tblGrid>
              <a:tr h="1224136">
                <a:tc>
                  <a:txBody>
                    <a:bodyPr/>
                    <a:lstStyle/>
                    <a:p>
                      <a:pPr algn="ctr"/>
                      <a:r>
                        <a:rPr lang="en-US" sz="8000" b="1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en-GB" sz="80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0" b="1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en-GB" sz="80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03275973"/>
                  </a:ext>
                </a:extLst>
              </a:tr>
              <a:tr h="1224136">
                <a:tc>
                  <a:txBody>
                    <a:bodyPr/>
                    <a:lstStyle/>
                    <a:p>
                      <a:pPr algn="ctr"/>
                      <a:r>
                        <a:rPr lang="en-US" sz="8000" b="1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en-GB" sz="80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0" b="1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en-GB" sz="80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89749718"/>
                  </a:ext>
                </a:extLst>
              </a:tr>
            </a:tbl>
          </a:graphicData>
        </a:graphic>
      </p:graphicFrame>
      <p:graphicFrame>
        <p:nvGraphicFramePr>
          <p:cNvPr id="11" name="Table 2">
            <a:extLst>
              <a:ext uri="{FF2B5EF4-FFF2-40B4-BE49-F238E27FC236}">
                <a16:creationId xmlns:a16="http://schemas.microsoft.com/office/drawing/2014/main" id="{E4A8423B-3ED3-489F-B49C-6161FA65FA1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5931291"/>
              </p:ext>
            </p:extLst>
          </p:nvPr>
        </p:nvGraphicFramePr>
        <p:xfrm>
          <a:off x="2612811" y="4149080"/>
          <a:ext cx="3918378" cy="2621280"/>
        </p:xfrm>
        <a:graphic>
          <a:graphicData uri="http://schemas.openxmlformats.org/drawingml/2006/table">
            <a:tbl>
              <a:tblPr firstRow="1" bandRow="1"/>
              <a:tblGrid>
                <a:gridCol w="1959189">
                  <a:extLst>
                    <a:ext uri="{9D8B030D-6E8A-4147-A177-3AD203B41FA5}">
                      <a16:colId xmlns:a16="http://schemas.microsoft.com/office/drawing/2014/main" val="1740858883"/>
                    </a:ext>
                  </a:extLst>
                </a:gridCol>
                <a:gridCol w="1959189">
                  <a:extLst>
                    <a:ext uri="{9D8B030D-6E8A-4147-A177-3AD203B41FA5}">
                      <a16:colId xmlns:a16="http://schemas.microsoft.com/office/drawing/2014/main" val="1665121400"/>
                    </a:ext>
                  </a:extLst>
                </a:gridCol>
              </a:tblGrid>
              <a:tr h="1224136"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72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44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16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88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60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32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2004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76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en-US" sz="8000" b="1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en-GB" sz="80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7D31">
                        <a:lumMod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72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44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16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88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60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32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2004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76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en-US" sz="8000" b="1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en-GB" sz="80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7D31">
                        <a:lumMod val="40000"/>
                        <a:lumOff val="6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03275973"/>
                  </a:ext>
                </a:extLst>
              </a:tr>
              <a:tr h="1224136"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en-US" sz="8000" b="1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en-GB" sz="80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7D31">
                        <a:lumMod val="75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en-US" sz="8000" b="1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en-GB" sz="80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7D31">
                        <a:lumMod val="60000"/>
                        <a:lumOff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8974971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72319268"/>
      </p:ext>
    </p:extLst>
  </p:cSld>
  <p:clrMapOvr>
    <a:masterClrMapping/>
  </p:clrMapOvr>
</p:sld>
</file>

<file path=ppt/theme/theme1.xml><?xml version="1.0" encoding="utf-8"?>
<a:theme xmlns:a="http://schemas.openxmlformats.org/drawingml/2006/main" name="Blank Presentation">
  <a:themeElements>
    <a:clrScheme name="Custom 1">
      <a:dk1>
        <a:srgbClr val="000000"/>
      </a:dk1>
      <a:lt1>
        <a:sysClr val="window" lastClr="FFFFFF"/>
      </a:lt1>
      <a:dk2>
        <a:srgbClr val="002147"/>
      </a:dk2>
      <a:lt2>
        <a:srgbClr val="009FDA"/>
      </a:lt2>
      <a:accent1>
        <a:srgbClr val="DD2B6B"/>
      </a:accent1>
      <a:accent2>
        <a:srgbClr val="8884D5"/>
      </a:accent2>
      <a:accent3>
        <a:srgbClr val="2399A2"/>
      </a:accent3>
      <a:accent4>
        <a:srgbClr val="FCAF17"/>
      </a:accent4>
      <a:accent5>
        <a:srgbClr val="FF5800"/>
      </a:accent5>
      <a:accent6>
        <a:srgbClr val="50B848"/>
      </a:accent6>
      <a:hlink>
        <a:srgbClr val="009FDA"/>
      </a:hlink>
      <a:folHlink>
        <a:srgbClr val="002147"/>
      </a:folHlink>
    </a:clrScheme>
    <a:fontScheme name="Blank Presentation">
      <a:majorFont>
        <a:latin typeface="Times"/>
        <a:ea typeface="ヒラギノ角ゴ Pro W3"/>
        <a:cs typeface=""/>
      </a:majorFont>
      <a:minorFont>
        <a:latin typeface="Rockwell"/>
        <a:ea typeface="ヒラギノ角ゴ Pro W3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" charset="0"/>
            <a:ea typeface="ヒラギノ角ゴ Pro W3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" charset="0"/>
            <a:ea typeface="ヒラギノ角ゴ Pro W3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146</Words>
  <Application>Microsoft Office PowerPoint</Application>
  <PresentationFormat>On-screen Show (4:3)</PresentationFormat>
  <Paragraphs>38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Calibri</vt:lpstr>
      <vt:lpstr>Times</vt:lpstr>
      <vt:lpstr>Wingdings</vt:lpstr>
      <vt:lpstr>Blank Presentation</vt:lpstr>
      <vt:lpstr>PowerPoint Presentation</vt:lpstr>
      <vt:lpstr>PowerPoint Presentation</vt:lpstr>
      <vt:lpstr>Target Board</vt:lpstr>
      <vt:lpstr>Target Board</vt:lpstr>
      <vt:lpstr>Target Board</vt:lpstr>
    </vt:vector>
  </TitlesOfParts>
  <Company>Rumba Graphic Design Ltd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MEI PowerPoint Template</dc:title>
  <dc:creator>Simon Rees</dc:creator>
  <cp:lastModifiedBy>Janice Richards</cp:lastModifiedBy>
  <cp:revision>21</cp:revision>
  <dcterms:created xsi:type="dcterms:W3CDTF">2012-04-23T14:18:00Z</dcterms:created>
  <dcterms:modified xsi:type="dcterms:W3CDTF">2021-10-19T09:53:01Z</dcterms:modified>
</cp:coreProperties>
</file>