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8"/>
  </p:notesMasterIdLst>
  <p:sldIdLst>
    <p:sldId id="1998" r:id="rId5"/>
    <p:sldId id="522" r:id="rId6"/>
    <p:sldId id="1996" r:id="rId7"/>
    <p:sldId id="542" r:id="rId8"/>
    <p:sldId id="547" r:id="rId9"/>
    <p:sldId id="544" r:id="rId10"/>
    <p:sldId id="543" r:id="rId11"/>
    <p:sldId id="1983" r:id="rId12"/>
    <p:sldId id="329" r:id="rId13"/>
    <p:sldId id="277" r:id="rId14"/>
    <p:sldId id="312" r:id="rId15"/>
    <p:sldId id="1988" r:id="rId16"/>
    <p:sldId id="1994" r:id="rId17"/>
    <p:sldId id="540" r:id="rId18"/>
    <p:sldId id="1984" r:id="rId19"/>
    <p:sldId id="1985" r:id="rId20"/>
    <p:sldId id="1995" r:id="rId21"/>
    <p:sldId id="1986" r:id="rId22"/>
    <p:sldId id="1987" r:id="rId23"/>
    <p:sldId id="511" r:id="rId24"/>
    <p:sldId id="567" r:id="rId25"/>
    <p:sldId id="1989" r:id="rId26"/>
    <p:sldId id="1990" r:id="rId27"/>
    <p:sldId id="458" r:id="rId28"/>
    <p:sldId id="1997" r:id="rId29"/>
    <p:sldId id="550" r:id="rId30"/>
    <p:sldId id="551" r:id="rId31"/>
    <p:sldId id="549" r:id="rId32"/>
    <p:sldId id="1992" r:id="rId33"/>
    <p:sldId id="1993" r:id="rId34"/>
    <p:sldId id="488" r:id="rId35"/>
    <p:sldId id="489" r:id="rId36"/>
    <p:sldId id="26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EBFE83-1DEA-4FB9-A31F-9299483FBABB}" v="4" dt="2022-09-20T08:45:13.3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7350" autoAdjust="0"/>
  </p:normalViewPr>
  <p:slideViewPr>
    <p:cSldViewPr snapToGrid="0">
      <p:cViewPr varScale="1">
        <p:scale>
          <a:sx n="49" d="100"/>
          <a:sy n="49" d="100"/>
        </p:scale>
        <p:origin x="13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Rainbow" userId="4321d5a4-19b1-437a-ae14-53217a5bbc9a" providerId="ADAL" clId="{47EBFE83-1DEA-4FB9-A31F-9299483FBABB}"/>
    <pc:docChg chg="undo custSel modSld">
      <pc:chgData name="Tom Rainbow" userId="4321d5a4-19b1-437a-ae14-53217a5bbc9a" providerId="ADAL" clId="{47EBFE83-1DEA-4FB9-A31F-9299483FBABB}" dt="2022-09-20T08:52:23.757" v="136" actId="6549"/>
      <pc:docMkLst>
        <pc:docMk/>
      </pc:docMkLst>
      <pc:sldChg chg="modNotesTx">
        <pc:chgData name="Tom Rainbow" userId="4321d5a4-19b1-437a-ae14-53217a5bbc9a" providerId="ADAL" clId="{47EBFE83-1DEA-4FB9-A31F-9299483FBABB}" dt="2022-09-20T08:37:02.230" v="5" actId="6549"/>
        <pc:sldMkLst>
          <pc:docMk/>
          <pc:sldMk cId="3433321353" sldId="277"/>
        </pc:sldMkLst>
      </pc:sldChg>
      <pc:sldChg chg="modSp mod">
        <pc:chgData name="Tom Rainbow" userId="4321d5a4-19b1-437a-ae14-53217a5bbc9a" providerId="ADAL" clId="{47EBFE83-1DEA-4FB9-A31F-9299483FBABB}" dt="2022-09-20T08:37:58.416" v="72" actId="1076"/>
        <pc:sldMkLst>
          <pc:docMk/>
          <pc:sldMk cId="3718285000" sldId="312"/>
        </pc:sldMkLst>
        <pc:spChg chg="mod">
          <ac:chgData name="Tom Rainbow" userId="4321d5a4-19b1-437a-ae14-53217a5bbc9a" providerId="ADAL" clId="{47EBFE83-1DEA-4FB9-A31F-9299483FBABB}" dt="2022-09-20T08:37:58.416" v="72" actId="1076"/>
          <ac:spMkLst>
            <pc:docMk/>
            <pc:sldMk cId="3718285000" sldId="312"/>
            <ac:spMk id="3" creationId="{00000000-0000-0000-0000-000000000000}"/>
          </ac:spMkLst>
        </pc:spChg>
      </pc:sldChg>
      <pc:sldChg chg="modNotesTx">
        <pc:chgData name="Tom Rainbow" userId="4321d5a4-19b1-437a-ae14-53217a5bbc9a" providerId="ADAL" clId="{47EBFE83-1DEA-4FB9-A31F-9299483FBABB}" dt="2022-09-20T08:36:44.845" v="4" actId="6549"/>
        <pc:sldMkLst>
          <pc:docMk/>
          <pc:sldMk cId="2629320872" sldId="329"/>
        </pc:sldMkLst>
      </pc:sldChg>
      <pc:sldChg chg="modSp mod">
        <pc:chgData name="Tom Rainbow" userId="4321d5a4-19b1-437a-ae14-53217a5bbc9a" providerId="ADAL" clId="{47EBFE83-1DEA-4FB9-A31F-9299483FBABB}" dt="2022-09-20T08:50:26.409" v="121" actId="1076"/>
        <pc:sldMkLst>
          <pc:docMk/>
          <pc:sldMk cId="3370593494" sldId="458"/>
        </pc:sldMkLst>
        <pc:spChg chg="mod">
          <ac:chgData name="Tom Rainbow" userId="4321d5a4-19b1-437a-ae14-53217a5bbc9a" providerId="ADAL" clId="{47EBFE83-1DEA-4FB9-A31F-9299483FBABB}" dt="2022-09-20T08:49:52.765" v="111" actId="1076"/>
          <ac:spMkLst>
            <pc:docMk/>
            <pc:sldMk cId="3370593494" sldId="458"/>
            <ac:spMk id="18" creationId="{00000000-0000-0000-0000-000000000000}"/>
          </ac:spMkLst>
        </pc:spChg>
        <pc:spChg chg="mod">
          <ac:chgData name="Tom Rainbow" userId="4321d5a4-19b1-437a-ae14-53217a5bbc9a" providerId="ADAL" clId="{47EBFE83-1DEA-4FB9-A31F-9299483FBABB}" dt="2022-09-20T08:50:26.409" v="121" actId="1076"/>
          <ac:spMkLst>
            <pc:docMk/>
            <pc:sldMk cId="3370593494" sldId="458"/>
            <ac:spMk id="30" creationId="{00000000-0000-0000-0000-000000000000}"/>
          </ac:spMkLst>
        </pc:spChg>
        <pc:spChg chg="mod">
          <ac:chgData name="Tom Rainbow" userId="4321d5a4-19b1-437a-ae14-53217a5bbc9a" providerId="ADAL" clId="{47EBFE83-1DEA-4FB9-A31F-9299483FBABB}" dt="2022-09-20T08:50:14.225" v="117" actId="1076"/>
          <ac:spMkLst>
            <pc:docMk/>
            <pc:sldMk cId="3370593494" sldId="458"/>
            <ac:spMk id="40" creationId="{00000000-0000-0000-0000-000000000000}"/>
          </ac:spMkLst>
        </pc:spChg>
        <pc:spChg chg="mod">
          <ac:chgData name="Tom Rainbow" userId="4321d5a4-19b1-437a-ae14-53217a5bbc9a" providerId="ADAL" clId="{47EBFE83-1DEA-4FB9-A31F-9299483FBABB}" dt="2022-09-20T08:50:04.806" v="114" actId="1076"/>
          <ac:spMkLst>
            <pc:docMk/>
            <pc:sldMk cId="3370593494" sldId="458"/>
            <ac:spMk id="41" creationId="{00000000-0000-0000-0000-000000000000}"/>
          </ac:spMkLst>
        </pc:spChg>
        <pc:spChg chg="mod">
          <ac:chgData name="Tom Rainbow" userId="4321d5a4-19b1-437a-ae14-53217a5bbc9a" providerId="ADAL" clId="{47EBFE83-1DEA-4FB9-A31F-9299483FBABB}" dt="2022-09-20T08:50:23.693" v="120" actId="1076"/>
          <ac:spMkLst>
            <pc:docMk/>
            <pc:sldMk cId="3370593494" sldId="458"/>
            <ac:spMk id="42" creationId="{00000000-0000-0000-0000-000000000000}"/>
          </ac:spMkLst>
        </pc:spChg>
        <pc:spChg chg="mod">
          <ac:chgData name="Tom Rainbow" userId="4321d5a4-19b1-437a-ae14-53217a5bbc9a" providerId="ADAL" clId="{47EBFE83-1DEA-4FB9-A31F-9299483FBABB}" dt="2022-09-20T08:48:11.436" v="91" actId="2711"/>
          <ac:spMkLst>
            <pc:docMk/>
            <pc:sldMk cId="3370593494" sldId="458"/>
            <ac:spMk id="43" creationId="{00000000-0000-0000-0000-000000000000}"/>
          </ac:spMkLst>
        </pc:spChg>
        <pc:spChg chg="mod">
          <ac:chgData name="Tom Rainbow" userId="4321d5a4-19b1-437a-ae14-53217a5bbc9a" providerId="ADAL" clId="{47EBFE83-1DEA-4FB9-A31F-9299483FBABB}" dt="2022-09-20T08:48:26.099" v="94" actId="1076"/>
          <ac:spMkLst>
            <pc:docMk/>
            <pc:sldMk cId="3370593494" sldId="458"/>
            <ac:spMk id="44" creationId="{00000000-0000-0000-0000-000000000000}"/>
          </ac:spMkLst>
        </pc:spChg>
        <pc:spChg chg="mod">
          <ac:chgData name="Tom Rainbow" userId="4321d5a4-19b1-437a-ae14-53217a5bbc9a" providerId="ADAL" clId="{47EBFE83-1DEA-4FB9-A31F-9299483FBABB}" dt="2022-09-20T08:48:55.177" v="100" actId="1076"/>
          <ac:spMkLst>
            <pc:docMk/>
            <pc:sldMk cId="3370593494" sldId="458"/>
            <ac:spMk id="45" creationId="{00000000-0000-0000-0000-000000000000}"/>
          </ac:spMkLst>
        </pc:spChg>
        <pc:spChg chg="mod">
          <ac:chgData name="Tom Rainbow" userId="4321d5a4-19b1-437a-ae14-53217a5bbc9a" providerId="ADAL" clId="{47EBFE83-1DEA-4FB9-A31F-9299483FBABB}" dt="2022-09-20T08:48:59.103" v="101" actId="1076"/>
          <ac:spMkLst>
            <pc:docMk/>
            <pc:sldMk cId="3370593494" sldId="458"/>
            <ac:spMk id="46" creationId="{00000000-0000-0000-0000-000000000000}"/>
          </ac:spMkLst>
        </pc:spChg>
        <pc:spChg chg="mod">
          <ac:chgData name="Tom Rainbow" userId="4321d5a4-19b1-437a-ae14-53217a5bbc9a" providerId="ADAL" clId="{47EBFE83-1DEA-4FB9-A31F-9299483FBABB}" dt="2022-09-20T08:50:08.939" v="115" actId="1076"/>
          <ac:spMkLst>
            <pc:docMk/>
            <pc:sldMk cId="3370593494" sldId="458"/>
            <ac:spMk id="49" creationId="{00000000-0000-0000-0000-000000000000}"/>
          </ac:spMkLst>
        </pc:spChg>
        <pc:spChg chg="mod">
          <ac:chgData name="Tom Rainbow" userId="4321d5a4-19b1-437a-ae14-53217a5bbc9a" providerId="ADAL" clId="{47EBFE83-1DEA-4FB9-A31F-9299483FBABB}" dt="2022-09-20T08:50:18.071" v="118" actId="1076"/>
          <ac:spMkLst>
            <pc:docMk/>
            <pc:sldMk cId="3370593494" sldId="458"/>
            <ac:spMk id="50" creationId="{00000000-0000-0000-0000-000000000000}"/>
          </ac:spMkLst>
        </pc:spChg>
        <pc:spChg chg="mod">
          <ac:chgData name="Tom Rainbow" userId="4321d5a4-19b1-437a-ae14-53217a5bbc9a" providerId="ADAL" clId="{47EBFE83-1DEA-4FB9-A31F-9299483FBABB}" dt="2022-09-20T08:48:20.054" v="93" actId="2711"/>
          <ac:spMkLst>
            <pc:docMk/>
            <pc:sldMk cId="3370593494" sldId="458"/>
            <ac:spMk id="51" creationId="{F5EF3EC5-1228-4B96-BAB1-54987FB84454}"/>
          </ac:spMkLst>
        </pc:spChg>
        <pc:spChg chg="mod">
          <ac:chgData name="Tom Rainbow" userId="4321d5a4-19b1-437a-ae14-53217a5bbc9a" providerId="ADAL" clId="{47EBFE83-1DEA-4FB9-A31F-9299483FBABB}" dt="2022-09-20T08:48:43.289" v="97" actId="1076"/>
          <ac:spMkLst>
            <pc:docMk/>
            <pc:sldMk cId="3370593494" sldId="458"/>
            <ac:spMk id="52" creationId="{00000000-0000-0000-0000-000000000000}"/>
          </ac:spMkLst>
        </pc:spChg>
        <pc:spChg chg="mod">
          <ac:chgData name="Tom Rainbow" userId="4321d5a4-19b1-437a-ae14-53217a5bbc9a" providerId="ADAL" clId="{47EBFE83-1DEA-4FB9-A31F-9299483FBABB}" dt="2022-09-20T08:49:11.217" v="103" actId="1076"/>
          <ac:spMkLst>
            <pc:docMk/>
            <pc:sldMk cId="3370593494" sldId="458"/>
            <ac:spMk id="53" creationId="{F3E9DA20-36F3-47B9-8FB5-626AA3531C8E}"/>
          </ac:spMkLst>
        </pc:spChg>
        <pc:spChg chg="mod">
          <ac:chgData name="Tom Rainbow" userId="4321d5a4-19b1-437a-ae14-53217a5bbc9a" providerId="ADAL" clId="{47EBFE83-1DEA-4FB9-A31F-9299483FBABB}" dt="2022-09-20T08:48:20.054" v="93" actId="2711"/>
          <ac:spMkLst>
            <pc:docMk/>
            <pc:sldMk cId="3370593494" sldId="458"/>
            <ac:spMk id="54" creationId="{1248D15A-DF74-4F06-B1BC-0F2D051C2A1E}"/>
          </ac:spMkLst>
        </pc:spChg>
        <pc:grpChg chg="mod">
          <ac:chgData name="Tom Rainbow" userId="4321d5a4-19b1-437a-ae14-53217a5bbc9a" providerId="ADAL" clId="{47EBFE83-1DEA-4FB9-A31F-9299483FBABB}" dt="2022-09-20T08:50:20.226" v="119" actId="1076"/>
          <ac:grpSpMkLst>
            <pc:docMk/>
            <pc:sldMk cId="3370593494" sldId="458"/>
            <ac:grpSpMk id="14" creationId="{00000000-0000-0000-0000-000000000000}"/>
          </ac:grpSpMkLst>
        </pc:grpChg>
        <pc:grpChg chg="mod">
          <ac:chgData name="Tom Rainbow" userId="4321d5a4-19b1-437a-ae14-53217a5bbc9a" providerId="ADAL" clId="{47EBFE83-1DEA-4FB9-A31F-9299483FBABB}" dt="2022-09-20T08:50:11.622" v="116" actId="1076"/>
          <ac:grpSpMkLst>
            <pc:docMk/>
            <pc:sldMk cId="3370593494" sldId="458"/>
            <ac:grpSpMk id="20" creationId="{00000000-0000-0000-0000-000000000000}"/>
          </ac:grpSpMkLst>
        </pc:grpChg>
        <pc:grpChg chg="mod">
          <ac:chgData name="Tom Rainbow" userId="4321d5a4-19b1-437a-ae14-53217a5bbc9a" providerId="ADAL" clId="{47EBFE83-1DEA-4FB9-A31F-9299483FBABB}" dt="2022-09-20T08:49:02.067" v="102" actId="1076"/>
          <ac:grpSpMkLst>
            <pc:docMk/>
            <pc:sldMk cId="3370593494" sldId="458"/>
            <ac:grpSpMk id="23" creationId="{00000000-0000-0000-0000-000000000000}"/>
          </ac:grpSpMkLst>
        </pc:grpChg>
        <pc:grpChg chg="mod">
          <ac:chgData name="Tom Rainbow" userId="4321d5a4-19b1-437a-ae14-53217a5bbc9a" providerId="ADAL" clId="{47EBFE83-1DEA-4FB9-A31F-9299483FBABB}" dt="2022-09-20T08:48:52.927" v="99" actId="1076"/>
          <ac:grpSpMkLst>
            <pc:docMk/>
            <pc:sldMk cId="3370593494" sldId="458"/>
            <ac:grpSpMk id="26" creationId="{00000000-0000-0000-0000-000000000000}"/>
          </ac:grpSpMkLst>
        </pc:grpChg>
        <pc:grpChg chg="mod">
          <ac:chgData name="Tom Rainbow" userId="4321d5a4-19b1-437a-ae14-53217a5bbc9a" providerId="ADAL" clId="{47EBFE83-1DEA-4FB9-A31F-9299483FBABB}" dt="2022-09-20T08:48:29.611" v="95" actId="1076"/>
          <ac:grpSpMkLst>
            <pc:docMk/>
            <pc:sldMk cId="3370593494" sldId="458"/>
            <ac:grpSpMk id="36" creationId="{00000000-0000-0000-0000-000000000000}"/>
          </ac:grpSpMkLst>
        </pc:grpChg>
        <pc:picChg chg="mod">
          <ac:chgData name="Tom Rainbow" userId="4321d5a4-19b1-437a-ae14-53217a5bbc9a" providerId="ADAL" clId="{47EBFE83-1DEA-4FB9-A31F-9299483FBABB}" dt="2022-09-20T08:50:00.455" v="113" actId="1076"/>
          <ac:picMkLst>
            <pc:docMk/>
            <pc:sldMk cId="3370593494" sldId="458"/>
            <ac:picMk id="5" creationId="{6822BEE7-D2DF-4360-8FD8-DC4A89CD79A9}"/>
          </ac:picMkLst>
        </pc:picChg>
      </pc:sldChg>
      <pc:sldChg chg="modSp mod">
        <pc:chgData name="Tom Rainbow" userId="4321d5a4-19b1-437a-ae14-53217a5bbc9a" providerId="ADAL" clId="{47EBFE83-1DEA-4FB9-A31F-9299483FBABB}" dt="2022-09-20T08:51:36.537" v="133" actId="1076"/>
        <pc:sldMkLst>
          <pc:docMk/>
          <pc:sldMk cId="1578146895" sldId="511"/>
        </pc:sldMkLst>
        <pc:spChg chg="mod">
          <ac:chgData name="Tom Rainbow" userId="4321d5a4-19b1-437a-ae14-53217a5bbc9a" providerId="ADAL" clId="{47EBFE83-1DEA-4FB9-A31F-9299483FBABB}" dt="2022-09-20T08:51:22.165" v="130" actId="1076"/>
          <ac:spMkLst>
            <pc:docMk/>
            <pc:sldMk cId="1578146895" sldId="511"/>
            <ac:spMk id="2" creationId="{706093B6-2895-4D7E-A1F1-6783B4FD0B54}"/>
          </ac:spMkLst>
        </pc:spChg>
        <pc:spChg chg="mod">
          <ac:chgData name="Tom Rainbow" userId="4321d5a4-19b1-437a-ae14-53217a5bbc9a" providerId="ADAL" clId="{47EBFE83-1DEA-4FB9-A31F-9299483FBABB}" dt="2022-09-20T08:51:08.508" v="126" actId="14100"/>
          <ac:spMkLst>
            <pc:docMk/>
            <pc:sldMk cId="1578146895" sldId="511"/>
            <ac:spMk id="3" creationId="{D06E4DC3-02F5-4F03-A078-503840A17A50}"/>
          </ac:spMkLst>
        </pc:spChg>
        <pc:spChg chg="mod">
          <ac:chgData name="Tom Rainbow" userId="4321d5a4-19b1-437a-ae14-53217a5bbc9a" providerId="ADAL" clId="{47EBFE83-1DEA-4FB9-A31F-9299483FBABB}" dt="2022-09-20T08:51:36.537" v="133" actId="1076"/>
          <ac:spMkLst>
            <pc:docMk/>
            <pc:sldMk cId="1578146895" sldId="511"/>
            <ac:spMk id="4" creationId="{92B2071C-AC3E-483F-B1D6-CB36497FA306}"/>
          </ac:spMkLst>
        </pc:spChg>
        <pc:spChg chg="mod">
          <ac:chgData name="Tom Rainbow" userId="4321d5a4-19b1-437a-ae14-53217a5bbc9a" providerId="ADAL" clId="{47EBFE83-1DEA-4FB9-A31F-9299483FBABB}" dt="2022-09-20T08:51:32.003" v="132" actId="1076"/>
          <ac:spMkLst>
            <pc:docMk/>
            <pc:sldMk cId="1578146895" sldId="511"/>
            <ac:spMk id="12" creationId="{38F8238B-04D6-4F07-9274-8F0C41BD1506}"/>
          </ac:spMkLst>
        </pc:spChg>
        <pc:spChg chg="mod">
          <ac:chgData name="Tom Rainbow" userId="4321d5a4-19b1-437a-ae14-53217a5bbc9a" providerId="ADAL" clId="{47EBFE83-1DEA-4FB9-A31F-9299483FBABB}" dt="2022-09-20T08:51:28.317" v="131" actId="1076"/>
          <ac:spMkLst>
            <pc:docMk/>
            <pc:sldMk cId="1578146895" sldId="511"/>
            <ac:spMk id="59" creationId="{F9E67BB6-25F4-4829-B3A1-D66798174215}"/>
          </ac:spMkLst>
        </pc:spChg>
        <pc:spChg chg="mod">
          <ac:chgData name="Tom Rainbow" userId="4321d5a4-19b1-437a-ae14-53217a5bbc9a" providerId="ADAL" clId="{47EBFE83-1DEA-4FB9-A31F-9299483FBABB}" dt="2022-09-20T08:51:03.910" v="125" actId="14100"/>
          <ac:spMkLst>
            <pc:docMk/>
            <pc:sldMk cId="1578146895" sldId="511"/>
            <ac:spMk id="61" creationId="{07D85BBA-2103-498D-A1AF-1F49AE7FE6B0}"/>
          </ac:spMkLst>
        </pc:spChg>
        <pc:spChg chg="mod">
          <ac:chgData name="Tom Rainbow" userId="4321d5a4-19b1-437a-ae14-53217a5bbc9a" providerId="ADAL" clId="{47EBFE83-1DEA-4FB9-A31F-9299483FBABB}" dt="2022-09-20T08:51:00.039" v="124" actId="14100"/>
          <ac:spMkLst>
            <pc:docMk/>
            <pc:sldMk cId="1578146895" sldId="511"/>
            <ac:spMk id="62" creationId="{8B08B554-8C87-4780-A1B1-B97C1E0BEFD2}"/>
          </ac:spMkLst>
        </pc:spChg>
      </pc:sldChg>
      <pc:sldChg chg="modNotesTx">
        <pc:chgData name="Tom Rainbow" userId="4321d5a4-19b1-437a-ae14-53217a5bbc9a" providerId="ADAL" clId="{47EBFE83-1DEA-4FB9-A31F-9299483FBABB}" dt="2022-09-20T08:32:49.795" v="0" actId="6549"/>
        <pc:sldMkLst>
          <pc:docMk/>
          <pc:sldMk cId="3004174528" sldId="542"/>
        </pc:sldMkLst>
      </pc:sldChg>
      <pc:sldChg chg="modNotesTx">
        <pc:chgData name="Tom Rainbow" userId="4321d5a4-19b1-437a-ae14-53217a5bbc9a" providerId="ADAL" clId="{47EBFE83-1DEA-4FB9-A31F-9299483FBABB}" dt="2022-09-20T08:33:45.149" v="2" actId="6549"/>
        <pc:sldMkLst>
          <pc:docMk/>
          <pc:sldMk cId="2444366952" sldId="544"/>
        </pc:sldMkLst>
      </pc:sldChg>
      <pc:sldChg chg="modNotesTx">
        <pc:chgData name="Tom Rainbow" userId="4321d5a4-19b1-437a-ae14-53217a5bbc9a" providerId="ADAL" clId="{47EBFE83-1DEA-4FB9-A31F-9299483FBABB}" dt="2022-09-20T08:33:09.976" v="1" actId="6549"/>
        <pc:sldMkLst>
          <pc:docMk/>
          <pc:sldMk cId="2834883297" sldId="547"/>
        </pc:sldMkLst>
      </pc:sldChg>
      <pc:sldChg chg="modSp mod">
        <pc:chgData name="Tom Rainbow" userId="4321d5a4-19b1-437a-ae14-53217a5bbc9a" providerId="ADAL" clId="{47EBFE83-1DEA-4FB9-A31F-9299483FBABB}" dt="2022-09-20T08:51:43.651" v="134" actId="1076"/>
        <pc:sldMkLst>
          <pc:docMk/>
          <pc:sldMk cId="1520831625" sldId="567"/>
        </pc:sldMkLst>
        <pc:spChg chg="mod">
          <ac:chgData name="Tom Rainbow" userId="4321d5a4-19b1-437a-ae14-53217a5bbc9a" providerId="ADAL" clId="{47EBFE83-1DEA-4FB9-A31F-9299483FBABB}" dt="2022-09-20T08:51:43.651" v="134" actId="1076"/>
          <ac:spMkLst>
            <pc:docMk/>
            <pc:sldMk cId="1520831625" sldId="567"/>
            <ac:spMk id="3" creationId="{00000000-0000-0000-0000-000000000000}"/>
          </ac:spMkLst>
        </pc:spChg>
      </pc:sldChg>
      <pc:sldChg chg="modNotesTx">
        <pc:chgData name="Tom Rainbow" userId="4321d5a4-19b1-437a-ae14-53217a5bbc9a" providerId="ADAL" clId="{47EBFE83-1DEA-4FB9-A31F-9299483FBABB}" dt="2022-09-20T08:36:41.461" v="3" actId="6549"/>
        <pc:sldMkLst>
          <pc:docMk/>
          <pc:sldMk cId="343418650" sldId="1983"/>
        </pc:sldMkLst>
      </pc:sldChg>
      <pc:sldChg chg="modSp mod modNotesTx">
        <pc:chgData name="Tom Rainbow" userId="4321d5a4-19b1-437a-ae14-53217a5bbc9a" providerId="ADAL" clId="{47EBFE83-1DEA-4FB9-A31F-9299483FBABB}" dt="2022-09-20T08:44:28.331" v="83" actId="6549"/>
        <pc:sldMkLst>
          <pc:docMk/>
          <pc:sldMk cId="2454767086" sldId="1984"/>
        </pc:sldMkLst>
        <pc:spChg chg="mod">
          <ac:chgData name="Tom Rainbow" userId="4321d5a4-19b1-437a-ae14-53217a5bbc9a" providerId="ADAL" clId="{47EBFE83-1DEA-4FB9-A31F-9299483FBABB}" dt="2022-09-20T08:44:21.030" v="82" actId="255"/>
          <ac:spMkLst>
            <pc:docMk/>
            <pc:sldMk cId="2454767086" sldId="1984"/>
            <ac:spMk id="4" creationId="{D95F08CD-A473-6EBE-5E81-2EA218A9DB8A}"/>
          </ac:spMkLst>
        </pc:spChg>
        <pc:spChg chg="mod">
          <ac:chgData name="Tom Rainbow" userId="4321d5a4-19b1-437a-ae14-53217a5bbc9a" providerId="ADAL" clId="{47EBFE83-1DEA-4FB9-A31F-9299483FBABB}" dt="2022-09-20T08:44:13.012" v="81" actId="1076"/>
          <ac:spMkLst>
            <pc:docMk/>
            <pc:sldMk cId="2454767086" sldId="1984"/>
            <ac:spMk id="6" creationId="{98A84C6C-3F61-324F-0B63-D88F724A499D}"/>
          </ac:spMkLst>
        </pc:spChg>
        <pc:spChg chg="mod">
          <ac:chgData name="Tom Rainbow" userId="4321d5a4-19b1-437a-ae14-53217a5bbc9a" providerId="ADAL" clId="{47EBFE83-1DEA-4FB9-A31F-9299483FBABB}" dt="2022-09-20T08:44:01.502" v="77" actId="1076"/>
          <ac:spMkLst>
            <pc:docMk/>
            <pc:sldMk cId="2454767086" sldId="1984"/>
            <ac:spMk id="8" creationId="{5EA3665D-0953-3135-6AB0-2C66B6922835}"/>
          </ac:spMkLst>
        </pc:spChg>
      </pc:sldChg>
      <pc:sldChg chg="modNotesTx">
        <pc:chgData name="Tom Rainbow" userId="4321d5a4-19b1-437a-ae14-53217a5bbc9a" providerId="ADAL" clId="{47EBFE83-1DEA-4FB9-A31F-9299483FBABB}" dt="2022-09-20T08:44:54.629" v="84" actId="6549"/>
        <pc:sldMkLst>
          <pc:docMk/>
          <pc:sldMk cId="2431137117" sldId="1985"/>
        </pc:sldMkLst>
      </pc:sldChg>
      <pc:sldChg chg="modNotesTx">
        <pc:chgData name="Tom Rainbow" userId="4321d5a4-19b1-437a-ae14-53217a5bbc9a" providerId="ADAL" clId="{47EBFE83-1DEA-4FB9-A31F-9299483FBABB}" dt="2022-09-20T08:52:16.567" v="135" actId="6549"/>
        <pc:sldMkLst>
          <pc:docMk/>
          <pc:sldMk cId="1717170646" sldId="1992"/>
        </pc:sldMkLst>
      </pc:sldChg>
      <pc:sldChg chg="modNotesTx">
        <pc:chgData name="Tom Rainbow" userId="4321d5a4-19b1-437a-ae14-53217a5bbc9a" providerId="ADAL" clId="{47EBFE83-1DEA-4FB9-A31F-9299483FBABB}" dt="2022-09-20T08:52:23.757" v="136" actId="6549"/>
        <pc:sldMkLst>
          <pc:docMk/>
          <pc:sldMk cId="508965305" sldId="1993"/>
        </pc:sldMkLst>
      </pc:sldChg>
      <pc:sldChg chg="modNotesTx">
        <pc:chgData name="Tom Rainbow" userId="4321d5a4-19b1-437a-ae14-53217a5bbc9a" providerId="ADAL" clId="{47EBFE83-1DEA-4FB9-A31F-9299483FBABB}" dt="2022-09-20T08:43:22.500" v="73" actId="6549"/>
        <pc:sldMkLst>
          <pc:docMk/>
          <pc:sldMk cId="2462883541" sldId="199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A7C09-523C-40B1-921C-0687571BFD05}" type="datetimeFigureOut">
              <a:rPr lang="en-GB" smtClean="0"/>
              <a:t>20/09/2022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67F657-DF2C-4F7A-9564-0A4D6E1B1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601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money-finance-mortgage-loan-2696229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illustrations/dices-over-newspaper-profit-2656028/" TargetMode="Externa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effield.ac.uk/undergraduate/apply/access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effield.ac.uk/prospectus/courseDetails.do?id=C8002020#qualifications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sheffield.ac.uk/prospectus/courseDetails.do?id=L4352020#qualifications" TargetMode="Externa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D20009-5CCC-4E28-A4F5-9FA3E46D4CD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47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71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50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665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Correct answer – 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21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21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82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418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836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600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31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09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411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39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061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https://pixabay.com/photos/money-finance-mortgage-loan-2696229/</a:t>
            </a:r>
            <a:endParaRPr lang="en-GB" dirty="0"/>
          </a:p>
          <a:p>
            <a:r>
              <a:rPr lang="en-GB" dirty="0">
                <a:hlinkClick r:id="rId4"/>
              </a:rPr>
              <a:t>https://pixabay.com/illustrations/dices-over-newspaper-profit-2656028/</a:t>
            </a:r>
            <a:endParaRPr lang="en-GB" b="1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07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48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689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Taken from </a:t>
            </a:r>
            <a:r>
              <a:rPr lang="en-GB">
                <a:hlinkClick r:id="rId3"/>
              </a:rPr>
              <a:t>https://www.sheffield.ac.uk/undergraduate/apply/access#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365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Taken from: </a:t>
            </a:r>
            <a:r>
              <a:rPr lang="en-GB">
                <a:hlinkClick r:id="rId3"/>
              </a:rPr>
              <a:t>https://www.sheffield.ac.uk/prospectus/courseDetails.do?id=C8002020#qualifications</a:t>
            </a:r>
            <a:r>
              <a:rPr lang="en-GB"/>
              <a:t>and </a:t>
            </a:r>
            <a:r>
              <a:rPr lang="en-GB">
                <a:hlinkClick r:id="rId4"/>
              </a:rPr>
              <a:t>https://www.sheffield.ac.uk/prospectus/courseDetails.do?id=L4352020#qualifications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6618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884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575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868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3862" y="1633134"/>
            <a:ext cx="5224277" cy="340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133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8528" y="1361567"/>
            <a:ext cx="4840224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163383" y="1361567"/>
            <a:ext cx="3820097" cy="3305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48528" y="2705418"/>
            <a:ext cx="4840224" cy="1512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3006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8528" y="1361567"/>
            <a:ext cx="4840224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163383" y="1361567"/>
            <a:ext cx="3820097" cy="3305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48528" y="2705418"/>
            <a:ext cx="4840224" cy="1512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Placeholder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383" y="5041770"/>
            <a:ext cx="2064449" cy="123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70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0626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6112"/>
            <a:ext cx="10515600" cy="794576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E00034"/>
              </a:buClr>
              <a:buFont typeface="Wingdings" panose="05000000000000000000" pitchFamily="2" charset="2"/>
              <a:buChar char="§"/>
              <a:defRPr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E00034"/>
              </a:buClr>
              <a:defRPr sz="28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E00034"/>
              </a:buClr>
              <a:buFont typeface="Arial" panose="020B0604020202020204" pitchFamily="34" charset="0"/>
              <a:buChar char="–"/>
              <a:defRPr sz="24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0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0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 Click to edit Master text styles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 Fourth level</a:t>
            </a:r>
          </a:p>
          <a:p>
            <a:pPr lvl="4"/>
            <a:r>
              <a:rPr lang="en-US" dirty="0"/>
              <a:t> 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5528"/>
            <a:ext cx="10515600" cy="89516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4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E00034"/>
              </a:buClr>
              <a:defRPr sz="24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E00034"/>
              </a:buClr>
              <a:buFont typeface="Arial" panose="020B0604020202020204" pitchFamily="34" charset="0"/>
              <a:buChar char="–"/>
              <a:defRPr sz="24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4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4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6197601" y="1690688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1"/>
          </p:nvPr>
        </p:nvSpPr>
        <p:spPr>
          <a:xfrm>
            <a:off x="6197601" y="2514600"/>
            <a:ext cx="5157787" cy="368458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4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E00034"/>
              </a:buClr>
              <a:defRPr sz="24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E00034"/>
              </a:buClr>
              <a:buFont typeface="Arial" panose="020B0604020202020204" pitchFamily="34" charset="0"/>
              <a:buChar char="–"/>
              <a:defRPr sz="24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4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4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092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4370832"/>
            <a:ext cx="10515600" cy="795147"/>
          </a:xfrm>
          <a:prstGeom prst="rect">
            <a:avLst/>
          </a:prstGeom>
        </p:spPr>
        <p:txBody>
          <a:bodyPr anchor="b"/>
          <a:lstStyle>
            <a:lvl1pPr>
              <a:defRPr sz="4400"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287064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36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04672"/>
            <a:ext cx="10515600" cy="886016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E00034"/>
              </a:buClr>
              <a:buFont typeface="Wingdings" panose="05000000000000000000" pitchFamily="2" charset="2"/>
              <a:buChar char="§"/>
              <a:defRPr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E00034"/>
              </a:buClr>
              <a:defRPr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E00034"/>
              </a:buClr>
              <a:buFont typeface="Arial" panose="020B0604020202020204" pitchFamily="34" charset="0"/>
              <a:buChar char="–"/>
              <a:defRPr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E00034"/>
              </a:buClr>
              <a:buFont typeface="Wingdings" panose="05000000000000000000" pitchFamily="2" charset="2"/>
              <a:buChar char="§"/>
              <a:defRPr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E00034"/>
              </a:buClr>
              <a:buFont typeface="Wingdings" panose="05000000000000000000" pitchFamily="2" charset="2"/>
              <a:buChar char="§"/>
              <a:defRPr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8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E00034"/>
              </a:buClr>
              <a:defRPr sz="28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E00034"/>
              </a:buClr>
              <a:buFont typeface="Arial" panose="020B0604020202020204" pitchFamily="34" charset="0"/>
              <a:buChar char="–"/>
              <a:defRPr sz="28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8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800">
                <a:solidFill>
                  <a:srgbClr val="0023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3678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6384"/>
            <a:ext cx="10515600" cy="90430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6125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86384"/>
            <a:ext cx="3932237" cy="1271016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8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E00034"/>
              </a:buClr>
              <a:defRPr sz="28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E00034"/>
              </a:buClr>
              <a:buFont typeface="Arial" panose="020B0604020202020204" pitchFamily="34" charset="0"/>
              <a:buChar char="–"/>
              <a:defRPr sz="28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8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E00034"/>
              </a:buClr>
              <a:buFont typeface="Wingdings" panose="05000000000000000000" pitchFamily="2" charset="2"/>
              <a:buChar char="§"/>
              <a:defRPr sz="28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8414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1423428" y="884954"/>
            <a:ext cx="9339059" cy="397138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423428" y="4856336"/>
            <a:ext cx="9339059" cy="812944"/>
          </a:xfrm>
          <a:prstGeom prst="rect">
            <a:avLst/>
          </a:prstGeom>
        </p:spPr>
        <p:txBody>
          <a:bodyPr anchor="b"/>
          <a:lstStyle>
            <a:lvl1pPr>
              <a:defRPr sz="4400"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1423427" y="5669281"/>
            <a:ext cx="9339059" cy="649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1725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600202" y="802131"/>
            <a:ext cx="8382001" cy="5549287"/>
          </a:xfrm>
          <a:prstGeom prst="rect">
            <a:avLst/>
          </a:prstGeom>
        </p:spPr>
        <p:txBody>
          <a:bodyPr vert="horz" wrap="square" tIns="90000" bIns="90000" anchor="t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GB" sz="4400" dirty="0">
                <a:solidFill>
                  <a:srgbClr val="E00034"/>
                </a:solidFill>
              </a:rPr>
              <a:t>MEI holds the</a:t>
            </a:r>
            <a:r>
              <a:rPr lang="en-GB" sz="4400" baseline="0" dirty="0">
                <a:solidFill>
                  <a:srgbClr val="E00034"/>
                </a:solidFill>
              </a:rPr>
              <a:t> </a:t>
            </a:r>
            <a:r>
              <a:rPr lang="en-GB" sz="4400" dirty="0">
                <a:solidFill>
                  <a:srgbClr val="E00034"/>
                </a:solidFill>
              </a:rPr>
              <a:t>NCETM CPD Standard</a:t>
            </a:r>
          </a:p>
          <a:p>
            <a:pPr marL="0" indent="0" algn="ctr">
              <a:buNone/>
            </a:pPr>
            <a:endParaRPr lang="en-GB" sz="2800" dirty="0">
              <a:solidFill>
                <a:srgbClr val="002350"/>
              </a:solidFill>
            </a:endParaRPr>
          </a:p>
          <a:p>
            <a:pPr marL="0" indent="0" algn="l">
              <a:buNone/>
            </a:pPr>
            <a:r>
              <a:rPr lang="en-GB" kern="0" dirty="0">
                <a:solidFill>
                  <a:srgbClr val="002350"/>
                </a:solidFill>
              </a:rPr>
              <a:t>The CPD Standard supports maths teachers to access information about the wide range of CPD provision on offer and to be assured of its appropriateness and quality.</a:t>
            </a:r>
          </a:p>
          <a:p>
            <a:endParaRPr lang="en-GB" kern="0" dirty="0">
              <a:solidFill>
                <a:srgbClr val="002147"/>
              </a:solidFill>
            </a:endParaRPr>
          </a:p>
          <a:p>
            <a:pPr marL="0" indent="0">
              <a:buNone/>
            </a:pPr>
            <a:r>
              <a:rPr lang="en-GB" i="1" kern="0" dirty="0">
                <a:solidFill>
                  <a:srgbClr val="E00034"/>
                </a:solidFill>
              </a:rPr>
              <a:t>ncetm.org.uk/</a:t>
            </a:r>
            <a:r>
              <a:rPr lang="en-GB" i="1" kern="0" dirty="0" err="1">
                <a:solidFill>
                  <a:srgbClr val="E00034"/>
                </a:solidFill>
              </a:rPr>
              <a:t>cpdstandard</a:t>
            </a:r>
            <a:endParaRPr lang="en-GB" i="1" kern="0" dirty="0">
              <a:solidFill>
                <a:srgbClr val="E00034"/>
              </a:solidFill>
            </a:endParaRPr>
          </a:p>
        </p:txBody>
      </p:sp>
      <p:pic>
        <p:nvPicPr>
          <p:cNvPr id="4" name="Picture Placeholder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7919" y="4538490"/>
            <a:ext cx="2533619" cy="151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7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2816"/>
            <a:ext cx="5384800" cy="435334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2816"/>
            <a:ext cx="5384800" cy="4353347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975867"/>
            <a:ext cx="109728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975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27051" y="1196975"/>
            <a:ext cx="4993216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03980" y="1196975"/>
            <a:ext cx="5692213" cy="1446550"/>
          </a:xfrm>
          <a:prstGeom prst="rect">
            <a:avLst/>
          </a:prstGeom>
        </p:spPr>
        <p:txBody>
          <a:bodyPr vert="horz">
            <a:spAutoFit/>
          </a:bodyPr>
          <a:lstStyle>
            <a:lvl1pPr algn="l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903384" y="2636843"/>
            <a:ext cx="5664200" cy="1512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731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 bwMode="auto">
          <a:xfrm>
            <a:off x="0" y="783754"/>
            <a:ext cx="12192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533" y="136082"/>
            <a:ext cx="1464938" cy="5115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4549" y="136082"/>
            <a:ext cx="1516984" cy="39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1" y="6657945"/>
            <a:ext cx="41751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Change this footer in the first slide of the master slides to [initials MMM YYYY] e.g. JS Oct 2021</a:t>
            </a:r>
          </a:p>
        </p:txBody>
      </p:sp>
    </p:spTree>
    <p:extLst>
      <p:ext uri="{BB962C8B-B14F-4D97-AF65-F5344CB8AC3E}">
        <p14:creationId xmlns:p14="http://schemas.microsoft.com/office/powerpoint/2010/main" val="360705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5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effield.ac.uk/undergraduate/apply/access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mei.org.uk/" TargetMode="Externa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users/emkanicepic-7638451/?utm_source=link-attribution&amp;utm_medium=referral&amp;utm_campaign=image&amp;utm_content=3107098" TargetMode="External"/><Relationship Id="rId13" Type="http://schemas.openxmlformats.org/officeDocument/2006/relationships/hyperlink" Target="https://pixabay.com/users/wikiimages-1897/?utm_source=link-attribution&amp;utm_medium=referral&amp;utm_campaign=image&amp;utm_content=11009" TargetMode="External"/><Relationship Id="rId3" Type="http://schemas.openxmlformats.org/officeDocument/2006/relationships/hyperlink" Target="https://pixabay.com/?utm_source=link-attribution&amp;utm_medium=referral&amp;utm_campaign=image&amp;utm_content=6360406" TargetMode="External"/><Relationship Id="rId7" Type="http://schemas.openxmlformats.org/officeDocument/2006/relationships/hyperlink" Target="https://pixabay.com/?utm_source=link-attribution&amp;utm_medium=referral&amp;utm_campaign=image&amp;utm_content=2585621" TargetMode="External"/><Relationship Id="rId12" Type="http://schemas.openxmlformats.org/officeDocument/2006/relationships/hyperlink" Target="https://pixabay.com/?utm_source=link-attribution&amp;utm_medium=referral&amp;utm_campaign=image&amp;utm_content=1853961" TargetMode="External"/><Relationship Id="rId17" Type="http://schemas.openxmlformats.org/officeDocument/2006/relationships/hyperlink" Target="https://www.climate.gov/news-features/blogs/beyond-data/2021-us-billion-dollar-weather-and-climate-disasters-historical" TargetMode="External"/><Relationship Id="rId2" Type="http://schemas.openxmlformats.org/officeDocument/2006/relationships/hyperlink" Target="https://pixabay.com/users/borgmattisson-5824533/?utm_source=link-attribution&amp;utm_medium=referral&amp;utm_campaign=image&amp;utm_content=6360406" TargetMode="External"/><Relationship Id="rId16" Type="http://schemas.openxmlformats.org/officeDocument/2006/relationships/hyperlink" Target="https://pixabay.com/illustrations/dices-over-newspaper-profit-2656028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ixabay.com/users/matuska-1260123/?utm_source=link-attribution&amp;utm_medium=referral&amp;utm_campaign=image&amp;utm_content=2585621" TargetMode="External"/><Relationship Id="rId11" Type="http://schemas.openxmlformats.org/officeDocument/2006/relationships/hyperlink" Target="https://pixabay.com/users/pexels-2286921/?utm_source=link-attribution&amp;utm_medium=referral&amp;utm_campaign=image&amp;utm_content=1853961" TargetMode="External"/><Relationship Id="rId5" Type="http://schemas.openxmlformats.org/officeDocument/2006/relationships/hyperlink" Target="https://pixabay.com/?utm_source=link-attribution&amp;utm_medium=referral&amp;utm_campaign=image&amp;utm_content=5577207" TargetMode="External"/><Relationship Id="rId15" Type="http://schemas.openxmlformats.org/officeDocument/2006/relationships/hyperlink" Target="https://pixabay.com/photos/money-finance-mortgage-loan-2696229/" TargetMode="External"/><Relationship Id="rId10" Type="http://schemas.openxmlformats.org/officeDocument/2006/relationships/hyperlink" Target="https://commons.wikimedia.org/wiki/File:Enrico_Fermi_at_the_blackboard.jpg" TargetMode="External"/><Relationship Id="rId4" Type="http://schemas.openxmlformats.org/officeDocument/2006/relationships/hyperlink" Target="https://pixabay.com/users/nigelat-4784892/?utm_source=link-attribution&amp;utm_medium=referral&amp;utm_campaign=image&amp;utm_content=5577207" TargetMode="External"/><Relationship Id="rId9" Type="http://schemas.openxmlformats.org/officeDocument/2006/relationships/hyperlink" Target="https://pixabay.com/?utm_source=link-attribution&amp;utm_medium=referral&amp;utm_campaign=image&amp;utm_content=3107098" TargetMode="External"/><Relationship Id="rId14" Type="http://schemas.openxmlformats.org/officeDocument/2006/relationships/hyperlink" Target="https://pixabay.com/?utm_source=link-attribution&amp;utm_medium=referral&amp;utm_campaign=image&amp;utm_content=1100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872F4A4B-284D-CDD6-80DA-3F4F7226A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671" y="1036320"/>
            <a:ext cx="7485884" cy="5262880"/>
          </a:xfrm>
        </p:spPr>
      </p:pic>
    </p:spTree>
    <p:extLst>
      <p:ext uri="{BB962C8B-B14F-4D97-AF65-F5344CB8AC3E}">
        <p14:creationId xmlns:p14="http://schemas.microsoft.com/office/powerpoint/2010/main" val="3176001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1524000" y="1484784"/>
            <a:ext cx="9270522" cy="4515966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GB" sz="1800">
              <a:latin typeface="Times" charset="0"/>
              <a:ea typeface="ヒラギノ角ゴ Pro W3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27648" y="1652030"/>
            <a:ext cx="6118622" cy="58340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2400" b="1" dirty="0">
                <a:solidFill>
                  <a:srgbClr val="FFFF00"/>
                </a:solidFill>
              </a:rPr>
              <a:t>Delete this slide</a:t>
            </a:r>
            <a:endParaRPr lang="en-GB" sz="2400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47528" y="2402683"/>
            <a:ext cx="8712968" cy="3294571"/>
          </a:xfrm>
        </p:spPr>
        <p:txBody>
          <a:bodyPr vert="horz" lIns="68580" tIns="34290" rIns="68580" bIns="34290" anchor="t">
            <a:normAutofit/>
          </a:bodyPr>
          <a:lstStyle/>
          <a:p>
            <a:pPr>
              <a:buClr>
                <a:srgbClr val="E00034"/>
              </a:buClr>
              <a:defRPr/>
            </a:pPr>
            <a:r>
              <a:rPr lang="en-GB" sz="2000" dirty="0">
                <a:latin typeface="Arial"/>
                <a:cs typeface="Arial"/>
              </a:rPr>
              <a:t>These slides form an approximately hour-long presentation for students about the Level 3 Core Maths qualification</a:t>
            </a:r>
          </a:p>
          <a:p>
            <a:pPr>
              <a:buClr>
                <a:srgbClr val="E00034"/>
              </a:buClr>
              <a:defRPr/>
            </a:pPr>
            <a:r>
              <a:rPr lang="en-GB" sz="2000" dirty="0">
                <a:latin typeface="Arial"/>
                <a:cs typeface="Arial"/>
              </a:rPr>
              <a:t>Please add, remove or change the order of the content to suit your talk/event.</a:t>
            </a:r>
          </a:p>
          <a:p>
            <a:pPr>
              <a:buClr>
                <a:srgbClr val="E00034"/>
              </a:buClr>
              <a:defRPr/>
            </a:pPr>
            <a:r>
              <a:rPr lang="en-GB" sz="2000" dirty="0">
                <a:latin typeface="Arial"/>
                <a:cs typeface="Arial"/>
              </a:rPr>
              <a:t>It includes information on Core Maths, as well as a series of activities that give a flavour of what studying Core Maths can be like. These activities have been designed for students in Key Stage 4 and do not require any mathematics beyond GCSE to access them. </a:t>
            </a:r>
          </a:p>
          <a:p>
            <a:pPr>
              <a:defRPr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09661553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D1FADDB-1F16-D82A-EC12-6558D9FE1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1340768"/>
            <a:ext cx="8229600" cy="707886"/>
          </a:xfrm>
        </p:spPr>
        <p:txBody>
          <a:bodyPr/>
          <a:lstStyle/>
          <a:p>
            <a:r>
              <a:rPr lang="en-GB" sz="4000" dirty="0"/>
              <a:t>An Introduction to Core Maths</a:t>
            </a:r>
          </a:p>
        </p:txBody>
      </p:sp>
      <p:pic>
        <p:nvPicPr>
          <p:cNvPr id="2" name="Picture 1" descr="Screen Clipping">
            <a:extLst>
              <a:ext uri="{FF2B5EF4-FFF2-40B4-BE49-F238E27FC236}">
                <a16:creationId xmlns:a16="http://schemas.microsoft.com/office/drawing/2014/main" id="{A9F0918E-F760-7A44-3B67-A8589F72378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189" y="2492897"/>
            <a:ext cx="11336443" cy="341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8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1504" y="975867"/>
            <a:ext cx="8784976" cy="769441"/>
          </a:xfrm>
        </p:spPr>
        <p:txBody>
          <a:bodyPr/>
          <a:lstStyle/>
          <a:p>
            <a:r>
              <a:rPr lang="en-GB" dirty="0"/>
              <a:t>Produce the following by folding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207568" y="1897261"/>
            <a:ext cx="7560840" cy="41044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9600" dirty="0">
                <a:latin typeface="Times" charset="0"/>
                <a:ea typeface="ヒラギノ角ゴ Pro W3" charset="0"/>
              </a:rPr>
              <a:t>						</a:t>
            </a:r>
          </a:p>
        </p:txBody>
      </p:sp>
      <p:cxnSp>
        <p:nvCxnSpPr>
          <p:cNvPr id="6" name="Straight Connector 5"/>
          <p:cNvCxnSpPr>
            <a:stCxn id="4" idx="0"/>
            <a:endCxn id="4" idx="2"/>
          </p:cNvCxnSpPr>
          <p:nvPr/>
        </p:nvCxnSpPr>
        <p:spPr bwMode="auto">
          <a:xfrm>
            <a:off x="5987988" y="1897261"/>
            <a:ext cx="0" cy="41044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>
            <a:stCxn id="4" idx="1"/>
            <a:endCxn id="4" idx="3"/>
          </p:cNvCxnSpPr>
          <p:nvPr/>
        </p:nvCxnSpPr>
        <p:spPr bwMode="auto">
          <a:xfrm>
            <a:off x="2207568" y="3949489"/>
            <a:ext cx="75608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3470775" y="2138545"/>
            <a:ext cx="26330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latin typeface="+mn-lt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04490" y="2062568"/>
            <a:ext cx="26330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latin typeface="+mn-lt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94682" y="4190773"/>
            <a:ext cx="26330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latin typeface="+mn-lt"/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06293" y="4101444"/>
            <a:ext cx="26330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latin typeface="+mn-lt"/>
              </a:rPr>
              <a:t>D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0" y="6165303"/>
            <a:ext cx="12192000" cy="57606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17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880" y="836712"/>
            <a:ext cx="9618240" cy="769441"/>
          </a:xfrm>
        </p:spPr>
        <p:txBody>
          <a:bodyPr/>
          <a:lstStyle/>
          <a:p>
            <a:r>
              <a:rPr lang="en-GB" dirty="0"/>
              <a:t>Which of these is the most accurate: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1504" y="1700808"/>
            <a:ext cx="9273616" cy="4032448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The number of quarter pounder burgers that can be made from one cow is:</a:t>
            </a:r>
          </a:p>
          <a:p>
            <a:pPr marL="0" indent="0">
              <a:buNone/>
            </a:pPr>
            <a:endParaRPr lang="en-GB" sz="1000" dirty="0"/>
          </a:p>
          <a:p>
            <a:pPr marL="514350" indent="-514350">
              <a:buAutoNum type="alphaLcParenR"/>
            </a:pPr>
            <a:r>
              <a:rPr lang="en-GB" sz="3200" dirty="0"/>
              <a:t>180				</a:t>
            </a:r>
          </a:p>
          <a:p>
            <a:pPr marL="514350" indent="-514350">
              <a:buAutoNum type="alphaLcParenR"/>
            </a:pPr>
            <a:endParaRPr lang="en-GB" sz="1000" dirty="0"/>
          </a:p>
          <a:p>
            <a:pPr marL="514350" indent="-514350">
              <a:buAutoNum type="alphaLcParenR"/>
            </a:pPr>
            <a:r>
              <a:rPr lang="en-GB" sz="3200" dirty="0"/>
              <a:t>1 800</a:t>
            </a:r>
          </a:p>
          <a:p>
            <a:pPr marL="514350" indent="-514350">
              <a:buAutoNum type="alphaLcParenR"/>
            </a:pPr>
            <a:endParaRPr lang="en-GB" sz="1000" dirty="0"/>
          </a:p>
          <a:p>
            <a:pPr marL="514350" indent="-514350">
              <a:buAutoNum type="alphaLcParenR"/>
            </a:pPr>
            <a:r>
              <a:rPr lang="en-GB" sz="3200" dirty="0"/>
              <a:t>18 000</a:t>
            </a:r>
          </a:p>
          <a:p>
            <a:pPr marL="514350" indent="-514350">
              <a:buAutoNum type="alphaLcParenR"/>
            </a:pPr>
            <a:endParaRPr lang="en-GB" sz="1000" dirty="0"/>
          </a:p>
          <a:p>
            <a:pPr marL="514350" indent="-514350">
              <a:buAutoNum type="alphaLcParenR"/>
            </a:pPr>
            <a:r>
              <a:rPr lang="en-GB" sz="3200" dirty="0"/>
              <a:t>180 000</a:t>
            </a:r>
          </a:p>
          <a:p>
            <a:pPr marL="0" indent="0">
              <a:buNone/>
            </a:pPr>
            <a:endParaRPr lang="en-GB" dirty="0"/>
          </a:p>
          <a:p>
            <a:pPr marL="514350" indent="-514350">
              <a:buAutoNum type="alphaLcParenR"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 bwMode="auto">
          <a:xfrm>
            <a:off x="0" y="6237312"/>
            <a:ext cx="12192000" cy="4320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Times" charset="0"/>
              <a:ea typeface="ヒラギノ角ゴ Pro W3" charset="0"/>
            </a:endParaRPr>
          </a:p>
        </p:txBody>
      </p:sp>
      <p:pic>
        <p:nvPicPr>
          <p:cNvPr id="7" name="Picture 6" descr="A cow with a yellow tag in a field&#10;&#10;Description automatically generated with low confidence">
            <a:extLst>
              <a:ext uri="{FF2B5EF4-FFF2-40B4-BE49-F238E27FC236}">
                <a16:creationId xmlns:a16="http://schemas.microsoft.com/office/drawing/2014/main" id="{90484256-0D69-075B-F74F-CA7EC5B8D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62250"/>
            <a:ext cx="4438248" cy="295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8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880" y="836712"/>
            <a:ext cx="9618240" cy="769441"/>
          </a:xfrm>
        </p:spPr>
        <p:txBody>
          <a:bodyPr/>
          <a:lstStyle/>
          <a:p>
            <a:r>
              <a:rPr lang="en-GB" dirty="0"/>
              <a:t>Which of these is the most accurate: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880" y="1772816"/>
            <a:ext cx="10281728" cy="4032448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The length of toilet roll used every day worldwide is:</a:t>
            </a:r>
          </a:p>
          <a:p>
            <a:pPr marL="0" indent="0">
              <a:buNone/>
            </a:pPr>
            <a:endParaRPr lang="en-GB" sz="1000" dirty="0"/>
          </a:p>
          <a:p>
            <a:pPr marL="514350" indent="-514350">
              <a:buAutoNum type="alphaLcParenR"/>
            </a:pPr>
            <a:r>
              <a:rPr lang="en-GB" sz="3200" dirty="0"/>
              <a:t>51 300 km				</a:t>
            </a:r>
          </a:p>
          <a:p>
            <a:pPr marL="514350" indent="-514350">
              <a:buAutoNum type="alphaLcParenR"/>
            </a:pPr>
            <a:endParaRPr lang="en-GB" sz="1000" dirty="0"/>
          </a:p>
          <a:p>
            <a:pPr marL="514350" indent="-514350">
              <a:buAutoNum type="alphaLcParenR"/>
            </a:pPr>
            <a:r>
              <a:rPr lang="en-GB" sz="3200" dirty="0"/>
              <a:t>513 000 km</a:t>
            </a:r>
          </a:p>
          <a:p>
            <a:pPr marL="514350" indent="-514350">
              <a:buAutoNum type="alphaLcParenR"/>
            </a:pPr>
            <a:endParaRPr lang="en-GB" sz="1000" dirty="0"/>
          </a:p>
          <a:p>
            <a:pPr marL="514350" indent="-514350">
              <a:buAutoNum type="alphaLcParenR"/>
            </a:pPr>
            <a:r>
              <a:rPr lang="en-GB" sz="3200" dirty="0"/>
              <a:t>5 130 000 km</a:t>
            </a:r>
          </a:p>
          <a:p>
            <a:pPr marL="514350" indent="-514350">
              <a:buAutoNum type="alphaLcParenR"/>
            </a:pPr>
            <a:endParaRPr lang="en-GB" sz="1000" dirty="0"/>
          </a:p>
          <a:p>
            <a:pPr marL="514350" indent="-514350">
              <a:buAutoNum type="alphaLcParenR"/>
            </a:pPr>
            <a:r>
              <a:rPr lang="en-GB" sz="3200" dirty="0"/>
              <a:t>51 300 000 km</a:t>
            </a:r>
          </a:p>
          <a:p>
            <a:pPr marL="0" indent="0">
              <a:buNone/>
            </a:pPr>
            <a:endParaRPr lang="en-GB" dirty="0"/>
          </a:p>
          <a:p>
            <a:pPr marL="514350" indent="-514350">
              <a:buAutoNum type="alphaLcParenR"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 bwMode="auto">
          <a:xfrm>
            <a:off x="0" y="6165303"/>
            <a:ext cx="12192000" cy="5104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Times" charset="0"/>
              <a:ea typeface="ヒラギノ角ゴ Pro W3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B7E47E-5D1E-41AE-9CF1-155427217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952" y="2643303"/>
            <a:ext cx="5616624" cy="293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6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880" y="836712"/>
            <a:ext cx="9618240" cy="769441"/>
          </a:xfrm>
        </p:spPr>
        <p:txBody>
          <a:bodyPr/>
          <a:lstStyle/>
          <a:p>
            <a:r>
              <a:rPr lang="en-GB" dirty="0"/>
              <a:t>Which of these is the most accurate: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0" y="1772816"/>
            <a:ext cx="10873208" cy="4032448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The number of tennis balls used at Wimbledon each year is:</a:t>
            </a:r>
          </a:p>
          <a:p>
            <a:pPr marL="0" indent="0">
              <a:buNone/>
            </a:pPr>
            <a:endParaRPr lang="en-GB" sz="1000" dirty="0"/>
          </a:p>
          <a:p>
            <a:pPr marL="514350" indent="-514350">
              <a:buAutoNum type="alphaLcParenR"/>
            </a:pPr>
            <a:r>
              <a:rPr lang="en-GB" sz="3200" dirty="0"/>
              <a:t>540				</a:t>
            </a:r>
          </a:p>
          <a:p>
            <a:pPr marL="514350" indent="-514350">
              <a:buAutoNum type="alphaLcParenR"/>
            </a:pPr>
            <a:endParaRPr lang="en-GB" sz="1000" dirty="0"/>
          </a:p>
          <a:p>
            <a:pPr marL="514350" indent="-514350">
              <a:buAutoNum type="alphaLcParenR"/>
            </a:pPr>
            <a:r>
              <a:rPr lang="en-GB" sz="3200" dirty="0"/>
              <a:t>5 400</a:t>
            </a:r>
          </a:p>
          <a:p>
            <a:pPr marL="514350" indent="-514350">
              <a:buAutoNum type="alphaLcParenR"/>
            </a:pPr>
            <a:endParaRPr lang="en-GB" sz="1000" dirty="0"/>
          </a:p>
          <a:p>
            <a:pPr marL="514350" indent="-514350">
              <a:buAutoNum type="alphaLcParenR"/>
            </a:pPr>
            <a:r>
              <a:rPr lang="en-GB" sz="3200" dirty="0"/>
              <a:t>54 000</a:t>
            </a:r>
          </a:p>
          <a:p>
            <a:pPr marL="514350" indent="-514350">
              <a:buAutoNum type="alphaLcParenR"/>
            </a:pPr>
            <a:endParaRPr lang="en-GB" sz="1000" dirty="0"/>
          </a:p>
          <a:p>
            <a:pPr marL="514350" indent="-514350">
              <a:buAutoNum type="alphaLcParenR"/>
            </a:pPr>
            <a:r>
              <a:rPr lang="en-GB" sz="3200" dirty="0"/>
              <a:t>540 000</a:t>
            </a:r>
          </a:p>
          <a:p>
            <a:pPr marL="0" indent="0">
              <a:buNone/>
            </a:pPr>
            <a:endParaRPr lang="en-GB" dirty="0"/>
          </a:p>
          <a:p>
            <a:pPr marL="514350" indent="-514350">
              <a:buAutoNum type="alphaLcParenR"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 bwMode="auto">
          <a:xfrm>
            <a:off x="0" y="6165304"/>
            <a:ext cx="12192000" cy="50405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Times" charset="0"/>
              <a:ea typeface="ヒラギノ角ゴ Pro W3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4C01EA-45C0-4495-B6EC-9386F57E0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952" y="2486130"/>
            <a:ext cx="4896544" cy="331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9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880" y="836712"/>
            <a:ext cx="9618240" cy="769441"/>
          </a:xfrm>
        </p:spPr>
        <p:txBody>
          <a:bodyPr/>
          <a:lstStyle/>
          <a:p>
            <a:r>
              <a:rPr lang="en-GB" dirty="0"/>
              <a:t>Which of these is the most accurate: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408" y="1772816"/>
            <a:ext cx="11089232" cy="4032448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In the UK how many people over the age of 100 hold a valid driving licence?</a:t>
            </a:r>
          </a:p>
          <a:p>
            <a:pPr marL="0" indent="0">
              <a:buNone/>
            </a:pPr>
            <a:endParaRPr lang="en-GB" sz="1000" dirty="0"/>
          </a:p>
          <a:p>
            <a:pPr marL="514350" indent="-514350">
              <a:buAutoNum type="alphaLcParenR"/>
            </a:pPr>
            <a:r>
              <a:rPr lang="en-GB" dirty="0"/>
              <a:t>25</a:t>
            </a:r>
          </a:p>
          <a:p>
            <a:pPr marL="514350" indent="-514350">
              <a:buAutoNum type="alphaLcParenR"/>
            </a:pPr>
            <a:endParaRPr lang="en-GB" sz="800" dirty="0"/>
          </a:p>
          <a:p>
            <a:pPr marL="514350" indent="-514350">
              <a:buAutoNum type="alphaLcParenR"/>
            </a:pPr>
            <a:r>
              <a:rPr lang="en-GB" dirty="0"/>
              <a:t>250</a:t>
            </a:r>
          </a:p>
          <a:p>
            <a:pPr marL="514350" indent="-514350">
              <a:buAutoNum type="alphaLcParenR"/>
            </a:pPr>
            <a:endParaRPr lang="en-GB" sz="800" dirty="0"/>
          </a:p>
          <a:p>
            <a:pPr marL="514350" indent="-514350">
              <a:buAutoNum type="alphaLcParenR"/>
            </a:pPr>
            <a:r>
              <a:rPr lang="en-GB" dirty="0"/>
              <a:t>2500</a:t>
            </a:r>
          </a:p>
          <a:p>
            <a:pPr marL="514350" indent="-514350">
              <a:buAutoNum type="alphaLcParenR"/>
            </a:pPr>
            <a:endParaRPr lang="en-GB" sz="800" dirty="0"/>
          </a:p>
          <a:p>
            <a:pPr marL="514350" indent="-514350">
              <a:buAutoNum type="alphaLcParenR"/>
            </a:pPr>
            <a:r>
              <a:rPr lang="en-GB" dirty="0"/>
              <a:t>25000</a:t>
            </a:r>
          </a:p>
          <a:p>
            <a:pPr marL="514350" indent="-514350">
              <a:buAutoNum type="alphaLcParenR"/>
            </a:pP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BE844E-D3C9-3557-32BF-FBC571D151CB}"/>
              </a:ext>
            </a:extLst>
          </p:cNvPr>
          <p:cNvSpPr/>
          <p:nvPr/>
        </p:nvSpPr>
        <p:spPr bwMode="auto">
          <a:xfrm>
            <a:off x="0" y="6021288"/>
            <a:ext cx="12192000" cy="64807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Times" charset="0"/>
              <a:ea typeface="ヒラギノ角ゴ Pro W3" charset="0"/>
            </a:endParaRPr>
          </a:p>
        </p:txBody>
      </p:sp>
      <p:pic>
        <p:nvPicPr>
          <p:cNvPr id="10" name="Picture 9" descr="A person wearing a hat and sunglasses&#10;&#10;Description automatically generated with low confidence">
            <a:extLst>
              <a:ext uri="{FF2B5EF4-FFF2-40B4-BE49-F238E27FC236}">
                <a16:creationId xmlns:a16="http://schemas.microsoft.com/office/drawing/2014/main" id="{CD43E87E-C9A5-55F4-C225-9077B6751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241" y="2492896"/>
            <a:ext cx="4720060" cy="313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1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18420-4AC0-4B9D-AFF4-EA6C6B8A1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196753"/>
            <a:ext cx="11377264" cy="1200329"/>
          </a:xfrm>
        </p:spPr>
        <p:txBody>
          <a:bodyPr/>
          <a:lstStyle/>
          <a:p>
            <a:r>
              <a:rPr lang="en-GB" sz="3600" dirty="0"/>
              <a:t>Genuine job and university interview questions: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942EA-E6C1-442A-9D90-2D92DB3DB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364560"/>
            <a:ext cx="8229600" cy="3172589"/>
          </a:xfrm>
        </p:spPr>
        <p:txBody>
          <a:bodyPr/>
          <a:lstStyle/>
          <a:p>
            <a:r>
              <a:rPr lang="en-GB" dirty="0"/>
              <a:t>How many black cabs are there in London? </a:t>
            </a:r>
          </a:p>
          <a:p>
            <a:endParaRPr lang="en-GB" dirty="0"/>
          </a:p>
          <a:p>
            <a:r>
              <a:rPr lang="en-GB" dirty="0"/>
              <a:t>How many M&amp;Ms can you fit in this room?</a:t>
            </a:r>
          </a:p>
          <a:p>
            <a:endParaRPr lang="en-GB" dirty="0"/>
          </a:p>
          <a:p>
            <a:r>
              <a:rPr lang="en-GB" dirty="0"/>
              <a:t>How many computers are there in the UK?</a:t>
            </a:r>
          </a:p>
          <a:p>
            <a:endParaRPr lang="en-GB" dirty="0"/>
          </a:p>
          <a:p>
            <a:r>
              <a:rPr lang="en-GB" dirty="0"/>
              <a:t>How many trees are there in Canada?</a:t>
            </a:r>
          </a:p>
        </p:txBody>
      </p:sp>
    </p:spTree>
    <p:extLst>
      <p:ext uri="{BB962C8B-B14F-4D97-AF65-F5344CB8AC3E}">
        <p14:creationId xmlns:p14="http://schemas.microsoft.com/office/powerpoint/2010/main" val="262932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1784" y="1916832"/>
            <a:ext cx="8229600" cy="444064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Skills valued in 1985: </a:t>
            </a:r>
          </a:p>
          <a:p>
            <a:pPr lvl="1"/>
            <a:r>
              <a:rPr lang="en-GB" sz="2400" dirty="0"/>
              <a:t>Knowledge</a:t>
            </a:r>
          </a:p>
          <a:p>
            <a:pPr lvl="1"/>
            <a:r>
              <a:rPr lang="en-GB" sz="2400" dirty="0"/>
              <a:t>Following instructions</a:t>
            </a:r>
          </a:p>
          <a:p>
            <a:pPr lvl="1"/>
            <a:r>
              <a:rPr lang="en-GB" sz="2400" dirty="0"/>
              <a:t>Reliability and accuracy</a:t>
            </a:r>
          </a:p>
          <a:p>
            <a:pPr marL="0" indent="0">
              <a:buNone/>
            </a:pPr>
            <a:endParaRPr lang="en-GB" sz="1200" dirty="0"/>
          </a:p>
          <a:p>
            <a:pPr marL="0" indent="0">
              <a:buNone/>
            </a:pPr>
            <a:r>
              <a:rPr lang="en-GB" dirty="0"/>
              <a:t>Skills valued today:</a:t>
            </a:r>
          </a:p>
          <a:p>
            <a:pPr lvl="1"/>
            <a:r>
              <a:rPr lang="en-GB" sz="2400" dirty="0"/>
              <a:t>Application</a:t>
            </a:r>
          </a:p>
          <a:p>
            <a:pPr lvl="1"/>
            <a:r>
              <a:rPr lang="en-GB" sz="2400" dirty="0"/>
              <a:t>Innovation</a:t>
            </a:r>
          </a:p>
          <a:p>
            <a:pPr lvl="1"/>
            <a:r>
              <a:rPr lang="en-GB" sz="2400" dirty="0"/>
              <a:t>Communication</a:t>
            </a:r>
          </a:p>
          <a:p>
            <a:pPr lvl="1"/>
            <a:r>
              <a:rPr lang="en-GB" sz="2400" dirty="0"/>
              <a:t>Problem solving</a:t>
            </a:r>
          </a:p>
          <a:p>
            <a:endParaRPr lang="en-GB" dirty="0">
              <a:solidFill>
                <a:srgbClr val="002350"/>
              </a:solidFill>
            </a:endParaRP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22AD06-FE5B-7FD2-48A6-878DAB974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464" y="1004536"/>
            <a:ext cx="10211769" cy="1200329"/>
          </a:xfrm>
        </p:spPr>
        <p:txBody>
          <a:bodyPr/>
          <a:lstStyle/>
          <a:p>
            <a:r>
              <a:rPr lang="en-GB" sz="3600" dirty="0"/>
              <a:t>Why are these questions used in interviews?</a:t>
            </a:r>
          </a:p>
        </p:txBody>
      </p:sp>
    </p:spTree>
    <p:extLst>
      <p:ext uri="{BB962C8B-B14F-4D97-AF65-F5344CB8AC3E}">
        <p14:creationId xmlns:p14="http://schemas.microsoft.com/office/powerpoint/2010/main" val="343332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975867"/>
            <a:ext cx="8686800" cy="646331"/>
          </a:xfrm>
        </p:spPr>
        <p:txBody>
          <a:bodyPr/>
          <a:lstStyle/>
          <a:p>
            <a:r>
              <a:rPr lang="en-GB" sz="3600" dirty="0"/>
              <a:t>What are ‘Fermi’ estimations?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5322" y="1821982"/>
            <a:ext cx="6716390" cy="396530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Enrico Fermi:</a:t>
            </a:r>
          </a:p>
          <a:p>
            <a:r>
              <a:rPr lang="en-GB" sz="2400" dirty="0"/>
              <a:t>Italian physicist who was awarded the Nobel Prize in 1938</a:t>
            </a:r>
          </a:p>
          <a:p>
            <a:endParaRPr lang="en-GB" sz="800" dirty="0"/>
          </a:p>
          <a:p>
            <a:r>
              <a:rPr lang="en-GB" sz="2400" dirty="0"/>
              <a:t>Created the world’s first nuclear reactor and developed a theory that we are alone in the universe.</a:t>
            </a:r>
          </a:p>
          <a:p>
            <a:endParaRPr lang="en-GB" sz="800" dirty="0"/>
          </a:p>
          <a:p>
            <a:r>
              <a:rPr lang="en-GB" sz="2400" dirty="0"/>
              <a:t>Encouraged his students to use estimation</a:t>
            </a:r>
          </a:p>
          <a:p>
            <a:endParaRPr lang="en-GB" sz="800" dirty="0"/>
          </a:p>
          <a:p>
            <a:r>
              <a:rPr lang="en-GB" sz="2400" dirty="0"/>
              <a:t>Used this method to determine the size of the first atomic blast by watching paper blow around his office from the atomic wind</a:t>
            </a:r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88" y="1633895"/>
            <a:ext cx="3600400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8285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3E8F-8D6B-3DA3-0A80-433315709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975866"/>
            <a:ext cx="8229600" cy="707886"/>
          </a:xfrm>
        </p:spPr>
        <p:txBody>
          <a:bodyPr/>
          <a:lstStyle/>
          <a:p>
            <a:r>
              <a:rPr lang="en-GB" sz="4000" dirty="0"/>
              <a:t>How many hours to read a novel?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4C4A6-05CD-7BF5-192E-55864FE04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584" y="2492896"/>
            <a:ext cx="3096344" cy="3026639"/>
          </a:xfrm>
        </p:spPr>
        <p:txBody>
          <a:bodyPr/>
          <a:lstStyle/>
          <a:p>
            <a:pPr marL="514350" indent="-514350">
              <a:buAutoNum type="alphaLcParenR"/>
            </a:pPr>
            <a:r>
              <a:rPr lang="en-GB" dirty="0"/>
              <a:t>1</a:t>
            </a:r>
          </a:p>
          <a:p>
            <a:pPr marL="514350" indent="-514350">
              <a:buAutoNum type="alphaLcParenR"/>
            </a:pPr>
            <a:endParaRPr lang="en-GB" sz="800" dirty="0"/>
          </a:p>
          <a:p>
            <a:pPr marL="514350" indent="-514350">
              <a:buAutoNum type="alphaLcParenR"/>
            </a:pPr>
            <a:r>
              <a:rPr lang="en-GB" dirty="0"/>
              <a:t>10</a:t>
            </a:r>
          </a:p>
          <a:p>
            <a:pPr marL="514350" indent="-514350">
              <a:buAutoNum type="alphaLcParenR"/>
            </a:pPr>
            <a:endParaRPr lang="en-GB" sz="800" dirty="0"/>
          </a:p>
          <a:p>
            <a:pPr marL="514350" indent="-514350">
              <a:buAutoNum type="alphaLcParenR" startAt="3"/>
            </a:pPr>
            <a:r>
              <a:rPr lang="en-GB" dirty="0"/>
              <a:t>100</a:t>
            </a:r>
          </a:p>
          <a:p>
            <a:pPr marL="514350" indent="-514350">
              <a:buAutoNum type="alphaLcParenR" startAt="3"/>
            </a:pPr>
            <a:endParaRPr lang="en-GB" sz="800" dirty="0"/>
          </a:p>
          <a:p>
            <a:pPr marL="0" indent="0">
              <a:buNone/>
            </a:pPr>
            <a:r>
              <a:rPr lang="en-GB" dirty="0">
                <a:solidFill>
                  <a:srgbClr val="E00034"/>
                </a:solidFill>
              </a:rPr>
              <a:t>d)  </a:t>
            </a:r>
            <a:r>
              <a:rPr lang="en-GB" dirty="0"/>
              <a:t>1000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370F21-B510-11C4-8B8A-D1A8BD6B0220}"/>
              </a:ext>
            </a:extLst>
          </p:cNvPr>
          <p:cNvSpPr/>
          <p:nvPr/>
        </p:nvSpPr>
        <p:spPr bwMode="auto">
          <a:xfrm>
            <a:off x="0" y="6021288"/>
            <a:ext cx="12192000" cy="64807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Times" charset="0"/>
              <a:ea typeface="ヒラギノ角ゴ Pro W3" charset="0"/>
            </a:endParaRPr>
          </a:p>
        </p:txBody>
      </p:sp>
      <p:pic>
        <p:nvPicPr>
          <p:cNvPr id="9" name="Picture 8" descr="A picture containing outdoor, sky, grass, person&#10;&#10;Description automatically generated">
            <a:extLst>
              <a:ext uri="{FF2B5EF4-FFF2-40B4-BE49-F238E27FC236}">
                <a16:creationId xmlns:a16="http://schemas.microsoft.com/office/drawing/2014/main" id="{9798B644-A1DF-D60A-1FAE-A7B424CCE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477" y="1831072"/>
            <a:ext cx="5852160" cy="390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23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CF9A-16DB-2707-6E8D-01F140A60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560" y="899706"/>
            <a:ext cx="8229600" cy="707886"/>
          </a:xfrm>
        </p:spPr>
        <p:txBody>
          <a:bodyPr/>
          <a:lstStyle/>
          <a:p>
            <a:r>
              <a:rPr lang="en-GB" sz="4000" dirty="0"/>
              <a:t>A Core Maths exam-style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BD24C-CBE5-D51F-A305-D5D1BAFAF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472" y="1916832"/>
            <a:ext cx="10094912" cy="4353347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>
                <a:latin typeface="+mj-lt"/>
                <a:ea typeface="Calibri" panose="020F0502020204030204" pitchFamily="34" charset="0"/>
              </a:rPr>
              <a:t>A newspaper has the following headline:</a:t>
            </a:r>
          </a:p>
          <a:p>
            <a:pPr marL="0" indent="0">
              <a:buNone/>
            </a:pPr>
            <a:endParaRPr lang="en-GB" sz="2400" dirty="0">
              <a:latin typeface="+mj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+mj-lt"/>
                <a:ea typeface="Calibri" panose="020F0502020204030204" pitchFamily="34" charset="0"/>
              </a:rPr>
              <a:t>	</a:t>
            </a:r>
            <a:r>
              <a:rPr lang="en-GB" sz="2400" b="1" i="1" dirty="0">
                <a:latin typeface="+mj-lt"/>
                <a:ea typeface="Calibri" panose="020F0502020204030204" pitchFamily="34" charset="0"/>
              </a:rPr>
              <a:t>“Chilcot Report will contain 2 million words”</a:t>
            </a:r>
          </a:p>
          <a:p>
            <a:pPr marL="0" indent="0">
              <a:buNone/>
            </a:pPr>
            <a:endParaRPr lang="en-GB" sz="2400" dirty="0">
              <a:latin typeface="+mj-lt"/>
              <a:ea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en-GB" sz="2400" dirty="0">
                <a:latin typeface="+mj-lt"/>
                <a:ea typeface="Calibri" panose="020F0502020204030204" pitchFamily="34" charset="0"/>
              </a:rPr>
              <a:t>Estimate how many days it takes to read 2 million words.  Show your reasoning.		</a:t>
            </a:r>
            <a:endParaRPr lang="en-GB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0EB8B9-80BC-224D-6663-91E220045B00}"/>
              </a:ext>
            </a:extLst>
          </p:cNvPr>
          <p:cNvSpPr txBox="1"/>
          <p:nvPr/>
        </p:nvSpPr>
        <p:spPr>
          <a:xfrm rot="21135842">
            <a:off x="2544226" y="4920982"/>
            <a:ext cx="6768752" cy="684000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+mn-lt"/>
              </a:rPr>
              <a:t>5 minutes to answer this question.</a:t>
            </a:r>
          </a:p>
        </p:txBody>
      </p:sp>
    </p:spTree>
    <p:extLst>
      <p:ext uri="{BB962C8B-B14F-4D97-AF65-F5344CB8AC3E}">
        <p14:creationId xmlns:p14="http://schemas.microsoft.com/office/powerpoint/2010/main" val="246288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D149E5A-C441-4A69-8F69-235ADB582FF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491357" y="1988840"/>
          <a:ext cx="7209286" cy="36576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{BC89EF96-8CEA-46FF-86C4-4CE0E7609802}</a:tableStyleId>
              </a:tblPr>
              <a:tblGrid>
                <a:gridCol w="4167978">
                  <a:extLst>
                    <a:ext uri="{9D8B030D-6E8A-4147-A177-3AD203B41FA5}">
                      <a16:colId xmlns:a16="http://schemas.microsoft.com/office/drawing/2014/main" val="1537719068"/>
                    </a:ext>
                  </a:extLst>
                </a:gridCol>
                <a:gridCol w="3041308">
                  <a:extLst>
                    <a:ext uri="{9D8B030D-6E8A-4147-A177-3AD203B41FA5}">
                      <a16:colId xmlns:a16="http://schemas.microsoft.com/office/drawing/2014/main" val="4077199543"/>
                    </a:ext>
                  </a:extLst>
                </a:gridCol>
              </a:tblGrid>
              <a:tr h="91440"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</a:rPr>
                        <a:t>1 word per second</a:t>
                      </a:r>
                    </a:p>
                    <a:p>
                      <a:r>
                        <a:rPr lang="en-GB" sz="2000" dirty="0">
                          <a:effectLst/>
                        </a:rPr>
                        <a:t> </a:t>
                      </a:r>
                    </a:p>
                    <a:p>
                      <a:endParaRPr lang="en-GB" sz="2000" dirty="0">
                        <a:effectLst/>
                      </a:endParaRPr>
                    </a:p>
                    <a:p>
                      <a:endParaRPr lang="en-GB" sz="2000" dirty="0">
                        <a:effectLst/>
                      </a:endParaRPr>
                    </a:p>
                    <a:p>
                      <a:r>
                        <a:rPr lang="en-GB" sz="2000" dirty="0">
                          <a:effectLst/>
                        </a:rPr>
                        <a:t>2 million ÷ 60 [=33 333] minutes</a:t>
                      </a:r>
                    </a:p>
                    <a:p>
                      <a:r>
                        <a:rPr lang="en-GB" sz="2000" dirty="0">
                          <a:effectLst/>
                        </a:rPr>
                        <a:t> </a:t>
                      </a:r>
                    </a:p>
                    <a:p>
                      <a:r>
                        <a:rPr lang="en-GB" sz="2000" dirty="0">
                          <a:effectLst/>
                        </a:rPr>
                        <a:t>555 hours</a:t>
                      </a:r>
                    </a:p>
                    <a:p>
                      <a:r>
                        <a:rPr lang="en-GB" sz="2000" dirty="0">
                          <a:effectLst/>
                        </a:rPr>
                        <a:t>Reading 16 hours a day</a:t>
                      </a:r>
                    </a:p>
                    <a:p>
                      <a:r>
                        <a:rPr lang="en-GB" sz="2000" dirty="0">
                          <a:effectLst/>
                        </a:rPr>
                        <a:t> </a:t>
                      </a:r>
                    </a:p>
                    <a:p>
                      <a:r>
                        <a:rPr lang="en-GB" sz="2000" dirty="0">
                          <a:effectLst/>
                        </a:rPr>
                        <a:t>About 35 days</a:t>
                      </a:r>
                    </a:p>
                    <a:p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</a:rPr>
                        <a:t>Time taken to read a number of words </a:t>
                      </a:r>
                    </a:p>
                    <a:p>
                      <a:r>
                        <a:rPr lang="en-GB" sz="2000" dirty="0">
                          <a:effectLst/>
                        </a:rPr>
                        <a:t>Rounds to 1 to 5 words per second</a:t>
                      </a:r>
                    </a:p>
                    <a:p>
                      <a:r>
                        <a:rPr lang="en-GB" sz="2000" dirty="0">
                          <a:effectLst/>
                        </a:rPr>
                        <a:t>Change to minutes</a:t>
                      </a:r>
                    </a:p>
                    <a:p>
                      <a:r>
                        <a:rPr lang="en-GB" sz="2000" dirty="0">
                          <a:effectLst/>
                        </a:rPr>
                        <a:t> </a:t>
                      </a:r>
                    </a:p>
                    <a:p>
                      <a:r>
                        <a:rPr lang="en-GB" sz="2000" dirty="0">
                          <a:effectLst/>
                        </a:rPr>
                        <a:t>Change to hours</a:t>
                      </a:r>
                    </a:p>
                    <a:p>
                      <a:r>
                        <a:rPr lang="en-GB" sz="2000" dirty="0">
                          <a:effectLst/>
                        </a:rPr>
                        <a:t>No of hours reading a day between 8 and 24</a:t>
                      </a:r>
                    </a:p>
                    <a:p>
                      <a:r>
                        <a:rPr lang="en-GB" sz="2000" dirty="0">
                          <a:effectLst/>
                        </a:rPr>
                        <a:t>Answer correctly obtained from previous correct working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8682198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7B301DA-B944-C0DC-C3C3-DE5EA212B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560" y="899707"/>
            <a:ext cx="8229600" cy="769441"/>
          </a:xfrm>
        </p:spPr>
        <p:txBody>
          <a:bodyPr/>
          <a:lstStyle/>
          <a:p>
            <a:r>
              <a:rPr lang="en-GB" dirty="0"/>
              <a:t>Outline mark scheme</a:t>
            </a:r>
          </a:p>
        </p:txBody>
      </p:sp>
    </p:spTree>
    <p:extLst>
      <p:ext uri="{BB962C8B-B14F-4D97-AF65-F5344CB8AC3E}">
        <p14:creationId xmlns:p14="http://schemas.microsoft.com/office/powerpoint/2010/main" val="910805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FC91566-32D7-EF67-2681-48BD63287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608168" y="1116293"/>
            <a:ext cx="2602632" cy="24330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C9542C-C8B3-EE49-8E10-3AD71D62F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311" y="916642"/>
            <a:ext cx="8229600" cy="769441"/>
          </a:xfrm>
        </p:spPr>
        <p:txBody>
          <a:bodyPr/>
          <a:lstStyle/>
          <a:p>
            <a:r>
              <a:rPr lang="en-GB" dirty="0"/>
              <a:t>Extension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41E9D-941D-CAA3-2960-BE1F0804B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311" y="1907166"/>
            <a:ext cx="6302258" cy="4067067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How many times around the world do you walk in your lifetime?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5F08CD-A473-6EBE-5E81-2EA218A9DB8A}"/>
              </a:ext>
            </a:extLst>
          </p:cNvPr>
          <p:cNvSpPr/>
          <p:nvPr/>
        </p:nvSpPr>
        <p:spPr bwMode="auto">
          <a:xfrm>
            <a:off x="839416" y="3789041"/>
            <a:ext cx="6446274" cy="1564177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+mn-lt"/>
              </a:rPr>
              <a:t>If a tunnel was dug through the centre of the Earth, and a car was driven through it at 60mph, it would take five and a half days to complete the journey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4D17BD-CFFE-891A-F6F3-5A0A43FAB067}"/>
              </a:ext>
            </a:extLst>
          </p:cNvPr>
          <p:cNvSpPr/>
          <p:nvPr/>
        </p:nvSpPr>
        <p:spPr bwMode="auto">
          <a:xfrm>
            <a:off x="7608168" y="3789041"/>
            <a:ext cx="2602632" cy="1564177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  <a:latin typeface="Times" charset="0"/>
              <a:ea typeface="ヒラギノ角ゴ Pro W3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A84C6C-3F61-324F-0B63-D88F724A499D}"/>
              </a:ext>
            </a:extLst>
          </p:cNvPr>
          <p:cNvSpPr txBox="1"/>
          <p:nvPr/>
        </p:nvSpPr>
        <p:spPr>
          <a:xfrm>
            <a:off x="7829364" y="3850820"/>
            <a:ext cx="21602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+mn-lt"/>
              </a:rPr>
              <a:t>10mph is about 16km/h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7AD91C-46F2-4CA9-5C00-4EFA70F4550F}"/>
              </a:ext>
            </a:extLst>
          </p:cNvPr>
          <p:cNvSpPr/>
          <p:nvPr/>
        </p:nvSpPr>
        <p:spPr bwMode="auto">
          <a:xfrm>
            <a:off x="3431705" y="5639480"/>
            <a:ext cx="5788207" cy="769441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Times" charset="0"/>
              <a:ea typeface="ヒラギノ角ゴ Pro W3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A3665D-0953-3135-6AB0-2C66B6922835}"/>
                  </a:ext>
                </a:extLst>
              </p:cNvPr>
              <p:cNvSpPr txBox="1"/>
              <p:nvPr/>
            </p:nvSpPr>
            <p:spPr>
              <a:xfrm>
                <a:off x="5686173" y="5741707"/>
                <a:ext cx="51401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chemeClr val="bg1"/>
                    </a:solidFill>
                  </a:rPr>
                  <a:t>C = 2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GB" sz="2800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chemeClr val="bg1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A3665D-0953-3135-6AB0-2C66B69228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173" y="5741707"/>
                <a:ext cx="5140135" cy="830997"/>
              </a:xfrm>
              <a:prstGeom prst="rect">
                <a:avLst/>
              </a:prstGeom>
              <a:blipFill>
                <a:blip r:embed="rId4"/>
                <a:stretch>
                  <a:fillRect l="-2491" t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476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2E032-505B-39D7-FF67-82BEBA449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178" y="908721"/>
            <a:ext cx="8229600" cy="769441"/>
          </a:xfrm>
        </p:spPr>
        <p:txBody>
          <a:bodyPr/>
          <a:lstStyle/>
          <a:p>
            <a:r>
              <a:rPr lang="en-GB" dirty="0"/>
              <a:t>My solution: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FB46EE-84D2-4E34-9AFD-1941754B0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0578" y="1772816"/>
            <a:ext cx="8686800" cy="4680520"/>
          </a:xfrm>
        </p:spPr>
        <p:txBody>
          <a:bodyPr/>
          <a:lstStyle/>
          <a:p>
            <a:r>
              <a:rPr lang="en-GB" dirty="0"/>
              <a:t>Approximately 10,000 steps a day. Each step about 0.5m </a:t>
            </a:r>
          </a:p>
          <a:p>
            <a:endParaRPr lang="en-GB" dirty="0"/>
          </a:p>
          <a:p>
            <a:r>
              <a:rPr lang="en-GB" dirty="0"/>
              <a:t>Average daily distance walked ≈ 5 km.</a:t>
            </a:r>
          </a:p>
          <a:p>
            <a:endParaRPr lang="en-GB" dirty="0"/>
          </a:p>
          <a:p>
            <a:r>
              <a:rPr lang="en-GB" dirty="0"/>
              <a:t>Annual distance walked ≈ 5 x 365 = 1825 km</a:t>
            </a:r>
          </a:p>
          <a:p>
            <a:endParaRPr lang="en-GB" dirty="0"/>
          </a:p>
          <a:p>
            <a:r>
              <a:rPr lang="en-GB" dirty="0"/>
              <a:t>Lifetime distance walked = 70 x 1825 = 127,750km</a:t>
            </a:r>
          </a:p>
        </p:txBody>
      </p:sp>
    </p:spTree>
    <p:extLst>
      <p:ext uri="{BB962C8B-B14F-4D97-AF65-F5344CB8AC3E}">
        <p14:creationId xmlns:p14="http://schemas.microsoft.com/office/powerpoint/2010/main" val="2431137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3517B62-053E-806F-4CE1-6BB08FAAA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773239"/>
            <a:ext cx="8229600" cy="435292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 got 127,750 km walked in a lifetime ≈ 130,000km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What’s the circumference of the Earth?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        D = speed x time</a:t>
            </a:r>
          </a:p>
          <a:p>
            <a:pPr marL="0" indent="0" algn="ctr">
              <a:buNone/>
            </a:pPr>
            <a:r>
              <a:rPr lang="en-GB" dirty="0"/>
              <a:t> D = 60 x 132</a:t>
            </a:r>
          </a:p>
          <a:p>
            <a:pPr marL="0" indent="0" algn="ctr">
              <a:buNone/>
            </a:pPr>
            <a:r>
              <a:rPr lang="en-GB" dirty="0"/>
              <a:t>     D = 7920 miles</a:t>
            </a:r>
          </a:p>
        </p:txBody>
      </p:sp>
    </p:spTree>
    <p:extLst>
      <p:ext uri="{BB962C8B-B14F-4D97-AF65-F5344CB8AC3E}">
        <p14:creationId xmlns:p14="http://schemas.microsoft.com/office/powerpoint/2010/main" val="1338844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2C9A7-096C-7954-3A84-5EA57D045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412777"/>
            <a:ext cx="8229600" cy="4713387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Convert 7920 miles into km: 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D = 7920 ÷ 10 x 16 = 12,672 km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Circumference of the Earth = 2</a:t>
            </a:r>
            <a:r>
              <a:rPr lang="el-GR" dirty="0"/>
              <a:t>π</a:t>
            </a:r>
            <a:r>
              <a:rPr lang="en-GB" dirty="0"/>
              <a:t>r</a:t>
            </a:r>
          </a:p>
          <a:p>
            <a:pPr marL="0" indent="0" algn="ctr">
              <a:buNone/>
            </a:pPr>
            <a:r>
              <a:rPr lang="en-GB" dirty="0"/>
              <a:t>= π x D</a:t>
            </a:r>
          </a:p>
          <a:p>
            <a:pPr marL="0" indent="0" algn="ctr">
              <a:buNone/>
            </a:pPr>
            <a:r>
              <a:rPr lang="en-GB" dirty="0"/>
              <a:t>          = π x 12,672</a:t>
            </a:r>
          </a:p>
          <a:p>
            <a:pPr marL="0" indent="0" algn="ctr">
              <a:buNone/>
            </a:pPr>
            <a:r>
              <a:rPr lang="en-GB" dirty="0"/>
              <a:t>          ≈ 40,000 km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121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0B43DD-A936-CAB6-3641-722DC99853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260"/>
          <a:stretch/>
        </p:blipFill>
        <p:spPr>
          <a:xfrm flipH="1">
            <a:off x="1981200" y="1772817"/>
            <a:ext cx="4038600" cy="4353347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87E0B-9D4B-1237-1B75-8EDC30907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72817"/>
            <a:ext cx="4038600" cy="384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Number of times you walk around the Earth in a lifetime </a:t>
            </a:r>
          </a:p>
          <a:p>
            <a:pPr marL="0" indent="0">
              <a:buNone/>
            </a:pPr>
            <a:r>
              <a:rPr lang="en-GB" dirty="0"/>
              <a:t>= 130,000 ÷ 40,000</a:t>
            </a:r>
          </a:p>
          <a:p>
            <a:pPr marL="0" indent="0">
              <a:buNone/>
            </a:pPr>
            <a:r>
              <a:rPr lang="en-GB" dirty="0"/>
              <a:t>= 3.25 times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516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6093B6-2895-4D7E-A1F1-6783B4FD0B54}"/>
              </a:ext>
            </a:extLst>
          </p:cNvPr>
          <p:cNvSpPr txBox="1"/>
          <p:nvPr/>
        </p:nvSpPr>
        <p:spPr>
          <a:xfrm>
            <a:off x="2469912" y="5795600"/>
            <a:ext cx="7272808" cy="8079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any student with at least a GCSE Mathematics grade 4</a:t>
            </a:r>
            <a:endParaRPr lang="en-US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B2071C-AC3E-483F-B1D6-CB36497FA306}"/>
              </a:ext>
            </a:extLst>
          </p:cNvPr>
          <p:cNvSpPr txBox="1"/>
          <p:nvPr/>
        </p:nvSpPr>
        <p:spPr>
          <a:xfrm>
            <a:off x="7510587" y="4404637"/>
            <a:ext cx="4330949" cy="8079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A course that develops valuable mathematics skills</a:t>
            </a:r>
            <a:endParaRPr lang="en-GB" sz="2400" dirty="0">
              <a:latin typeface="Arial" panose="020B0604020202020204" pitchFamily="34" charset="0"/>
              <a:ea typeface="ヒラギノ角ゴ Pro W3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F8238B-04D6-4F07-9274-8F0C41BD1506}"/>
              </a:ext>
            </a:extLst>
          </p:cNvPr>
          <p:cNvSpPr txBox="1"/>
          <p:nvPr/>
        </p:nvSpPr>
        <p:spPr>
          <a:xfrm>
            <a:off x="7548789" y="3385794"/>
            <a:ext cx="3567787" cy="11772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solidFill>
                  <a:srgbClr val="FCAF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Excellent preparation for university</a:t>
            </a:r>
            <a:endParaRPr lang="en-US" sz="2400" b="1" dirty="0">
              <a:solidFill>
                <a:srgbClr val="FCAF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rgbClr val="FCAF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9E67BB6-25F4-4829-B3A1-D66798174215}"/>
              </a:ext>
            </a:extLst>
          </p:cNvPr>
          <p:cNvSpPr txBox="1"/>
          <p:nvPr/>
        </p:nvSpPr>
        <p:spPr>
          <a:xfrm>
            <a:off x="7510587" y="2332326"/>
            <a:ext cx="3756183" cy="8079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Maths of life and the workplace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7D85BBA-2103-498D-A1AF-1F49AE7FE6B0}"/>
              </a:ext>
            </a:extLst>
          </p:cNvPr>
          <p:cNvSpPr txBox="1"/>
          <p:nvPr/>
        </p:nvSpPr>
        <p:spPr>
          <a:xfrm>
            <a:off x="1185527" y="3558534"/>
            <a:ext cx="4085716" cy="8079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solidFill>
                  <a:srgbClr val="FCAF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Supports the maths in other courses </a:t>
            </a:r>
            <a:endParaRPr lang="en-US" sz="2400" b="1" dirty="0">
              <a:solidFill>
                <a:srgbClr val="FCAF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itle 3"/>
          <p:cNvSpPr>
            <a:spLocks noGrp="1"/>
          </p:cNvSpPr>
          <p:nvPr>
            <p:ph type="title"/>
          </p:nvPr>
        </p:nvSpPr>
        <p:spPr>
          <a:xfrm>
            <a:off x="3286167" y="1025178"/>
            <a:ext cx="5994666" cy="769441"/>
          </a:xfrm>
        </p:spPr>
        <p:txBody>
          <a:bodyPr/>
          <a:lstStyle/>
          <a:p>
            <a:pPr algn="ctr"/>
            <a:r>
              <a:rPr lang="en-GB" i="0" dirty="0">
                <a:solidFill>
                  <a:schemeClr val="tx1"/>
                </a:solidFill>
              </a:rPr>
              <a:t>What</a:t>
            </a:r>
            <a:r>
              <a:rPr lang="en-GB" i="0" dirty="0">
                <a:solidFill>
                  <a:srgbClr val="E00034"/>
                </a:solidFill>
              </a:rPr>
              <a:t> </a:t>
            </a:r>
            <a:r>
              <a:rPr lang="en-GB" i="0" dirty="0">
                <a:solidFill>
                  <a:schemeClr val="tx1"/>
                </a:solidFill>
              </a:rPr>
              <a:t>is</a:t>
            </a:r>
            <a:r>
              <a:rPr lang="en-GB" i="0" dirty="0">
                <a:solidFill>
                  <a:srgbClr val="E00034"/>
                </a:solidFill>
              </a:rPr>
              <a:t> Core Maths?</a:t>
            </a:r>
            <a:endParaRPr lang="en-GB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B08B554-8C87-4780-A1B1-B97C1E0BEFD2}"/>
              </a:ext>
            </a:extLst>
          </p:cNvPr>
          <p:cNvSpPr txBox="1"/>
          <p:nvPr/>
        </p:nvSpPr>
        <p:spPr>
          <a:xfrm>
            <a:off x="1185527" y="2330140"/>
            <a:ext cx="3516519" cy="11772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Versatile qualification equal in size to an AS level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902" y="3304662"/>
            <a:ext cx="432048" cy="4162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6E4DC3-02F5-4F03-A078-503840A17A50}"/>
              </a:ext>
            </a:extLst>
          </p:cNvPr>
          <p:cNvSpPr txBox="1"/>
          <p:nvPr/>
        </p:nvSpPr>
        <p:spPr>
          <a:xfrm>
            <a:off x="1185527" y="4563039"/>
            <a:ext cx="3393253" cy="8079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Relevant to the world we live in </a:t>
            </a:r>
            <a:endParaRPr lang="en-U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76DCE8-B924-4A68-8FC7-22DE14CBC5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874" y="2352770"/>
            <a:ext cx="2104885" cy="290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46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 content of Core Maths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465" y="2015292"/>
            <a:ext cx="4833536" cy="2592287"/>
          </a:xfrm>
          <a:noFill/>
        </p:spPr>
        <p:txBody>
          <a:bodyPr/>
          <a:lstStyle/>
          <a:p>
            <a:r>
              <a:rPr lang="en-GB" sz="2400" dirty="0"/>
              <a:t>Financial Maths</a:t>
            </a:r>
          </a:p>
          <a:p>
            <a:endParaRPr lang="en-GB" sz="800" dirty="0"/>
          </a:p>
          <a:p>
            <a:r>
              <a:rPr lang="en-GB" sz="2400" dirty="0"/>
              <a:t>Statistics &amp; Probability</a:t>
            </a:r>
          </a:p>
          <a:p>
            <a:endParaRPr lang="en-GB" sz="800" dirty="0"/>
          </a:p>
          <a:p>
            <a:r>
              <a:rPr lang="en-GB" sz="2400" dirty="0">
                <a:solidFill>
                  <a:srgbClr val="002060"/>
                </a:solidFill>
              </a:rPr>
              <a:t>Critical analysis of information (e.g. newspaper headlines, misleading graphs)</a:t>
            </a:r>
          </a:p>
          <a:p>
            <a:endParaRPr lang="en-GB" sz="800" dirty="0">
              <a:solidFill>
                <a:srgbClr val="002060"/>
              </a:solidFill>
            </a:endParaRPr>
          </a:p>
          <a:p>
            <a:r>
              <a:rPr lang="en-GB" sz="2400" dirty="0">
                <a:solidFill>
                  <a:srgbClr val="002060"/>
                </a:solidFill>
              </a:rPr>
              <a:t>Spreadsheets and solving ‘real-life’ problems</a:t>
            </a:r>
          </a:p>
          <a:p>
            <a:endParaRPr lang="en-GB" sz="800" dirty="0">
              <a:solidFill>
                <a:srgbClr val="002060"/>
              </a:solidFill>
            </a:endParaRPr>
          </a:p>
          <a:p>
            <a:r>
              <a:rPr lang="en-GB" sz="2400" dirty="0"/>
              <a:t>Estimation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359" y="2168299"/>
            <a:ext cx="2878365" cy="1655060"/>
          </a:xfrm>
          <a:prstGeom prst="rect">
            <a:avLst/>
          </a:prstGeom>
          <a:ln>
            <a:solidFill>
              <a:srgbClr val="002147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2359" y="4285247"/>
            <a:ext cx="2878365" cy="16550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0831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D1FADDB-1F16-D82A-EC12-6558D9FE1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976313"/>
            <a:ext cx="8229600" cy="707886"/>
          </a:xfrm>
        </p:spPr>
        <p:txBody>
          <a:bodyPr/>
          <a:lstStyle/>
          <a:p>
            <a:r>
              <a:rPr lang="en-GB" sz="4000" dirty="0"/>
              <a:t>Why study Core Maths?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FF90D39C-9113-95E7-6F32-B30D845BED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3712" y="1684199"/>
            <a:ext cx="5472608" cy="473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050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C4423-9740-29B2-1AD9-CE595D16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6223" y="1340769"/>
            <a:ext cx="8229600" cy="769441"/>
          </a:xfrm>
        </p:spPr>
        <p:txBody>
          <a:bodyPr/>
          <a:lstStyle/>
          <a:p>
            <a:r>
              <a:rPr lang="en-GB" dirty="0"/>
              <a:t>You’ll learn how to: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073A1-6BD2-A11E-2455-DF7ABBD97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348881"/>
            <a:ext cx="8229600" cy="3777283"/>
          </a:xfrm>
        </p:spPr>
        <p:txBody>
          <a:bodyPr/>
          <a:lstStyle/>
          <a:p>
            <a:r>
              <a:rPr lang="en-GB" dirty="0"/>
              <a:t>Use mathematics to deepen your understanding of the world around you.</a:t>
            </a:r>
          </a:p>
          <a:p>
            <a:endParaRPr lang="en-GB" sz="800" dirty="0"/>
          </a:p>
          <a:p>
            <a:r>
              <a:rPr lang="en-GB" dirty="0"/>
              <a:t>Use mathematics to help you make the best decisions.</a:t>
            </a:r>
          </a:p>
          <a:p>
            <a:endParaRPr lang="en-GB" sz="800" dirty="0"/>
          </a:p>
          <a:p>
            <a:r>
              <a:rPr lang="en-GB" dirty="0"/>
              <a:t>Perform important mathematical processes used in many other A level and vocational subjects.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9777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524000" y="4941168"/>
            <a:ext cx="8730462" cy="105958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GB" sz="1800">
              <a:latin typeface="Times" charset="0"/>
              <a:ea typeface="ヒラギノ角ゴ Pro W3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768" y="1133048"/>
            <a:ext cx="7412744" cy="707886"/>
          </a:xfrm>
        </p:spPr>
        <p:txBody>
          <a:bodyPr/>
          <a:lstStyle/>
          <a:p>
            <a:r>
              <a:rPr lang="en-GB" sz="4000" dirty="0"/>
              <a:t>Maths content in other A levels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315582" y="2766192"/>
            <a:ext cx="428447" cy="378042"/>
            <a:chOff x="3575720" y="3356992"/>
            <a:chExt cx="897699" cy="792088"/>
          </a:xfrm>
        </p:grpSpPr>
        <p:sp>
          <p:nvSpPr>
            <p:cNvPr id="11" name="Hexagon 10"/>
            <p:cNvSpPr/>
            <p:nvPr/>
          </p:nvSpPr>
          <p:spPr bwMode="auto">
            <a:xfrm>
              <a:off x="3575720" y="3356992"/>
              <a:ext cx="897699" cy="792088"/>
            </a:xfrm>
            <a:prstGeom prst="hexagon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800"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38409" y="3424247"/>
              <a:ext cx="1672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500" b="1" dirty="0">
                  <a:solidFill>
                    <a:schemeClr val="bg1"/>
                  </a:solidFill>
                  <a:latin typeface="+mn-lt"/>
                </a:rPr>
                <a:t>£</a:t>
              </a: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3697156" y="3429000"/>
              <a:ext cx="649333" cy="649334"/>
            </a:xfrm>
            <a:prstGeom prst="ellipse">
              <a:avLst/>
            </a:prstGeom>
            <a:noFill/>
            <a:ln w="317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800">
                <a:solidFill>
                  <a:schemeClr val="accent6"/>
                </a:solidFill>
                <a:latin typeface="Times" charset="0"/>
                <a:ea typeface="ヒラギノ角ゴ Pro W3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315582" y="3314236"/>
            <a:ext cx="428447" cy="378042"/>
            <a:chOff x="7320136" y="2060848"/>
            <a:chExt cx="897699" cy="792088"/>
          </a:xfrm>
        </p:grpSpPr>
        <p:sp>
          <p:nvSpPr>
            <p:cNvPr id="15" name="Hexagon 14"/>
            <p:cNvSpPr/>
            <p:nvPr/>
          </p:nvSpPr>
          <p:spPr bwMode="auto">
            <a:xfrm>
              <a:off x="7320136" y="2060848"/>
              <a:ext cx="897699" cy="792088"/>
            </a:xfrm>
            <a:prstGeom prst="hexagon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800">
                <a:latin typeface="Times" charset="0"/>
                <a:ea typeface="ヒラギノ角ゴ Pro W3" charset="0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>
              <a:lum brigh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30011">
              <a:off x="7430748" y="2204864"/>
              <a:ext cx="687838" cy="504056"/>
            </a:xfrm>
            <a:prstGeom prst="rect">
              <a:avLst/>
            </a:prstGeom>
          </p:spPr>
        </p:pic>
      </p:grpSp>
      <p:sp>
        <p:nvSpPr>
          <p:cNvPr id="18" name="Hexagon 17"/>
          <p:cNvSpPr/>
          <p:nvPr/>
        </p:nvSpPr>
        <p:spPr bwMode="auto">
          <a:xfrm>
            <a:off x="2302820" y="4564559"/>
            <a:ext cx="428447" cy="378042"/>
          </a:xfrm>
          <a:prstGeom prst="hexagon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GB" sz="1800">
              <a:latin typeface="Times" charset="0"/>
              <a:ea typeface="ヒラギノ角ゴ Pro W3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302819" y="3912186"/>
            <a:ext cx="428447" cy="378042"/>
            <a:chOff x="3575720" y="5733256"/>
            <a:chExt cx="897699" cy="792088"/>
          </a:xfrm>
        </p:grpSpPr>
        <p:sp>
          <p:nvSpPr>
            <p:cNvPr id="21" name="Hexagon 20"/>
            <p:cNvSpPr/>
            <p:nvPr/>
          </p:nvSpPr>
          <p:spPr bwMode="auto">
            <a:xfrm>
              <a:off x="3575720" y="5733256"/>
              <a:ext cx="897699" cy="792088"/>
            </a:xfrm>
            <a:prstGeom prst="hexagon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800">
                <a:latin typeface="Times" charset="0"/>
                <a:ea typeface="ヒラギノ角ゴ Pro W3" charset="0"/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4119" y="5815662"/>
              <a:ext cx="576064" cy="555040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2296725" y="5137358"/>
            <a:ext cx="428447" cy="378042"/>
            <a:chOff x="7320136" y="4509120"/>
            <a:chExt cx="897699" cy="792088"/>
          </a:xfrm>
        </p:grpSpPr>
        <p:sp>
          <p:nvSpPr>
            <p:cNvPr id="24" name="Hexagon 23"/>
            <p:cNvSpPr/>
            <p:nvPr/>
          </p:nvSpPr>
          <p:spPr bwMode="auto">
            <a:xfrm>
              <a:off x="7320136" y="4509120"/>
              <a:ext cx="897699" cy="792088"/>
            </a:xfrm>
            <a:prstGeom prst="hexagon">
              <a:avLst/>
            </a:prstGeom>
            <a:solidFill>
              <a:srgbClr val="0023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800">
                <a:latin typeface="Times" charset="0"/>
                <a:ea typeface="ヒラギノ角ゴ Pro W3" charset="0"/>
              </a:endParaRP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5">
              <a:lum brigh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" b="1"/>
            <a:stretch/>
          </p:blipFill>
          <p:spPr>
            <a:xfrm>
              <a:off x="7363569" y="4653136"/>
              <a:ext cx="806481" cy="593229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2327879" y="5775653"/>
            <a:ext cx="428447" cy="378042"/>
            <a:chOff x="7392144" y="5661248"/>
            <a:chExt cx="897699" cy="792088"/>
          </a:xfrm>
        </p:grpSpPr>
        <p:sp>
          <p:nvSpPr>
            <p:cNvPr id="27" name="Hexagon 26"/>
            <p:cNvSpPr/>
            <p:nvPr/>
          </p:nvSpPr>
          <p:spPr bwMode="auto">
            <a:xfrm>
              <a:off x="7392144" y="5661248"/>
              <a:ext cx="897699" cy="792088"/>
            </a:xfrm>
            <a:prstGeom prst="hexagon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800">
                <a:latin typeface="Times" charset="0"/>
                <a:ea typeface="ヒラギノ角ゴ Pro W3" charset="0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6">
              <a:lum brigh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7526635" y="5795187"/>
              <a:ext cx="648072" cy="524797"/>
            </a:xfrm>
            <a:prstGeom prst="rect">
              <a:avLst/>
            </a:prstGeom>
          </p:spPr>
        </p:pic>
      </p:grpSp>
      <p:sp>
        <p:nvSpPr>
          <p:cNvPr id="30" name="TextBox 29"/>
          <p:cNvSpPr txBox="1"/>
          <p:nvPr/>
        </p:nvSpPr>
        <p:spPr>
          <a:xfrm>
            <a:off x="4715602" y="3302353"/>
            <a:ext cx="248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(at least 10%)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302821" y="1997203"/>
            <a:ext cx="428447" cy="378042"/>
            <a:chOff x="3575720" y="4509120"/>
            <a:chExt cx="897699" cy="792088"/>
          </a:xfrm>
        </p:grpSpPr>
        <p:sp>
          <p:nvSpPr>
            <p:cNvPr id="37" name="Hexagon 36"/>
            <p:cNvSpPr/>
            <p:nvPr/>
          </p:nvSpPr>
          <p:spPr bwMode="auto">
            <a:xfrm>
              <a:off x="3575720" y="4509120"/>
              <a:ext cx="897699" cy="792088"/>
            </a:xfrm>
            <a:prstGeom prst="hexagon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800">
                <a:latin typeface="Times" charset="0"/>
                <a:ea typeface="ヒラギノ角ゴ Pro W3" charset="0"/>
              </a:endParaRP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7">
              <a:lum brigh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814" b="-69"/>
            <a:stretch/>
          </p:blipFill>
          <p:spPr>
            <a:xfrm>
              <a:off x="3814324" y="4581128"/>
              <a:ext cx="432889" cy="689591"/>
            </a:xfrm>
            <a:prstGeom prst="rect">
              <a:avLst/>
            </a:prstGeom>
          </p:spPr>
        </p:pic>
      </p:grpSp>
      <p:sp>
        <p:nvSpPr>
          <p:cNvPr id="40" name="TextBox 39"/>
          <p:cNvSpPr txBox="1"/>
          <p:nvPr/>
        </p:nvSpPr>
        <p:spPr>
          <a:xfrm>
            <a:off x="2909646" y="3858148"/>
            <a:ext cx="1836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Business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898558" y="4521625"/>
            <a:ext cx="1836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Psychology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21285" y="3309408"/>
            <a:ext cx="1188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Biology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909646" y="2735924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Economics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909646" y="1941372"/>
            <a:ext cx="1836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Geography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898558" y="5733842"/>
            <a:ext cx="1836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Sociology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898558" y="5106673"/>
            <a:ext cx="1662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51606" y="4457708"/>
            <a:ext cx="234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(at least 10%)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715602" y="3833438"/>
            <a:ext cx="248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(at least 10%)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745850" y="5579438"/>
            <a:ext cx="51319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spcBef>
                <a:spcPct val="20000"/>
              </a:spcBef>
              <a:buClr>
                <a:srgbClr val="E00034"/>
              </a:buClr>
            </a:pPr>
            <a:r>
              <a:rPr lang="en-GB" sz="2400" kern="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(no specific percentage but you will be analysing data)</a:t>
            </a:r>
          </a:p>
        </p:txBody>
      </p:sp>
      <p:pic>
        <p:nvPicPr>
          <p:cNvPr id="5" name="Graphic 4" descr="Head with gears outline">
            <a:extLst>
              <a:ext uri="{FF2B5EF4-FFF2-40B4-BE49-F238E27FC236}">
                <a16:creationId xmlns:a16="http://schemas.microsoft.com/office/drawing/2014/main" id="{6822BEE7-D2DF-4360-8FD8-DC4A89CD79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29262" y="4538384"/>
            <a:ext cx="398464" cy="398464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F5EF3EC5-1228-4B96-BAB1-54987FB84454}"/>
              </a:ext>
            </a:extLst>
          </p:cNvPr>
          <p:cNvSpPr txBox="1"/>
          <p:nvPr/>
        </p:nvSpPr>
        <p:spPr>
          <a:xfrm>
            <a:off x="4715602" y="2714719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(at least 20%)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3E9DA20-36F3-47B9-8FB5-626AA3531C8E}"/>
              </a:ext>
            </a:extLst>
          </p:cNvPr>
          <p:cNvSpPr txBox="1"/>
          <p:nvPr/>
        </p:nvSpPr>
        <p:spPr>
          <a:xfrm>
            <a:off x="4715602" y="5077420"/>
            <a:ext cx="234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(at least 5%)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248D15A-DF74-4F06-B1BC-0F2D051C2A1E}"/>
              </a:ext>
            </a:extLst>
          </p:cNvPr>
          <p:cNvSpPr/>
          <p:nvPr/>
        </p:nvSpPr>
        <p:spPr>
          <a:xfrm>
            <a:off x="4637838" y="1858594"/>
            <a:ext cx="71043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spcBef>
                <a:spcPct val="20000"/>
              </a:spcBef>
              <a:buClr>
                <a:srgbClr val="E00034"/>
              </a:buClr>
            </a:pPr>
            <a:r>
              <a:rPr lang="en-GB" sz="2400" kern="0" dirty="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 specific percentage but geographical skills include quantitative and qualitative skills equally)</a:t>
            </a:r>
          </a:p>
        </p:txBody>
      </p:sp>
    </p:spTree>
    <p:extLst>
      <p:ext uri="{BB962C8B-B14F-4D97-AF65-F5344CB8AC3E}">
        <p14:creationId xmlns:p14="http://schemas.microsoft.com/office/powerpoint/2010/main" val="3370593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472" y="1238613"/>
            <a:ext cx="9217024" cy="1938992"/>
          </a:xfrm>
        </p:spPr>
        <p:txBody>
          <a:bodyPr/>
          <a:lstStyle/>
          <a:p>
            <a:r>
              <a:rPr lang="en-GB" sz="4000" dirty="0"/>
              <a:t>Exemplar University Alternative Offers</a:t>
            </a:r>
            <a:br>
              <a:rPr lang="en-GB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63" y="1565250"/>
            <a:ext cx="11629292" cy="2808312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 </a:t>
            </a:r>
          </a:p>
          <a:p>
            <a:r>
              <a:rPr lang="en-US" sz="2400" dirty="0"/>
              <a:t>Applies to all degrees that </a:t>
            </a:r>
            <a:r>
              <a:rPr lang="en-US" sz="2400" b="1" dirty="0"/>
              <a:t>do not require</a:t>
            </a:r>
            <a:r>
              <a:rPr lang="en-US" sz="2400" dirty="0"/>
              <a:t> A level Maths</a:t>
            </a:r>
          </a:p>
          <a:p>
            <a:r>
              <a:rPr lang="en-US" sz="2400" dirty="0"/>
              <a:t>For students achieving a </a:t>
            </a:r>
            <a:r>
              <a:rPr lang="en-US" sz="2400" b="1" dirty="0"/>
              <a:t>grade B or A </a:t>
            </a:r>
            <a:r>
              <a:rPr lang="en-US" sz="2400" dirty="0"/>
              <a:t>in </a:t>
            </a:r>
            <a:r>
              <a:rPr lang="en-US" sz="2400" b="1" dirty="0"/>
              <a:t>Core Maths</a:t>
            </a:r>
            <a:r>
              <a:rPr lang="en-US" sz="2400" dirty="0"/>
              <a:t> </a:t>
            </a:r>
          </a:p>
          <a:p>
            <a:r>
              <a:rPr lang="en-US" sz="2400" dirty="0"/>
              <a:t>Or grade B in AS or A level Maths or AS or A level Statistics if studied in addition to 3 subjects.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386699" y="2004306"/>
          <a:ext cx="5562618" cy="11654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1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Typical offer A level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Alternative offer A level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7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A*AA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AAA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7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AAA or A*AB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AAB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7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AAB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ABB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 bwMode="auto">
          <a:xfrm>
            <a:off x="9862357" y="803250"/>
            <a:ext cx="2303748" cy="57352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GB" sz="1800">
              <a:latin typeface="Times" charset="0"/>
              <a:ea typeface="ヒラギノ角ゴ Pro W3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3817" y="839603"/>
            <a:ext cx="2288183" cy="415498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GB" sz="2100" dirty="0">
                <a:latin typeface="+mn-lt"/>
                <a:cs typeface="Times" panose="02020603050405020304" pitchFamily="18" charset="0"/>
              </a:rPr>
              <a:t>University of Bath</a:t>
            </a:r>
          </a:p>
        </p:txBody>
      </p:sp>
      <p:sp>
        <p:nvSpPr>
          <p:cNvPr id="7" name="Rectangle 6"/>
          <p:cNvSpPr/>
          <p:nvPr/>
        </p:nvSpPr>
        <p:spPr>
          <a:xfrm>
            <a:off x="3017658" y="5189562"/>
            <a:ext cx="63187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spcBef>
                <a:spcPct val="20000"/>
              </a:spcBef>
              <a:buClr>
                <a:srgbClr val="E00034"/>
              </a:buClr>
            </a:pPr>
            <a:r>
              <a:rPr lang="en-US" sz="2000" b="1" kern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Courses:</a:t>
            </a:r>
            <a:r>
              <a:rPr lang="en-US" sz="2000" kern="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Architecture, Business Courses, Biosciences, Chemistry, Pharmacy, Education, Health and Sport degrees, Languages, Politics, Psychology, and Social Sciences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3062663" y="5202575"/>
            <a:ext cx="6210690" cy="1323439"/>
          </a:xfrm>
          <a:prstGeom prst="roundRect">
            <a:avLst/>
          </a:prstGeom>
          <a:noFill/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GB" sz="1800"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1960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1D205-571B-4C01-BCDD-C9BAFC2A7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University of Sheffield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68731-7A1B-4E24-826F-1FFC8169A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721" y="2348880"/>
            <a:ext cx="7992888" cy="178219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If we offer you a place on certain courses with a GCSE Maths requirement, and you're taking a Core Maths qualifications, we'll make you an alternative offer equivalent to one A Level grade below the standard entry requirements for your course, subject to you achieving a specific grade in Core Maths.</a:t>
            </a:r>
          </a:p>
        </p:txBody>
      </p:sp>
      <p:sp>
        <p:nvSpPr>
          <p:cNvPr id="4" name="Rounded Rectangular Callout 3"/>
          <p:cNvSpPr/>
          <p:nvPr/>
        </p:nvSpPr>
        <p:spPr bwMode="auto">
          <a:xfrm>
            <a:off x="1847528" y="2060848"/>
            <a:ext cx="8514946" cy="3535362"/>
          </a:xfrm>
          <a:prstGeom prst="wedgeRoundRectCallout">
            <a:avLst>
              <a:gd name="adj1" fmla="val 40019"/>
              <a:gd name="adj2" fmla="val 62356"/>
              <a:gd name="adj3" fmla="val 16667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GB" sz="1800">
              <a:latin typeface="Times" charset="0"/>
              <a:ea typeface="ヒラギノ角ゴ Pro W3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61166" y="6525345"/>
            <a:ext cx="75068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latin typeface="+mn-lt"/>
              </a:rPr>
              <a:t>Taken from </a:t>
            </a:r>
            <a:r>
              <a:rPr lang="en-GB" sz="1200" dirty="0">
                <a:latin typeface="+mn-lt"/>
                <a:hlinkClick r:id="rId3"/>
              </a:rPr>
              <a:t>https://www.sheffield.ac.uk/undergraduate/apply/access#</a:t>
            </a:r>
            <a:endParaRPr lang="en-GB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3024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4FC1E-B094-4BE8-A438-34DCD656A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832" y="1194720"/>
            <a:ext cx="8229600" cy="769441"/>
          </a:xfrm>
        </p:spPr>
        <p:txBody>
          <a:bodyPr/>
          <a:lstStyle/>
          <a:p>
            <a:r>
              <a:rPr lang="en-GB" dirty="0"/>
              <a:t>The University of Sheffield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65344-A0A2-4F0A-B72F-16EE3A772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739" y="2492896"/>
            <a:ext cx="10729192" cy="3265010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>
                <a:solidFill>
                  <a:srgbClr val="FCAF17"/>
                </a:solidFill>
              </a:rPr>
              <a:t>BSc Psychology:  </a:t>
            </a:r>
            <a:r>
              <a:rPr lang="en-GB" sz="2400" dirty="0"/>
              <a:t>AAB including 1 specified science, or ABB, including 1 specified science + A in Core Maths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dirty="0">
                <a:solidFill>
                  <a:srgbClr val="FCAF17"/>
                </a:solidFill>
              </a:rPr>
              <a:t>BSc Quantitative Social Sciences:  </a:t>
            </a:r>
            <a:r>
              <a:rPr lang="en-GB" sz="2400" dirty="0"/>
              <a:t>ABB or BBB + B in Core Maths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Clr>
                <a:srgbClr val="E00034"/>
              </a:buClr>
              <a:buNone/>
            </a:pPr>
            <a:r>
              <a:rPr lang="en-GB" sz="2400" b="1" dirty="0">
                <a:solidFill>
                  <a:srgbClr val="FCAF17"/>
                </a:solidFill>
              </a:rPr>
              <a:t>BA Architecture:  </a:t>
            </a:r>
            <a:r>
              <a:rPr lang="en-GB" sz="2400" dirty="0">
                <a:solidFill>
                  <a:srgbClr val="002147"/>
                </a:solidFill>
              </a:rPr>
              <a:t>AAA or AAB + B in Core Maths</a:t>
            </a:r>
          </a:p>
          <a:p>
            <a:pPr marL="0" indent="0">
              <a:buClr>
                <a:srgbClr val="E00034"/>
              </a:buClr>
              <a:buNone/>
            </a:pPr>
            <a:endParaRPr lang="en-GB" sz="2400" dirty="0">
              <a:solidFill>
                <a:srgbClr val="002147"/>
              </a:solidFill>
            </a:endParaRPr>
          </a:p>
          <a:p>
            <a:pPr marL="0" indent="0">
              <a:buClr>
                <a:srgbClr val="E00034"/>
              </a:buClr>
              <a:buNone/>
            </a:pPr>
            <a:r>
              <a:rPr lang="en-GB" sz="2400" b="1" dirty="0">
                <a:solidFill>
                  <a:srgbClr val="FCAF17"/>
                </a:solidFill>
              </a:rPr>
              <a:t>BSc Biomedical Science:  </a:t>
            </a:r>
            <a:r>
              <a:rPr lang="en-GB" sz="2400" dirty="0">
                <a:solidFill>
                  <a:srgbClr val="002147"/>
                </a:solidFill>
              </a:rPr>
              <a:t>AAB, including two science subjects, or ABB, including two science subjects + B in Core Maths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Rounded Rectangle 8"/>
          <p:cNvSpPr/>
          <p:nvPr/>
        </p:nvSpPr>
        <p:spPr bwMode="auto">
          <a:xfrm>
            <a:off x="623392" y="2294874"/>
            <a:ext cx="11017224" cy="4158462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GB" sz="1800"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6714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32C6-D35D-475B-B78F-6ABE1B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University of York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8AC60-4C21-4BF5-89F0-090C561F8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7259" y="2504251"/>
            <a:ext cx="8686800" cy="378706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you achieve B or higher in Core Maths, you may be eligible for an alternative offer up to one A level grade (or equivalent) below our typical offer.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applies to a wide range of courses including Biology, Business and Management, History of Art, Midwifery Practice, Music, Philosophy, Social Work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ounded Rectangular Callout 3"/>
          <p:cNvSpPr/>
          <p:nvPr/>
        </p:nvSpPr>
        <p:spPr bwMode="auto">
          <a:xfrm>
            <a:off x="1669581" y="2204865"/>
            <a:ext cx="8874478" cy="4086455"/>
          </a:xfrm>
          <a:prstGeom prst="wedgeRoundRectCallout">
            <a:avLst>
              <a:gd name="adj1" fmla="val 80"/>
              <a:gd name="adj2" fmla="val -64472"/>
              <a:gd name="adj3" fmla="val 16667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GB" sz="1800"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298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ED128-E0DE-3C2F-D8FA-952711510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72070"/>
            <a:ext cx="10972800" cy="769441"/>
          </a:xfrm>
        </p:spPr>
        <p:txBody>
          <a:bodyPr/>
          <a:lstStyle/>
          <a:p>
            <a:r>
              <a:rPr lang="en-GB" dirty="0"/>
              <a:t>Studying Core Maths at </a:t>
            </a:r>
            <a:r>
              <a:rPr lang="en-GB" dirty="0">
                <a:highlight>
                  <a:srgbClr val="FFFF00"/>
                </a:highlight>
              </a:rPr>
              <a:t>……..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401D5-4FD7-0C5B-30DB-F7E78176A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1464" y="2564904"/>
            <a:ext cx="8939336" cy="2736305"/>
          </a:xfrm>
        </p:spPr>
        <p:txBody>
          <a:bodyPr/>
          <a:lstStyle/>
          <a:p>
            <a:r>
              <a:rPr lang="en-GB" dirty="0"/>
              <a:t>Here you will study Core Maths in </a:t>
            </a:r>
            <a:r>
              <a:rPr lang="en-GB" dirty="0">
                <a:highlight>
                  <a:srgbClr val="FFFF00"/>
                </a:highlight>
              </a:rPr>
              <a:t>1 year 2 years</a:t>
            </a:r>
          </a:p>
          <a:p>
            <a:endParaRPr lang="en-GB" sz="800" dirty="0">
              <a:highlight>
                <a:srgbClr val="FFFF00"/>
              </a:highlight>
            </a:endParaRPr>
          </a:p>
          <a:p>
            <a:r>
              <a:rPr lang="en-GB" dirty="0"/>
              <a:t>You will get </a:t>
            </a:r>
            <a:r>
              <a:rPr lang="en-GB" dirty="0">
                <a:highlight>
                  <a:srgbClr val="FFFF00"/>
                </a:highlight>
              </a:rPr>
              <a:t>…. </a:t>
            </a:r>
            <a:r>
              <a:rPr lang="en-GB" dirty="0"/>
              <a:t> hours of Core Maths time per week</a:t>
            </a:r>
          </a:p>
          <a:p>
            <a:endParaRPr lang="en-GB" sz="800" dirty="0"/>
          </a:p>
          <a:p>
            <a:r>
              <a:rPr lang="en-GB" dirty="0"/>
              <a:t>Your exams will be in May of </a:t>
            </a:r>
            <a:r>
              <a:rPr lang="en-GB" dirty="0">
                <a:highlight>
                  <a:srgbClr val="FFFF00"/>
                </a:highlight>
              </a:rPr>
              <a:t>year 12 year 13</a:t>
            </a:r>
          </a:p>
          <a:p>
            <a:pPr marL="0" indent="0">
              <a:buNone/>
            </a:pPr>
            <a:endParaRPr lang="en-GB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171706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6079E-2D2F-9D3D-6AF6-220BE0389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836713"/>
            <a:ext cx="8229600" cy="584775"/>
          </a:xfrm>
        </p:spPr>
        <p:txBody>
          <a:bodyPr/>
          <a:lstStyle/>
          <a:p>
            <a:r>
              <a:rPr lang="en-GB" sz="3200" dirty="0"/>
              <a:t>What do you notice? What do you wonder?</a:t>
            </a:r>
          </a:p>
        </p:txBody>
      </p:sp>
      <p:pic>
        <p:nvPicPr>
          <p:cNvPr id="8" name="Content Placeholder 7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E1545C79-21D3-64E4-CB84-978D530D01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43472" y="1445490"/>
            <a:ext cx="9505055" cy="5250207"/>
          </a:xfrm>
        </p:spPr>
      </p:pic>
    </p:spTree>
    <p:extLst>
      <p:ext uri="{BB962C8B-B14F-4D97-AF65-F5344CB8AC3E}">
        <p14:creationId xmlns:p14="http://schemas.microsoft.com/office/powerpoint/2010/main" val="5089653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09900" y="1196752"/>
            <a:ext cx="6172200" cy="14465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About the AMSP</a:t>
            </a:r>
            <a:br>
              <a:rPr lang="en-GB" dirty="0"/>
            </a:br>
            <a:endParaRPr lang="en-GB" dirty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767408" y="2420888"/>
            <a:ext cx="11233248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GB" sz="2400" dirty="0"/>
              <a:t>A government-funded initiative, managed by </a:t>
            </a:r>
            <a:r>
              <a:rPr lang="en-GB" sz="2400" dirty="0">
                <a:hlinkClick r:id="rId2"/>
              </a:rPr>
              <a:t>MEI</a:t>
            </a:r>
            <a:r>
              <a:rPr lang="en-GB" sz="2400" dirty="0"/>
              <a:t>, providing national support for teachers and students in all state-funded schools and colleges in England.	</a:t>
            </a:r>
          </a:p>
          <a:p>
            <a:r>
              <a:rPr lang="en-GB" sz="2400" dirty="0"/>
              <a:t>It aims to increase participation in AS/A level Mathematics and Further Mathematics, and Core Maths, and improve the teaching of these qualifications.</a:t>
            </a:r>
          </a:p>
          <a:p>
            <a:r>
              <a:rPr lang="en-GB" sz="2400" dirty="0"/>
              <a:t>Additional support is given to those in priority areas to boost social mobility so that, whatever their gender, background or location, students can choose their best maths pathway post-16, and have access to high quality maths teaching. 	</a:t>
            </a:r>
          </a:p>
          <a:p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637766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02446" y="1238729"/>
            <a:ext cx="6172200" cy="14465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Contact the AMSP</a:t>
            </a:r>
            <a:br>
              <a:rPr lang="en-GB" dirty="0"/>
            </a:br>
            <a:endParaRPr lang="en-GB" dirty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002446" y="2185550"/>
            <a:ext cx="6187108" cy="318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2850"/>
              <a:t> 	01225 716 492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850" b="1" i="1">
                <a:latin typeface="Font Awesome 5 Free Solid" panose="02000503000000000000" pitchFamily="50" charset="0"/>
              </a:rPr>
              <a:t> 	</a:t>
            </a:r>
            <a:r>
              <a:rPr lang="en-GB" sz="2850" i="1"/>
              <a:t>admin@amsp.org.uk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850">
                <a:latin typeface="+mn-lt"/>
              </a:rPr>
              <a:t> 	</a:t>
            </a:r>
            <a:r>
              <a:rPr lang="en-GB" sz="2850" i="1"/>
              <a:t>amsp.org.uk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850" i="1">
                <a:latin typeface="+mn-lt"/>
              </a:rPr>
              <a:t> 	</a:t>
            </a:r>
            <a:r>
              <a:rPr lang="en-GB" sz="2850" err="1">
                <a:latin typeface="+mn-lt"/>
              </a:rPr>
              <a:t>Advanced_Maths</a:t>
            </a:r>
            <a:r>
              <a:rPr lang="en-GB" sz="2850">
                <a:latin typeface="+mn-lt"/>
              </a:rPr>
              <a:t>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355" y="3851010"/>
            <a:ext cx="253019" cy="405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359" y="4588551"/>
            <a:ext cx="498583" cy="405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3113469"/>
            <a:ext cx="405000" cy="405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355" y="2375928"/>
            <a:ext cx="405143" cy="4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0057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Copyright attributions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600" dirty="0"/>
              <a:t>Picture of </a:t>
            </a:r>
            <a:r>
              <a:rPr lang="en-GB" sz="1600" dirty="0">
                <a:latin typeface="+mn-lt"/>
              </a:rPr>
              <a:t>cow </a:t>
            </a:r>
            <a:r>
              <a:rPr lang="en-GB" sz="1600" dirty="0">
                <a:solidFill>
                  <a:srgbClr val="191B26"/>
                </a:solidFill>
                <a:latin typeface="+mn-lt"/>
              </a:rPr>
              <a:t>by </a:t>
            </a:r>
            <a:r>
              <a:rPr lang="en-GB" sz="1600" u="sng" dirty="0" err="1">
                <a:solidFill>
                  <a:srgbClr val="191B26"/>
                </a:solidFill>
                <a:latin typeface="+mn-lt"/>
                <a:hlinkClick r:id="rId2"/>
              </a:rPr>
              <a:t>Christoffer</a:t>
            </a:r>
            <a:r>
              <a:rPr lang="en-GB" sz="1600" u="sng" dirty="0">
                <a:solidFill>
                  <a:srgbClr val="191B26"/>
                </a:solidFill>
                <a:latin typeface="+mn-lt"/>
                <a:hlinkClick r:id="rId2"/>
              </a:rPr>
              <a:t> Borg </a:t>
            </a:r>
            <a:r>
              <a:rPr lang="en-GB" sz="1600" u="sng" dirty="0" err="1">
                <a:solidFill>
                  <a:srgbClr val="191B26"/>
                </a:solidFill>
                <a:latin typeface="+mn-lt"/>
                <a:hlinkClick r:id="rId2"/>
              </a:rPr>
              <a:t>Mattisson</a:t>
            </a:r>
            <a:r>
              <a:rPr lang="en-GB" sz="1600" dirty="0">
                <a:solidFill>
                  <a:srgbClr val="191B26"/>
                </a:solidFill>
                <a:latin typeface="+mn-lt"/>
              </a:rPr>
              <a:t> from </a:t>
            </a:r>
            <a:r>
              <a:rPr lang="en-GB" sz="1600" u="sng" dirty="0" err="1">
                <a:solidFill>
                  <a:srgbClr val="191B26"/>
                </a:solidFill>
                <a:latin typeface="+mn-lt"/>
                <a:hlinkClick r:id="rId3"/>
              </a:rPr>
              <a:t>Pixabay</a:t>
            </a:r>
            <a:endParaRPr lang="en-GB" sz="1600" u="sng" dirty="0">
              <a:solidFill>
                <a:srgbClr val="191B26"/>
              </a:solidFill>
              <a:latin typeface="+mn-lt"/>
            </a:endParaRPr>
          </a:p>
          <a:p>
            <a:r>
              <a:rPr lang="en-GB" sz="1600" dirty="0">
                <a:solidFill>
                  <a:srgbClr val="191B26"/>
                </a:solidFill>
                <a:latin typeface="+mn-lt"/>
              </a:rPr>
              <a:t>Picture of toilet rolls by </a:t>
            </a:r>
            <a:r>
              <a:rPr lang="en-GB" sz="1600" u="sng" dirty="0">
                <a:solidFill>
                  <a:srgbClr val="191B26"/>
                </a:solidFill>
                <a:latin typeface="+mn-lt"/>
                <a:hlinkClick r:id="rId4"/>
              </a:rPr>
              <a:t>Nigel </a:t>
            </a:r>
            <a:r>
              <a:rPr lang="en-GB" sz="1600" u="sng" dirty="0" err="1">
                <a:solidFill>
                  <a:srgbClr val="191B26"/>
                </a:solidFill>
                <a:latin typeface="+mn-lt"/>
                <a:hlinkClick r:id="rId4"/>
              </a:rPr>
              <a:t>Durrant</a:t>
            </a:r>
            <a:r>
              <a:rPr lang="en-GB" sz="1600" dirty="0">
                <a:solidFill>
                  <a:srgbClr val="191B26"/>
                </a:solidFill>
                <a:latin typeface="+mn-lt"/>
              </a:rPr>
              <a:t> from </a:t>
            </a:r>
            <a:r>
              <a:rPr lang="en-GB" sz="1600" u="sng" dirty="0" err="1">
                <a:solidFill>
                  <a:srgbClr val="191B26"/>
                </a:solidFill>
                <a:latin typeface="+mn-lt"/>
                <a:hlinkClick r:id="rId5"/>
              </a:rPr>
              <a:t>Pixabay</a:t>
            </a:r>
            <a:r>
              <a:rPr lang="en-GB" sz="1600" dirty="0">
                <a:solidFill>
                  <a:srgbClr val="191B26"/>
                </a:solidFill>
                <a:latin typeface="+mn-lt"/>
              </a:rPr>
              <a:t> </a:t>
            </a:r>
          </a:p>
          <a:p>
            <a:r>
              <a:rPr lang="en-GB" sz="1600" dirty="0">
                <a:solidFill>
                  <a:srgbClr val="191B26"/>
                </a:solidFill>
                <a:latin typeface="+mn-lt"/>
              </a:rPr>
              <a:t>Picture of tennis balls by </a:t>
            </a:r>
            <a:r>
              <a:rPr lang="en-GB" sz="1600" u="sng" dirty="0">
                <a:solidFill>
                  <a:srgbClr val="191B26"/>
                </a:solidFill>
                <a:latin typeface="+mn-lt"/>
                <a:hlinkClick r:id="rId6"/>
              </a:rPr>
              <a:t>Zoltan </a:t>
            </a:r>
            <a:r>
              <a:rPr lang="en-GB" sz="1600" u="sng" dirty="0" err="1">
                <a:solidFill>
                  <a:srgbClr val="191B26"/>
                </a:solidFill>
                <a:latin typeface="+mn-lt"/>
                <a:hlinkClick r:id="rId6"/>
              </a:rPr>
              <a:t>Matuska</a:t>
            </a:r>
            <a:r>
              <a:rPr lang="en-GB" sz="1600" dirty="0">
                <a:solidFill>
                  <a:srgbClr val="191B26"/>
                </a:solidFill>
                <a:latin typeface="+mn-lt"/>
              </a:rPr>
              <a:t> from </a:t>
            </a:r>
            <a:r>
              <a:rPr lang="en-GB" sz="1600" u="sng" dirty="0" err="1">
                <a:solidFill>
                  <a:srgbClr val="191B26"/>
                </a:solidFill>
                <a:latin typeface="+mn-lt"/>
                <a:hlinkClick r:id="rId7"/>
              </a:rPr>
              <a:t>Pixabay</a:t>
            </a:r>
            <a:r>
              <a:rPr lang="en-GB" sz="1600" dirty="0">
                <a:solidFill>
                  <a:srgbClr val="191B26"/>
                </a:solidFill>
                <a:latin typeface="+mn-lt"/>
              </a:rPr>
              <a:t> </a:t>
            </a:r>
          </a:p>
          <a:p>
            <a:r>
              <a:rPr lang="en-GB" sz="1600" dirty="0">
                <a:solidFill>
                  <a:srgbClr val="191B26"/>
                </a:solidFill>
                <a:latin typeface="+mn-lt"/>
              </a:rPr>
              <a:t>Picture of car driver </a:t>
            </a:r>
            <a:r>
              <a:rPr lang="en-GB" sz="1600" dirty="0">
                <a:solidFill>
                  <a:srgbClr val="191B26"/>
                </a:solidFill>
              </a:rPr>
              <a:t> by </a:t>
            </a:r>
            <a:r>
              <a:rPr lang="en-GB" sz="1600" u="sng" dirty="0">
                <a:solidFill>
                  <a:srgbClr val="191B26"/>
                </a:solidFill>
                <a:hlinkClick r:id="rId8"/>
              </a:rPr>
              <a:t>Michael </a:t>
            </a:r>
            <a:r>
              <a:rPr lang="en-GB" sz="1600" u="sng" dirty="0" err="1">
                <a:solidFill>
                  <a:srgbClr val="191B26"/>
                </a:solidFill>
                <a:hlinkClick r:id="rId8"/>
              </a:rPr>
              <a:t>Kauer</a:t>
            </a:r>
            <a:r>
              <a:rPr lang="en-GB" sz="1600" dirty="0">
                <a:solidFill>
                  <a:srgbClr val="191B26"/>
                </a:solidFill>
              </a:rPr>
              <a:t> from </a:t>
            </a:r>
            <a:r>
              <a:rPr lang="en-GB" sz="1600" u="sng" dirty="0" err="1">
                <a:solidFill>
                  <a:srgbClr val="191B26"/>
                </a:solidFill>
                <a:hlinkClick r:id="rId9"/>
              </a:rPr>
              <a:t>Pixabay</a:t>
            </a:r>
            <a:r>
              <a:rPr lang="en-GB" sz="1600" dirty="0">
                <a:solidFill>
                  <a:srgbClr val="191B26"/>
                </a:solidFill>
              </a:rPr>
              <a:t> </a:t>
            </a:r>
          </a:p>
          <a:p>
            <a:r>
              <a:rPr lang="en-GB" sz="1600" dirty="0">
                <a:solidFill>
                  <a:srgbClr val="191B26"/>
                </a:solidFill>
              </a:rPr>
              <a:t>Picture of Fermi has no known copyright restrictions </a:t>
            </a:r>
            <a:r>
              <a:rPr lang="en-GB" sz="1600" dirty="0">
                <a:solidFill>
                  <a:srgbClr val="191B26"/>
                </a:solidFill>
                <a:hlinkClick r:id="rId10"/>
              </a:rPr>
              <a:t>https://commons.wikimedia.org/wiki/File:Enrico_Fermi_at_the_blackboard.jpg</a:t>
            </a:r>
            <a:r>
              <a:rPr lang="en-GB" sz="1600" dirty="0">
                <a:solidFill>
                  <a:srgbClr val="191B26"/>
                </a:solidFill>
              </a:rPr>
              <a:t> </a:t>
            </a:r>
          </a:p>
          <a:p>
            <a:r>
              <a:rPr lang="en-GB" sz="1600" dirty="0">
                <a:solidFill>
                  <a:srgbClr val="191B26"/>
                </a:solidFill>
              </a:rPr>
              <a:t>Picture of man reading book</a:t>
            </a:r>
            <a:r>
              <a:rPr lang="en-GB" sz="1600" dirty="0">
                <a:solidFill>
                  <a:srgbClr val="191B26"/>
                </a:solidFill>
                <a:latin typeface="Open Sans" panose="020B0606030504020204" pitchFamily="34" charset="0"/>
              </a:rPr>
              <a:t> </a:t>
            </a:r>
            <a:r>
              <a:rPr lang="en-GB" sz="1600" dirty="0">
                <a:solidFill>
                  <a:srgbClr val="191B26"/>
                </a:solidFill>
                <a:latin typeface="+mn-lt"/>
              </a:rPr>
              <a:t>by </a:t>
            </a:r>
            <a:r>
              <a:rPr lang="en-GB" sz="1600" u="sng" dirty="0" err="1">
                <a:solidFill>
                  <a:srgbClr val="191B26"/>
                </a:solidFill>
                <a:latin typeface="+mn-lt"/>
                <a:hlinkClick r:id="rId11"/>
              </a:rPr>
              <a:t>Pexels</a:t>
            </a:r>
            <a:r>
              <a:rPr lang="en-GB" sz="1600" dirty="0">
                <a:solidFill>
                  <a:srgbClr val="191B26"/>
                </a:solidFill>
                <a:latin typeface="+mn-lt"/>
              </a:rPr>
              <a:t> from </a:t>
            </a:r>
            <a:r>
              <a:rPr lang="en-GB" sz="1600" u="sng" dirty="0" err="1">
                <a:solidFill>
                  <a:srgbClr val="191B26"/>
                </a:solidFill>
                <a:latin typeface="+mn-lt"/>
                <a:hlinkClick r:id="rId12"/>
              </a:rPr>
              <a:t>Pixabay</a:t>
            </a:r>
            <a:r>
              <a:rPr lang="en-GB" sz="1600" dirty="0">
                <a:solidFill>
                  <a:srgbClr val="191B26"/>
                </a:solidFill>
                <a:latin typeface="+mn-lt"/>
              </a:rPr>
              <a:t> </a:t>
            </a:r>
          </a:p>
          <a:p>
            <a:r>
              <a:rPr lang="en-GB" sz="1600" dirty="0"/>
              <a:t>Picture of the world</a:t>
            </a:r>
            <a:r>
              <a:rPr lang="en-GB" sz="1600" dirty="0">
                <a:solidFill>
                  <a:srgbClr val="191B26"/>
                </a:solidFill>
                <a:latin typeface="Open Sans" panose="020B0606030504020204" pitchFamily="34" charset="0"/>
              </a:rPr>
              <a:t> </a:t>
            </a:r>
            <a:r>
              <a:rPr lang="en-GB" sz="1600" dirty="0">
                <a:solidFill>
                  <a:srgbClr val="191B26"/>
                </a:solidFill>
              </a:rPr>
              <a:t>by </a:t>
            </a:r>
            <a:r>
              <a:rPr lang="en-GB" sz="1600" u="sng" dirty="0" err="1">
                <a:solidFill>
                  <a:srgbClr val="191B26"/>
                </a:solidFill>
                <a:hlinkClick r:id="rId13"/>
              </a:rPr>
              <a:t>WikiImages</a:t>
            </a:r>
            <a:r>
              <a:rPr lang="en-GB" sz="1600" dirty="0">
                <a:solidFill>
                  <a:srgbClr val="191B26"/>
                </a:solidFill>
              </a:rPr>
              <a:t> from </a:t>
            </a:r>
            <a:r>
              <a:rPr lang="en-GB" sz="1600" u="sng" dirty="0" err="1">
                <a:solidFill>
                  <a:srgbClr val="191B26"/>
                </a:solidFill>
                <a:hlinkClick r:id="rId14"/>
              </a:rPr>
              <a:t>Pixabay</a:t>
            </a:r>
            <a:r>
              <a:rPr lang="en-GB" sz="1600" dirty="0">
                <a:solidFill>
                  <a:srgbClr val="191B26"/>
                </a:solidFill>
              </a:rPr>
              <a:t> </a:t>
            </a:r>
          </a:p>
          <a:p>
            <a:r>
              <a:rPr lang="en-GB" sz="1600" dirty="0">
                <a:solidFill>
                  <a:srgbClr val="191B26"/>
                </a:solidFill>
              </a:rPr>
              <a:t>Picture of alarm clock and money </a:t>
            </a:r>
            <a:r>
              <a:rPr lang="en-GB" sz="1600" dirty="0">
                <a:hlinkClick r:id="rId15"/>
              </a:rPr>
              <a:t>https://pixabay.com/photos/money-finance-mortgage-loan-2696229/</a:t>
            </a:r>
            <a:endParaRPr lang="en-GB" sz="1600" dirty="0"/>
          </a:p>
          <a:p>
            <a:r>
              <a:rPr lang="en-GB" sz="1600" dirty="0"/>
              <a:t>Picture of word cubes </a:t>
            </a:r>
            <a:r>
              <a:rPr lang="en-GB" sz="1600" dirty="0">
                <a:hlinkClick r:id="rId16"/>
              </a:rPr>
              <a:t> https://pixabay.com/illustrations/dices-over-newspaper-profit-2656028/</a:t>
            </a:r>
            <a:endParaRPr lang="en-GB" sz="1600" dirty="0">
              <a:solidFill>
                <a:srgbClr val="191B26"/>
              </a:solidFill>
            </a:endParaRPr>
          </a:p>
          <a:p>
            <a:r>
              <a:rPr lang="en-GB" sz="1600" dirty="0">
                <a:solidFill>
                  <a:srgbClr val="191B26"/>
                </a:solidFill>
              </a:rPr>
              <a:t>US climate disasters from </a:t>
            </a:r>
            <a:r>
              <a:rPr lang="en-GB" sz="1600" dirty="0">
                <a:solidFill>
                  <a:srgbClr val="191B26"/>
                </a:solidFill>
                <a:hlinkClick r:id="rId17"/>
              </a:rPr>
              <a:t>https://www.climate.gov/news-features/blogs/beyond-data/2021-us-billion-dollar-weather-and-climate-disasters-historical</a:t>
            </a:r>
            <a:r>
              <a:rPr lang="en-GB" sz="1600" dirty="0">
                <a:solidFill>
                  <a:srgbClr val="191B26"/>
                </a:solidFill>
              </a:rPr>
              <a:t> </a:t>
            </a:r>
            <a:r>
              <a:rPr lang="en-GB" sz="1600" dirty="0">
                <a:solidFill>
                  <a:srgbClr val="212121"/>
                </a:solidFill>
                <a:latin typeface="Source Sans Pro" panose="020B0503030403020204" pitchFamily="34" charset="0"/>
              </a:rPr>
              <a:t> Anything credited to NOAA Climate.gov can be freely re-used with proper attribution. </a:t>
            </a:r>
            <a:endParaRPr lang="en-GB" sz="1600" dirty="0">
              <a:solidFill>
                <a:srgbClr val="191B26"/>
              </a:solidFill>
            </a:endParaRP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508284365"/>
      </p:ext>
    </p:extLst>
  </p:cSld>
  <p:clrMapOvr>
    <a:masterClrMapping/>
  </p:clrMapOvr>
</p:sld>
</file>

<file path=ppt/theme/theme1.xml><?xml version="1.0" encoding="utf-8"?>
<a:theme xmlns:a="http://schemas.openxmlformats.org/drawingml/2006/main" name="AMSP Wide PowerPoint Template ">
  <a:themeElements>
    <a:clrScheme name="Custom 1">
      <a:dk1>
        <a:srgbClr val="002147"/>
      </a:dk1>
      <a:lt1>
        <a:sysClr val="window" lastClr="FFFFFF"/>
      </a:lt1>
      <a:dk2>
        <a:srgbClr val="E00034"/>
      </a:dk2>
      <a:lt2>
        <a:srgbClr val="FCAF17"/>
      </a:lt2>
      <a:accent1>
        <a:srgbClr val="E00034"/>
      </a:accent1>
      <a:accent2>
        <a:srgbClr val="FCAF17"/>
      </a:accent2>
      <a:accent3>
        <a:srgbClr val="002147"/>
      </a:accent3>
      <a:accent4>
        <a:srgbClr val="FFEBCB"/>
      </a:accent4>
      <a:accent5>
        <a:srgbClr val="FF5800"/>
      </a:accent5>
      <a:accent6>
        <a:srgbClr val="50B848"/>
      </a:accent6>
      <a:hlink>
        <a:srgbClr val="E00034"/>
      </a:hlink>
      <a:folHlink>
        <a:srgbClr val="002147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SP Wide PowerPoint Template " id="{3621E422-A2B6-4BFE-AD54-970493C9DE75}" vid="{0389B99D-EED0-48E6-AA54-AC1CD72E01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22D78354776942924B6F601A6F945D" ma:contentTypeVersion="2" ma:contentTypeDescription="Create a new document." ma:contentTypeScope="" ma:versionID="0c628fef0e773fa403bb6c343be66e9f">
  <xsd:schema xmlns:xsd="http://www.w3.org/2001/XMLSchema" xmlns:xs="http://www.w3.org/2001/XMLSchema" xmlns:p="http://schemas.microsoft.com/office/2006/metadata/properties" xmlns:ns2="d5d6bfeb-5bf0-45b2-b4d1-138f7c34d10a" targetNamespace="http://schemas.microsoft.com/office/2006/metadata/properties" ma:root="true" ma:fieldsID="d61b8e1392ed9310f9aa39dca76ace5e" ns2:_="">
    <xsd:import namespace="d5d6bfeb-5bf0-45b2-b4d1-138f7c34d1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d6bfeb-5bf0-45b2-b4d1-138f7c34d1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896A98-BEDF-4C8E-A2C4-5F9E52AF8C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DA0383-3180-4857-B50A-A883EF95DAF2}">
  <ds:schemaRefs>
    <ds:schemaRef ds:uri="http://www.w3.org/XML/1998/namespace"/>
    <ds:schemaRef ds:uri="http://purl.org/dc/elements/1.1/"/>
    <ds:schemaRef ds:uri="d5d6bfeb-5bf0-45b2-b4d1-138f7c34d10a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00D8030-8966-4593-9EC3-06EED8DAB7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d6bfeb-5bf0-45b2-b4d1-138f7c34d1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AMSP Wide PowerPoint Template </Template>
  <TotalTime>49</TotalTime>
  <Words>1653</Words>
  <Application>Microsoft Office PowerPoint</Application>
  <PresentationFormat>Widescreen</PresentationFormat>
  <Paragraphs>276</Paragraphs>
  <Slides>33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Calibri</vt:lpstr>
      <vt:lpstr>Calibri Light</vt:lpstr>
      <vt:lpstr>Cambria Math</vt:lpstr>
      <vt:lpstr>Font Awesome 5 Free Solid</vt:lpstr>
      <vt:lpstr>Open Sans</vt:lpstr>
      <vt:lpstr>Source Sans Pro</vt:lpstr>
      <vt:lpstr>Times</vt:lpstr>
      <vt:lpstr>Wingdings</vt:lpstr>
      <vt:lpstr>AMSP Wide PowerPoint Template </vt:lpstr>
      <vt:lpstr>PowerPoint Presentation</vt:lpstr>
      <vt:lpstr>Delete this slide</vt:lpstr>
      <vt:lpstr>An Introduction to Core Maths</vt:lpstr>
      <vt:lpstr>Produce the following by folding</vt:lpstr>
      <vt:lpstr>Which of these is the most accurate:</vt:lpstr>
      <vt:lpstr>Which of these is the most accurate:</vt:lpstr>
      <vt:lpstr>Which of these is the most accurate:</vt:lpstr>
      <vt:lpstr>Which of these is the most accurate:</vt:lpstr>
      <vt:lpstr>Genuine job and university interview questions:</vt:lpstr>
      <vt:lpstr>Why are these questions used in interviews?</vt:lpstr>
      <vt:lpstr>What are ‘Fermi’ estimations?</vt:lpstr>
      <vt:lpstr>How many hours to read a novel?</vt:lpstr>
      <vt:lpstr>A Core Maths exam-style question</vt:lpstr>
      <vt:lpstr>Outline mark scheme</vt:lpstr>
      <vt:lpstr>Extension</vt:lpstr>
      <vt:lpstr>My solution:</vt:lpstr>
      <vt:lpstr>PowerPoint Presentation</vt:lpstr>
      <vt:lpstr>PowerPoint Presentation</vt:lpstr>
      <vt:lpstr>PowerPoint Presentation</vt:lpstr>
      <vt:lpstr>What is Core Maths?</vt:lpstr>
      <vt:lpstr>Main content of Core Maths</vt:lpstr>
      <vt:lpstr>Why study Core Maths?</vt:lpstr>
      <vt:lpstr>You’ll learn how to:</vt:lpstr>
      <vt:lpstr>Maths content in other A levels</vt:lpstr>
      <vt:lpstr>Exemplar University Alternative Offers </vt:lpstr>
      <vt:lpstr>The University of Sheffield</vt:lpstr>
      <vt:lpstr>The University of Sheffield</vt:lpstr>
      <vt:lpstr>The University of York</vt:lpstr>
      <vt:lpstr>Studying Core Maths at ……..</vt:lpstr>
      <vt:lpstr>What do you notice? What do you wonder?</vt:lpstr>
      <vt:lpstr>About the AMSP </vt:lpstr>
      <vt:lpstr>Contact the AMSP </vt:lpstr>
      <vt:lpstr>Copyright attributions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Demand Professional Development Title of course area Title of book Title of chapter</dc:title>
  <dc:creator>Jo Sibley</dc:creator>
  <cp:lastModifiedBy>Tom Rainbow</cp:lastModifiedBy>
  <cp:revision>4</cp:revision>
  <dcterms:created xsi:type="dcterms:W3CDTF">2021-10-07T10:28:41Z</dcterms:created>
  <dcterms:modified xsi:type="dcterms:W3CDTF">2022-09-20T08:52:25Z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0x010100ED22D78354776942924B6F601A6F945D</vt:lpwstr>
  </property>
</Properties>
</file>