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3.xml" ContentType="application/vnd.openxmlformats-officedocument.presentationml.tags+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37"/>
  </p:notesMasterIdLst>
  <p:handoutMasterIdLst>
    <p:handoutMasterId r:id="rId38"/>
  </p:handoutMasterIdLst>
  <p:sldIdLst>
    <p:sldId id="256" r:id="rId5"/>
    <p:sldId id="267" r:id="rId6"/>
    <p:sldId id="286" r:id="rId7"/>
    <p:sldId id="312" r:id="rId8"/>
    <p:sldId id="287" r:id="rId9"/>
    <p:sldId id="282" r:id="rId10"/>
    <p:sldId id="290" r:id="rId11"/>
    <p:sldId id="288" r:id="rId12"/>
    <p:sldId id="291" r:id="rId13"/>
    <p:sldId id="313" r:id="rId14"/>
    <p:sldId id="314" r:id="rId15"/>
    <p:sldId id="284" r:id="rId16"/>
    <p:sldId id="294" r:id="rId17"/>
    <p:sldId id="293" r:id="rId18"/>
    <p:sldId id="295" r:id="rId19"/>
    <p:sldId id="297" r:id="rId20"/>
    <p:sldId id="296" r:id="rId21"/>
    <p:sldId id="298" r:id="rId22"/>
    <p:sldId id="299" r:id="rId23"/>
    <p:sldId id="303" r:id="rId24"/>
    <p:sldId id="305" r:id="rId25"/>
    <p:sldId id="308" r:id="rId26"/>
    <p:sldId id="309" r:id="rId27"/>
    <p:sldId id="300" r:id="rId28"/>
    <p:sldId id="301" r:id="rId29"/>
    <p:sldId id="302" r:id="rId30"/>
    <p:sldId id="304" r:id="rId31"/>
    <p:sldId id="306" r:id="rId32"/>
    <p:sldId id="307" r:id="rId33"/>
    <p:sldId id="310" r:id="rId34"/>
    <p:sldId id="283" r:id="rId35"/>
    <p:sldId id="265" r:id="rId36"/>
  </p:sldIdLst>
  <p:sldSz cx="9144000" cy="6858000" type="screen4x3"/>
  <p:notesSz cx="6875463" cy="10002838"/>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ヒラギノ角ゴ Pro W3" pitchFamily="125" charset="-128"/>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ヒラギノ角ゴ Pro W3" pitchFamily="125" charset="-128"/>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ヒラギノ角ゴ Pro W3" pitchFamily="125" charset="-128"/>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ヒラギノ角ゴ Pro W3" pitchFamily="125" charset="-128"/>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ヒラギノ角ゴ Pro W3" pitchFamily="125" charset="-128"/>
        <a:cs typeface="+mn-cs"/>
      </a:defRPr>
    </a:lvl5pPr>
    <a:lvl6pPr marL="2286000" algn="l" defTabSz="914400" rtl="0" eaLnBrk="1" latinLnBrk="0" hangingPunct="1">
      <a:defRPr sz="2400" kern="1200">
        <a:solidFill>
          <a:schemeClr val="tx1"/>
        </a:solidFill>
        <a:latin typeface="Times" panose="02020603050405020304" pitchFamily="18" charset="0"/>
        <a:ea typeface="ヒラギノ角ゴ Pro W3" pitchFamily="125" charset="-128"/>
        <a:cs typeface="+mn-cs"/>
      </a:defRPr>
    </a:lvl6pPr>
    <a:lvl7pPr marL="2743200" algn="l" defTabSz="914400" rtl="0" eaLnBrk="1" latinLnBrk="0" hangingPunct="1">
      <a:defRPr sz="2400" kern="1200">
        <a:solidFill>
          <a:schemeClr val="tx1"/>
        </a:solidFill>
        <a:latin typeface="Times" panose="02020603050405020304" pitchFamily="18" charset="0"/>
        <a:ea typeface="ヒラギノ角ゴ Pro W3" pitchFamily="125" charset="-128"/>
        <a:cs typeface="+mn-cs"/>
      </a:defRPr>
    </a:lvl7pPr>
    <a:lvl8pPr marL="3200400" algn="l" defTabSz="914400" rtl="0" eaLnBrk="1" latinLnBrk="0" hangingPunct="1">
      <a:defRPr sz="2400" kern="1200">
        <a:solidFill>
          <a:schemeClr val="tx1"/>
        </a:solidFill>
        <a:latin typeface="Times" panose="02020603050405020304" pitchFamily="18" charset="0"/>
        <a:ea typeface="ヒラギノ角ゴ Pro W3" pitchFamily="125" charset="-128"/>
        <a:cs typeface="+mn-cs"/>
      </a:defRPr>
    </a:lvl8pPr>
    <a:lvl9pPr marL="3657600" algn="l" defTabSz="914400" rtl="0" eaLnBrk="1" latinLnBrk="0" hangingPunct="1">
      <a:defRPr sz="2400" kern="1200">
        <a:solidFill>
          <a:schemeClr val="tx1"/>
        </a:solidFill>
        <a:latin typeface="Times" panose="02020603050405020304" pitchFamily="18" charset="0"/>
        <a:ea typeface="ヒラギノ角ゴ Pro W3" pitchFamily="125"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505"/>
    <a:srgbClr val="0023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BC0D80-C4D4-436F-B2A2-C8301BB8ECA5}" v="90" dt="2020-06-08T12:01:27.1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59" autoAdjust="0"/>
    <p:restoredTop sz="83648" autoAdjust="0"/>
  </p:normalViewPr>
  <p:slideViewPr>
    <p:cSldViewPr>
      <p:cViewPr varScale="1">
        <p:scale>
          <a:sx n="137" d="100"/>
          <a:sy n="137" d="100"/>
        </p:scale>
        <p:origin x="2376" y="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0" d="100"/>
          <a:sy n="70" d="100"/>
        </p:scale>
        <p:origin x="324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son Hopper" userId="ca5996aa-ea7f-4b9b-84ac-8568eb6eb8f4" providerId="ADAL" clId="{A4BC0D80-C4D4-436F-B2A2-C8301BB8ECA5}"/>
    <pc:docChg chg="undo custSel delSld modSld modShowInfo">
      <pc:chgData name="Alison Hopper" userId="ca5996aa-ea7f-4b9b-84ac-8568eb6eb8f4" providerId="ADAL" clId="{A4BC0D80-C4D4-436F-B2A2-C8301BB8ECA5}" dt="2020-06-08T12:01:27.129" v="147"/>
      <pc:docMkLst>
        <pc:docMk/>
      </pc:docMkLst>
      <pc:sldChg chg="addSp delSp modSp modTransition modAnim">
        <pc:chgData name="Alison Hopper" userId="ca5996aa-ea7f-4b9b-84ac-8568eb6eb8f4" providerId="ADAL" clId="{A4BC0D80-C4D4-436F-B2A2-C8301BB8ECA5}" dt="2020-06-08T11:08:54.091" v="73"/>
        <pc:sldMkLst>
          <pc:docMk/>
          <pc:sldMk cId="0" sldId="267"/>
        </pc:sldMkLst>
        <pc:picChg chg="add del mod">
          <ac:chgData name="Alison Hopper" userId="ca5996aa-ea7f-4b9b-84ac-8568eb6eb8f4" providerId="ADAL" clId="{A4BC0D80-C4D4-436F-B2A2-C8301BB8ECA5}" dt="2020-06-08T09:47:35.782" v="72"/>
          <ac:picMkLst>
            <pc:docMk/>
            <pc:sldMk cId="0" sldId="267"/>
            <ac:picMk id="2" creationId="{46C7B096-B2B9-44B2-8D41-7387150B3C27}"/>
          </ac:picMkLst>
        </pc:picChg>
        <pc:picChg chg="add mod">
          <ac:chgData name="Alison Hopper" userId="ca5996aa-ea7f-4b9b-84ac-8568eb6eb8f4" providerId="ADAL" clId="{A4BC0D80-C4D4-436F-B2A2-C8301BB8ECA5}" dt="2020-06-08T11:08:54.091" v="73"/>
          <ac:picMkLst>
            <pc:docMk/>
            <pc:sldMk cId="0" sldId="267"/>
            <ac:picMk id="4" creationId="{C85C84F2-6DA8-44F8-BDA4-290E1629549C}"/>
          </ac:picMkLst>
        </pc:picChg>
      </pc:sldChg>
      <pc:sldChg chg="addSp delSp modSp modTransition modAnim">
        <pc:chgData name="Alison Hopper" userId="ca5996aa-ea7f-4b9b-84ac-8568eb6eb8f4" providerId="ADAL" clId="{A4BC0D80-C4D4-436F-B2A2-C8301BB8ECA5}" dt="2020-06-08T11:13:36.670" v="81"/>
        <pc:sldMkLst>
          <pc:docMk/>
          <pc:sldMk cId="1939496456" sldId="282"/>
        </pc:sldMkLst>
        <pc:picChg chg="add del mod">
          <ac:chgData name="Alison Hopper" userId="ca5996aa-ea7f-4b9b-84ac-8568eb6eb8f4" providerId="ADAL" clId="{A4BC0D80-C4D4-436F-B2A2-C8301BB8ECA5}" dt="2020-06-08T11:12:13.186" v="80"/>
          <ac:picMkLst>
            <pc:docMk/>
            <pc:sldMk cId="1939496456" sldId="282"/>
            <ac:picMk id="7" creationId="{6E39F517-2722-451B-A51C-7154218D81A0}"/>
          </ac:picMkLst>
        </pc:picChg>
        <pc:picChg chg="add mod">
          <ac:chgData name="Alison Hopper" userId="ca5996aa-ea7f-4b9b-84ac-8568eb6eb8f4" providerId="ADAL" clId="{A4BC0D80-C4D4-436F-B2A2-C8301BB8ECA5}" dt="2020-06-08T11:13:36.670" v="81"/>
          <ac:picMkLst>
            <pc:docMk/>
            <pc:sldMk cId="1939496456" sldId="282"/>
            <ac:picMk id="8" creationId="{16892624-4214-445D-A7A9-14909E30BFBB}"/>
          </ac:picMkLst>
        </pc:picChg>
      </pc:sldChg>
      <pc:sldChg chg="addSp delSp modSp modTransition modAnim">
        <pc:chgData name="Alison Hopper" userId="ca5996aa-ea7f-4b9b-84ac-8568eb6eb8f4" providerId="ADAL" clId="{A4BC0D80-C4D4-436F-B2A2-C8301BB8ECA5}" dt="2020-06-08T11:19:04.301" v="89"/>
        <pc:sldMkLst>
          <pc:docMk/>
          <pc:sldMk cId="3828587349" sldId="284"/>
        </pc:sldMkLst>
        <pc:picChg chg="add del mod">
          <ac:chgData name="Alison Hopper" userId="ca5996aa-ea7f-4b9b-84ac-8568eb6eb8f4" providerId="ADAL" clId="{A4BC0D80-C4D4-436F-B2A2-C8301BB8ECA5}" dt="2020-06-08T11:18:24.810" v="88"/>
          <ac:picMkLst>
            <pc:docMk/>
            <pc:sldMk cId="3828587349" sldId="284"/>
            <ac:picMk id="3" creationId="{4E9B923E-8F2E-44D0-A7CC-EE73F15C1E9B}"/>
          </ac:picMkLst>
        </pc:picChg>
        <pc:picChg chg="add mod">
          <ac:chgData name="Alison Hopper" userId="ca5996aa-ea7f-4b9b-84ac-8568eb6eb8f4" providerId="ADAL" clId="{A4BC0D80-C4D4-436F-B2A2-C8301BB8ECA5}" dt="2020-06-08T11:19:04.301" v="89"/>
          <ac:picMkLst>
            <pc:docMk/>
            <pc:sldMk cId="3828587349" sldId="284"/>
            <ac:picMk id="4" creationId="{E51292D8-921B-4537-8A87-69CE75C08766}"/>
          </ac:picMkLst>
        </pc:picChg>
      </pc:sldChg>
      <pc:sldChg chg="addSp delSp modSp modTransition modAnim">
        <pc:chgData name="Alison Hopper" userId="ca5996aa-ea7f-4b9b-84ac-8568eb6eb8f4" providerId="ADAL" clId="{A4BC0D80-C4D4-436F-B2A2-C8301BB8ECA5}" dt="2020-06-08T11:09:53.452" v="76"/>
        <pc:sldMkLst>
          <pc:docMk/>
          <pc:sldMk cId="325700435" sldId="286"/>
        </pc:sldMkLst>
        <pc:picChg chg="add del mod">
          <ac:chgData name="Alison Hopper" userId="ca5996aa-ea7f-4b9b-84ac-8568eb6eb8f4" providerId="ADAL" clId="{A4BC0D80-C4D4-436F-B2A2-C8301BB8ECA5}" dt="2020-06-08T11:09:27.484" v="75"/>
          <ac:picMkLst>
            <pc:docMk/>
            <pc:sldMk cId="325700435" sldId="286"/>
            <ac:picMk id="7" creationId="{9C67D708-B962-4F2B-942D-D1B4CDF59C08}"/>
          </ac:picMkLst>
        </pc:picChg>
        <pc:picChg chg="add mod">
          <ac:chgData name="Alison Hopper" userId="ca5996aa-ea7f-4b9b-84ac-8568eb6eb8f4" providerId="ADAL" clId="{A4BC0D80-C4D4-436F-B2A2-C8301BB8ECA5}" dt="2020-06-08T11:09:53.452" v="76"/>
          <ac:picMkLst>
            <pc:docMk/>
            <pc:sldMk cId="325700435" sldId="286"/>
            <ac:picMk id="8" creationId="{E5B8FEF2-C358-43A8-87DC-124B055EBCC6}"/>
          </ac:picMkLst>
        </pc:picChg>
      </pc:sldChg>
      <pc:sldChg chg="addSp modSp">
        <pc:chgData name="Alison Hopper" userId="ca5996aa-ea7f-4b9b-84ac-8568eb6eb8f4" providerId="ADAL" clId="{A4BC0D80-C4D4-436F-B2A2-C8301BB8ECA5}" dt="2020-06-08T11:11:44.148" v="78"/>
        <pc:sldMkLst>
          <pc:docMk/>
          <pc:sldMk cId="258603587" sldId="287"/>
        </pc:sldMkLst>
        <pc:picChg chg="add mod">
          <ac:chgData name="Alison Hopper" userId="ca5996aa-ea7f-4b9b-84ac-8568eb6eb8f4" providerId="ADAL" clId="{A4BC0D80-C4D4-436F-B2A2-C8301BB8ECA5}" dt="2020-06-08T11:11:44.148" v="78"/>
          <ac:picMkLst>
            <pc:docMk/>
            <pc:sldMk cId="258603587" sldId="287"/>
            <ac:picMk id="2" creationId="{2447A015-118C-4AB1-89D9-F96519ED65C2}"/>
          </ac:picMkLst>
        </pc:picChg>
      </pc:sldChg>
      <pc:sldChg chg="addSp modSp mod">
        <pc:chgData name="Alison Hopper" userId="ca5996aa-ea7f-4b9b-84ac-8568eb6eb8f4" providerId="ADAL" clId="{A4BC0D80-C4D4-436F-B2A2-C8301BB8ECA5}" dt="2020-06-08T11:15:14.631" v="83"/>
        <pc:sldMkLst>
          <pc:docMk/>
          <pc:sldMk cId="2242678837" sldId="288"/>
        </pc:sldMkLst>
        <pc:spChg chg="mod">
          <ac:chgData name="Alison Hopper" userId="ca5996aa-ea7f-4b9b-84ac-8568eb6eb8f4" providerId="ADAL" clId="{A4BC0D80-C4D4-436F-B2A2-C8301BB8ECA5}" dt="2020-06-08T09:40:42.793" v="9" actId="20577"/>
          <ac:spMkLst>
            <pc:docMk/>
            <pc:sldMk cId="2242678837" sldId="288"/>
            <ac:spMk id="14" creationId="{D88C2FA5-2A9F-4F10-A496-97CEA544BCA7}"/>
          </ac:spMkLst>
        </pc:spChg>
        <pc:spChg chg="mod">
          <ac:chgData name="Alison Hopper" userId="ca5996aa-ea7f-4b9b-84ac-8568eb6eb8f4" providerId="ADAL" clId="{A4BC0D80-C4D4-436F-B2A2-C8301BB8ECA5}" dt="2020-06-08T09:40:56.753" v="17" actId="20577"/>
          <ac:spMkLst>
            <pc:docMk/>
            <pc:sldMk cId="2242678837" sldId="288"/>
            <ac:spMk id="15" creationId="{5402F790-77D9-46DE-9CDA-C48779B2EE1B}"/>
          </ac:spMkLst>
        </pc:spChg>
        <pc:picChg chg="add mod">
          <ac:chgData name="Alison Hopper" userId="ca5996aa-ea7f-4b9b-84ac-8568eb6eb8f4" providerId="ADAL" clId="{A4BC0D80-C4D4-436F-B2A2-C8301BB8ECA5}" dt="2020-06-08T11:15:14.631" v="83"/>
          <ac:picMkLst>
            <pc:docMk/>
            <pc:sldMk cId="2242678837" sldId="288"/>
            <ac:picMk id="7" creationId="{361C1FB2-CE86-4AC0-9B21-7832745CD9F3}"/>
          </ac:picMkLst>
        </pc:picChg>
      </pc:sldChg>
      <pc:sldChg chg="modSp del mod">
        <pc:chgData name="Alison Hopper" userId="ca5996aa-ea7f-4b9b-84ac-8568eb6eb8f4" providerId="ADAL" clId="{A4BC0D80-C4D4-436F-B2A2-C8301BB8ECA5}" dt="2020-06-08T09:44:41.687" v="48" actId="47"/>
        <pc:sldMkLst>
          <pc:docMk/>
          <pc:sldMk cId="2371510236" sldId="289"/>
        </pc:sldMkLst>
        <pc:spChg chg="mod">
          <ac:chgData name="Alison Hopper" userId="ca5996aa-ea7f-4b9b-84ac-8568eb6eb8f4" providerId="ADAL" clId="{A4BC0D80-C4D4-436F-B2A2-C8301BB8ECA5}" dt="2020-06-08T09:44:27.795" v="47" actId="20577"/>
          <ac:spMkLst>
            <pc:docMk/>
            <pc:sldMk cId="2371510236" sldId="289"/>
            <ac:spMk id="14" creationId="{D88C2FA5-2A9F-4F10-A496-97CEA544BCA7}"/>
          </ac:spMkLst>
        </pc:spChg>
      </pc:sldChg>
      <pc:sldChg chg="addSp modSp mod">
        <pc:chgData name="Alison Hopper" userId="ca5996aa-ea7f-4b9b-84ac-8568eb6eb8f4" providerId="ADAL" clId="{A4BC0D80-C4D4-436F-B2A2-C8301BB8ECA5}" dt="2020-06-08T11:14:41.732" v="82"/>
        <pc:sldMkLst>
          <pc:docMk/>
          <pc:sldMk cId="1226826329" sldId="290"/>
        </pc:sldMkLst>
        <pc:spChg chg="mod">
          <ac:chgData name="Alison Hopper" userId="ca5996aa-ea7f-4b9b-84ac-8568eb6eb8f4" providerId="ADAL" clId="{A4BC0D80-C4D4-436F-B2A2-C8301BB8ECA5}" dt="2020-06-08T09:44:09.746" v="44" actId="113"/>
          <ac:spMkLst>
            <pc:docMk/>
            <pc:sldMk cId="1226826329" sldId="290"/>
            <ac:spMk id="15" creationId="{5402F790-77D9-46DE-9CDA-C48779B2EE1B}"/>
          </ac:spMkLst>
        </pc:spChg>
        <pc:picChg chg="add mod">
          <ac:chgData name="Alison Hopper" userId="ca5996aa-ea7f-4b9b-84ac-8568eb6eb8f4" providerId="ADAL" clId="{A4BC0D80-C4D4-436F-B2A2-C8301BB8ECA5}" dt="2020-06-08T11:14:41.732" v="82"/>
          <ac:picMkLst>
            <pc:docMk/>
            <pc:sldMk cId="1226826329" sldId="290"/>
            <ac:picMk id="7" creationId="{664E68CB-3DE2-45DB-B144-9FC68B13DEC5}"/>
          </ac:picMkLst>
        </pc:picChg>
      </pc:sldChg>
      <pc:sldChg chg="addSp modSp mod">
        <pc:chgData name="Alison Hopper" userId="ca5996aa-ea7f-4b9b-84ac-8568eb6eb8f4" providerId="ADAL" clId="{A4BC0D80-C4D4-436F-B2A2-C8301BB8ECA5}" dt="2020-06-08T11:16:09.392" v="84"/>
        <pc:sldMkLst>
          <pc:docMk/>
          <pc:sldMk cId="3979057506" sldId="291"/>
        </pc:sldMkLst>
        <pc:spChg chg="mod">
          <ac:chgData name="Alison Hopper" userId="ca5996aa-ea7f-4b9b-84ac-8568eb6eb8f4" providerId="ADAL" clId="{A4BC0D80-C4D4-436F-B2A2-C8301BB8ECA5}" dt="2020-06-08T09:41:17.591" v="24" actId="20577"/>
          <ac:spMkLst>
            <pc:docMk/>
            <pc:sldMk cId="3979057506" sldId="291"/>
            <ac:spMk id="14" creationId="{D88C2FA5-2A9F-4F10-A496-97CEA544BCA7}"/>
          </ac:spMkLst>
        </pc:spChg>
        <pc:spChg chg="mod">
          <ac:chgData name="Alison Hopper" userId="ca5996aa-ea7f-4b9b-84ac-8568eb6eb8f4" providerId="ADAL" clId="{A4BC0D80-C4D4-436F-B2A2-C8301BB8ECA5}" dt="2020-06-08T09:43:32.346" v="42" actId="20577"/>
          <ac:spMkLst>
            <pc:docMk/>
            <pc:sldMk cId="3979057506" sldId="291"/>
            <ac:spMk id="15" creationId="{5402F790-77D9-46DE-9CDA-C48779B2EE1B}"/>
          </ac:spMkLst>
        </pc:spChg>
        <pc:picChg chg="add mod">
          <ac:chgData name="Alison Hopper" userId="ca5996aa-ea7f-4b9b-84ac-8568eb6eb8f4" providerId="ADAL" clId="{A4BC0D80-C4D4-436F-B2A2-C8301BB8ECA5}" dt="2020-06-08T11:16:09.392" v="84"/>
          <ac:picMkLst>
            <pc:docMk/>
            <pc:sldMk cId="3979057506" sldId="291"/>
            <ac:picMk id="6" creationId="{891B5A54-686F-409D-AE47-7C0B39AA8522}"/>
          </ac:picMkLst>
        </pc:picChg>
      </pc:sldChg>
      <pc:sldChg chg="addSp modSp">
        <pc:chgData name="Alison Hopper" userId="ca5996aa-ea7f-4b9b-84ac-8568eb6eb8f4" providerId="ADAL" clId="{A4BC0D80-C4D4-436F-B2A2-C8301BB8ECA5}" dt="2020-06-08T11:20:51.199" v="91"/>
        <pc:sldMkLst>
          <pc:docMk/>
          <pc:sldMk cId="1118411288" sldId="293"/>
        </pc:sldMkLst>
        <pc:picChg chg="add mod">
          <ac:chgData name="Alison Hopper" userId="ca5996aa-ea7f-4b9b-84ac-8568eb6eb8f4" providerId="ADAL" clId="{A4BC0D80-C4D4-436F-B2A2-C8301BB8ECA5}" dt="2020-06-08T11:20:51.199" v="91"/>
          <ac:picMkLst>
            <pc:docMk/>
            <pc:sldMk cId="1118411288" sldId="293"/>
            <ac:picMk id="3" creationId="{B7082F7B-4D3A-4BF2-8485-F509D48209FC}"/>
          </ac:picMkLst>
        </pc:picChg>
      </pc:sldChg>
      <pc:sldChg chg="addSp modSp">
        <pc:chgData name="Alison Hopper" userId="ca5996aa-ea7f-4b9b-84ac-8568eb6eb8f4" providerId="ADAL" clId="{A4BC0D80-C4D4-436F-B2A2-C8301BB8ECA5}" dt="2020-06-08T11:19:46.708" v="90"/>
        <pc:sldMkLst>
          <pc:docMk/>
          <pc:sldMk cId="3378144690" sldId="294"/>
        </pc:sldMkLst>
        <pc:picChg chg="add mod">
          <ac:chgData name="Alison Hopper" userId="ca5996aa-ea7f-4b9b-84ac-8568eb6eb8f4" providerId="ADAL" clId="{A4BC0D80-C4D4-436F-B2A2-C8301BB8ECA5}" dt="2020-06-08T11:19:46.708" v="90"/>
          <ac:picMkLst>
            <pc:docMk/>
            <pc:sldMk cId="3378144690" sldId="294"/>
            <ac:picMk id="3" creationId="{B9205E11-F8E6-41EB-9FE6-E18C97D5BF76}"/>
          </ac:picMkLst>
        </pc:picChg>
      </pc:sldChg>
      <pc:sldChg chg="addSp delSp modSp modTransition modAnim">
        <pc:chgData name="Alison Hopper" userId="ca5996aa-ea7f-4b9b-84ac-8568eb6eb8f4" providerId="ADAL" clId="{A4BC0D80-C4D4-436F-B2A2-C8301BB8ECA5}" dt="2020-06-08T11:22:22.067" v="93"/>
        <pc:sldMkLst>
          <pc:docMk/>
          <pc:sldMk cId="1222861022" sldId="295"/>
        </pc:sldMkLst>
        <pc:picChg chg="add del mod">
          <ac:chgData name="Alison Hopper" userId="ca5996aa-ea7f-4b9b-84ac-8568eb6eb8f4" providerId="ADAL" clId="{A4BC0D80-C4D4-436F-B2A2-C8301BB8ECA5}" dt="2020-06-08T11:20:52.830" v="92"/>
          <ac:picMkLst>
            <pc:docMk/>
            <pc:sldMk cId="1222861022" sldId="295"/>
            <ac:picMk id="3" creationId="{1261A69C-C996-44C5-BBF3-2900ED292598}"/>
          </ac:picMkLst>
        </pc:picChg>
        <pc:picChg chg="add mod">
          <ac:chgData name="Alison Hopper" userId="ca5996aa-ea7f-4b9b-84ac-8568eb6eb8f4" providerId="ADAL" clId="{A4BC0D80-C4D4-436F-B2A2-C8301BB8ECA5}" dt="2020-06-08T11:22:22.067" v="93"/>
          <ac:picMkLst>
            <pc:docMk/>
            <pc:sldMk cId="1222861022" sldId="295"/>
            <ac:picMk id="6" creationId="{8D98642A-CA8C-4376-967A-638F4FDD46D9}"/>
          </ac:picMkLst>
        </pc:picChg>
      </pc:sldChg>
      <pc:sldChg chg="addSp modSp">
        <pc:chgData name="Alison Hopper" userId="ca5996aa-ea7f-4b9b-84ac-8568eb6eb8f4" providerId="ADAL" clId="{A4BC0D80-C4D4-436F-B2A2-C8301BB8ECA5}" dt="2020-06-08T11:26:25.850" v="101"/>
        <pc:sldMkLst>
          <pc:docMk/>
          <pc:sldMk cId="486495860" sldId="296"/>
        </pc:sldMkLst>
        <pc:picChg chg="add mod">
          <ac:chgData name="Alison Hopper" userId="ca5996aa-ea7f-4b9b-84ac-8568eb6eb8f4" providerId="ADAL" clId="{A4BC0D80-C4D4-436F-B2A2-C8301BB8ECA5}" dt="2020-06-08T11:26:25.850" v="101"/>
          <ac:picMkLst>
            <pc:docMk/>
            <pc:sldMk cId="486495860" sldId="296"/>
            <ac:picMk id="3" creationId="{C4DD8298-46C2-47E3-999A-41B4F1C815FD}"/>
          </ac:picMkLst>
        </pc:picChg>
      </pc:sldChg>
      <pc:sldChg chg="addSp delSp modSp modTransition modAnim">
        <pc:chgData name="Alison Hopper" userId="ca5996aa-ea7f-4b9b-84ac-8568eb6eb8f4" providerId="ADAL" clId="{A4BC0D80-C4D4-436F-B2A2-C8301BB8ECA5}" dt="2020-06-08T11:25:35.749" v="100"/>
        <pc:sldMkLst>
          <pc:docMk/>
          <pc:sldMk cId="3425045648" sldId="297"/>
        </pc:sldMkLst>
        <pc:picChg chg="add del mod">
          <ac:chgData name="Alison Hopper" userId="ca5996aa-ea7f-4b9b-84ac-8568eb6eb8f4" providerId="ADAL" clId="{A4BC0D80-C4D4-436F-B2A2-C8301BB8ECA5}" dt="2020-06-08T11:23:08.249" v="95"/>
          <ac:picMkLst>
            <pc:docMk/>
            <pc:sldMk cId="3425045648" sldId="297"/>
            <ac:picMk id="3" creationId="{54DBD1E4-5A16-4DFD-B7AB-F24731799A54}"/>
          </ac:picMkLst>
        </pc:picChg>
        <pc:picChg chg="add del mod">
          <ac:chgData name="Alison Hopper" userId="ca5996aa-ea7f-4b9b-84ac-8568eb6eb8f4" providerId="ADAL" clId="{A4BC0D80-C4D4-436F-B2A2-C8301BB8ECA5}" dt="2020-06-08T11:24:01.834" v="97"/>
          <ac:picMkLst>
            <pc:docMk/>
            <pc:sldMk cId="3425045648" sldId="297"/>
            <ac:picMk id="6" creationId="{375811C3-4E3B-4575-880C-E1F44951BF71}"/>
          </ac:picMkLst>
        </pc:picChg>
        <pc:picChg chg="add del mod">
          <ac:chgData name="Alison Hopper" userId="ca5996aa-ea7f-4b9b-84ac-8568eb6eb8f4" providerId="ADAL" clId="{A4BC0D80-C4D4-436F-B2A2-C8301BB8ECA5}" dt="2020-06-08T11:24:11.046" v="99"/>
          <ac:picMkLst>
            <pc:docMk/>
            <pc:sldMk cId="3425045648" sldId="297"/>
            <ac:picMk id="16" creationId="{66A4EE21-7BD0-45C5-A850-7D4392446848}"/>
          </ac:picMkLst>
        </pc:picChg>
        <pc:picChg chg="add mod">
          <ac:chgData name="Alison Hopper" userId="ca5996aa-ea7f-4b9b-84ac-8568eb6eb8f4" providerId="ADAL" clId="{A4BC0D80-C4D4-436F-B2A2-C8301BB8ECA5}" dt="2020-06-08T11:25:35.749" v="100"/>
          <ac:picMkLst>
            <pc:docMk/>
            <pc:sldMk cId="3425045648" sldId="297"/>
            <ac:picMk id="25" creationId="{D2B30489-4DE2-4FFA-8A17-8550CE4A1F45}"/>
          </ac:picMkLst>
        </pc:picChg>
      </pc:sldChg>
      <pc:sldChg chg="addSp modSp">
        <pc:chgData name="Alison Hopper" userId="ca5996aa-ea7f-4b9b-84ac-8568eb6eb8f4" providerId="ADAL" clId="{A4BC0D80-C4D4-436F-B2A2-C8301BB8ECA5}" dt="2020-06-08T11:26:54.899" v="102"/>
        <pc:sldMkLst>
          <pc:docMk/>
          <pc:sldMk cId="744660849" sldId="298"/>
        </pc:sldMkLst>
        <pc:picChg chg="add mod">
          <ac:chgData name="Alison Hopper" userId="ca5996aa-ea7f-4b9b-84ac-8568eb6eb8f4" providerId="ADAL" clId="{A4BC0D80-C4D4-436F-B2A2-C8301BB8ECA5}" dt="2020-06-08T11:26:54.899" v="102"/>
          <ac:picMkLst>
            <pc:docMk/>
            <pc:sldMk cId="744660849" sldId="298"/>
            <ac:picMk id="3" creationId="{D5C77DCD-3DD3-46EC-9886-BAB80194435D}"/>
          </ac:picMkLst>
        </pc:picChg>
      </pc:sldChg>
      <pc:sldChg chg="addSp modSp">
        <pc:chgData name="Alison Hopper" userId="ca5996aa-ea7f-4b9b-84ac-8568eb6eb8f4" providerId="ADAL" clId="{A4BC0D80-C4D4-436F-B2A2-C8301BB8ECA5}" dt="2020-06-08T11:28:12.744" v="103"/>
        <pc:sldMkLst>
          <pc:docMk/>
          <pc:sldMk cId="3046433794" sldId="299"/>
        </pc:sldMkLst>
        <pc:picChg chg="add mod">
          <ac:chgData name="Alison Hopper" userId="ca5996aa-ea7f-4b9b-84ac-8568eb6eb8f4" providerId="ADAL" clId="{A4BC0D80-C4D4-436F-B2A2-C8301BB8ECA5}" dt="2020-06-08T11:28:12.744" v="103"/>
          <ac:picMkLst>
            <pc:docMk/>
            <pc:sldMk cId="3046433794" sldId="299"/>
            <ac:picMk id="3" creationId="{06DA352C-8152-47AB-8859-5DEE96A3944A}"/>
          </ac:picMkLst>
        </pc:picChg>
      </pc:sldChg>
      <pc:sldChg chg="addSp modSp">
        <pc:chgData name="Alison Hopper" userId="ca5996aa-ea7f-4b9b-84ac-8568eb6eb8f4" providerId="ADAL" clId="{A4BC0D80-C4D4-436F-B2A2-C8301BB8ECA5}" dt="2020-06-08T11:53:54.239" v="135"/>
        <pc:sldMkLst>
          <pc:docMk/>
          <pc:sldMk cId="3142185712" sldId="300"/>
        </pc:sldMkLst>
        <pc:picChg chg="add mod">
          <ac:chgData name="Alison Hopper" userId="ca5996aa-ea7f-4b9b-84ac-8568eb6eb8f4" providerId="ADAL" clId="{A4BC0D80-C4D4-436F-B2A2-C8301BB8ECA5}" dt="2020-06-08T11:53:54.239" v="135"/>
          <ac:picMkLst>
            <pc:docMk/>
            <pc:sldMk cId="3142185712" sldId="300"/>
            <ac:picMk id="3" creationId="{A5363F0D-7F9C-4E47-AAB3-95379086B754}"/>
          </ac:picMkLst>
        </pc:picChg>
      </pc:sldChg>
      <pc:sldChg chg="addSp modSp">
        <pc:chgData name="Alison Hopper" userId="ca5996aa-ea7f-4b9b-84ac-8568eb6eb8f4" providerId="ADAL" clId="{A4BC0D80-C4D4-436F-B2A2-C8301BB8ECA5}" dt="2020-06-08T11:54:33.387" v="136"/>
        <pc:sldMkLst>
          <pc:docMk/>
          <pc:sldMk cId="3938640955" sldId="301"/>
        </pc:sldMkLst>
        <pc:picChg chg="add mod">
          <ac:chgData name="Alison Hopper" userId="ca5996aa-ea7f-4b9b-84ac-8568eb6eb8f4" providerId="ADAL" clId="{A4BC0D80-C4D4-436F-B2A2-C8301BB8ECA5}" dt="2020-06-08T11:54:33.387" v="136"/>
          <ac:picMkLst>
            <pc:docMk/>
            <pc:sldMk cId="3938640955" sldId="301"/>
            <ac:picMk id="3" creationId="{A12097EC-86C2-49E5-9A0F-D770D70F991F}"/>
          </ac:picMkLst>
        </pc:picChg>
      </pc:sldChg>
      <pc:sldChg chg="addSp delSp modSp modTransition modAnim">
        <pc:chgData name="Alison Hopper" userId="ca5996aa-ea7f-4b9b-84ac-8568eb6eb8f4" providerId="ADAL" clId="{A4BC0D80-C4D4-436F-B2A2-C8301BB8ECA5}" dt="2020-06-08T11:55:49.887" v="139"/>
        <pc:sldMkLst>
          <pc:docMk/>
          <pc:sldMk cId="3231743118" sldId="302"/>
        </pc:sldMkLst>
        <pc:picChg chg="add del mod">
          <ac:chgData name="Alison Hopper" userId="ca5996aa-ea7f-4b9b-84ac-8568eb6eb8f4" providerId="ADAL" clId="{A4BC0D80-C4D4-436F-B2A2-C8301BB8ECA5}" dt="2020-06-08T11:54:55.509" v="138"/>
          <ac:picMkLst>
            <pc:docMk/>
            <pc:sldMk cId="3231743118" sldId="302"/>
            <ac:picMk id="3" creationId="{1AFD23C2-4601-4782-8F9C-F20AFCE72C6B}"/>
          </ac:picMkLst>
        </pc:picChg>
        <pc:picChg chg="add mod">
          <ac:chgData name="Alison Hopper" userId="ca5996aa-ea7f-4b9b-84ac-8568eb6eb8f4" providerId="ADAL" clId="{A4BC0D80-C4D4-436F-B2A2-C8301BB8ECA5}" dt="2020-06-08T11:55:49.887" v="139"/>
          <ac:picMkLst>
            <pc:docMk/>
            <pc:sldMk cId="3231743118" sldId="302"/>
            <ac:picMk id="4" creationId="{B7B8F572-33C8-464B-A229-CE839ADA3311}"/>
          </ac:picMkLst>
        </pc:picChg>
      </pc:sldChg>
      <pc:sldChg chg="addSp delSp modSp modTransition modAnim">
        <pc:chgData name="Alison Hopper" userId="ca5996aa-ea7f-4b9b-84ac-8568eb6eb8f4" providerId="ADAL" clId="{A4BC0D80-C4D4-436F-B2A2-C8301BB8ECA5}" dt="2020-06-08T11:49:37.791" v="127"/>
        <pc:sldMkLst>
          <pc:docMk/>
          <pc:sldMk cId="3235037371" sldId="303"/>
        </pc:sldMkLst>
        <pc:picChg chg="add del mod">
          <ac:chgData name="Alison Hopper" userId="ca5996aa-ea7f-4b9b-84ac-8568eb6eb8f4" providerId="ADAL" clId="{A4BC0D80-C4D4-436F-B2A2-C8301BB8ECA5}" dt="2020-06-08T11:47:10.258" v="121"/>
          <ac:picMkLst>
            <pc:docMk/>
            <pc:sldMk cId="3235037371" sldId="303"/>
            <ac:picMk id="3" creationId="{76E18E0C-EF45-410A-85A4-332ABDA0A03B}"/>
          </ac:picMkLst>
        </pc:picChg>
        <pc:picChg chg="add del mod">
          <ac:chgData name="Alison Hopper" userId="ca5996aa-ea7f-4b9b-84ac-8568eb6eb8f4" providerId="ADAL" clId="{A4BC0D80-C4D4-436F-B2A2-C8301BB8ECA5}" dt="2020-06-08T11:47:30.052" v="123"/>
          <ac:picMkLst>
            <pc:docMk/>
            <pc:sldMk cId="3235037371" sldId="303"/>
            <ac:picMk id="13" creationId="{4CE5375F-40B2-4E05-8D75-1066D17077B0}"/>
          </ac:picMkLst>
        </pc:picChg>
        <pc:picChg chg="add del mod">
          <ac:chgData name="Alison Hopper" userId="ca5996aa-ea7f-4b9b-84ac-8568eb6eb8f4" providerId="ADAL" clId="{A4BC0D80-C4D4-436F-B2A2-C8301BB8ECA5}" dt="2020-06-08T11:48:17.756" v="125"/>
          <ac:picMkLst>
            <pc:docMk/>
            <pc:sldMk cId="3235037371" sldId="303"/>
            <ac:picMk id="14" creationId="{A23D1C2B-8509-4E4E-9516-45B79FB19278}"/>
          </ac:picMkLst>
        </pc:picChg>
        <pc:picChg chg="add mod">
          <ac:chgData name="Alison Hopper" userId="ca5996aa-ea7f-4b9b-84ac-8568eb6eb8f4" providerId="ADAL" clId="{A4BC0D80-C4D4-436F-B2A2-C8301BB8ECA5}" dt="2020-06-08T11:49:37.791" v="127"/>
          <ac:picMkLst>
            <pc:docMk/>
            <pc:sldMk cId="3235037371" sldId="303"/>
            <ac:picMk id="15" creationId="{CF80E0A2-8738-4D16-84DC-B731018295B8}"/>
          </ac:picMkLst>
        </pc:picChg>
      </pc:sldChg>
      <pc:sldChg chg="addSp modSp">
        <pc:chgData name="Alison Hopper" userId="ca5996aa-ea7f-4b9b-84ac-8568eb6eb8f4" providerId="ADAL" clId="{A4BC0D80-C4D4-436F-B2A2-C8301BB8ECA5}" dt="2020-06-08T11:56:38.729" v="140"/>
        <pc:sldMkLst>
          <pc:docMk/>
          <pc:sldMk cId="2617796696" sldId="304"/>
        </pc:sldMkLst>
        <pc:picChg chg="add mod">
          <ac:chgData name="Alison Hopper" userId="ca5996aa-ea7f-4b9b-84ac-8568eb6eb8f4" providerId="ADAL" clId="{A4BC0D80-C4D4-436F-B2A2-C8301BB8ECA5}" dt="2020-06-08T11:56:38.729" v="140"/>
          <ac:picMkLst>
            <pc:docMk/>
            <pc:sldMk cId="2617796696" sldId="304"/>
            <ac:picMk id="3" creationId="{61D4B323-CB9E-4A6C-9537-237932D1C21A}"/>
          </ac:picMkLst>
        </pc:picChg>
      </pc:sldChg>
      <pc:sldChg chg="addSp delSp modSp modTransition modAnim">
        <pc:chgData name="Alison Hopper" userId="ca5996aa-ea7f-4b9b-84ac-8568eb6eb8f4" providerId="ADAL" clId="{A4BC0D80-C4D4-436F-B2A2-C8301BB8ECA5}" dt="2020-06-08T11:51:43.979" v="130"/>
        <pc:sldMkLst>
          <pc:docMk/>
          <pc:sldMk cId="2934158119" sldId="305"/>
        </pc:sldMkLst>
        <pc:picChg chg="add del mod">
          <ac:chgData name="Alison Hopper" userId="ca5996aa-ea7f-4b9b-84ac-8568eb6eb8f4" providerId="ADAL" clId="{A4BC0D80-C4D4-436F-B2A2-C8301BB8ECA5}" dt="2020-06-08T11:46:59.697" v="120"/>
          <ac:picMkLst>
            <pc:docMk/>
            <pc:sldMk cId="2934158119" sldId="305"/>
            <ac:picMk id="3" creationId="{BDB77453-042E-40D7-AA8C-8AA18CDA613A}"/>
          </ac:picMkLst>
        </pc:picChg>
        <pc:picChg chg="add del mod">
          <ac:chgData name="Alison Hopper" userId="ca5996aa-ea7f-4b9b-84ac-8568eb6eb8f4" providerId="ADAL" clId="{A4BC0D80-C4D4-436F-B2A2-C8301BB8ECA5}" dt="2020-06-08T11:49:59.374" v="129"/>
          <ac:picMkLst>
            <pc:docMk/>
            <pc:sldMk cId="2934158119" sldId="305"/>
            <ac:picMk id="4" creationId="{B447BD5F-F6CA-48D7-B4B5-A0498CEC232E}"/>
          </ac:picMkLst>
        </pc:picChg>
        <pc:picChg chg="add mod">
          <ac:chgData name="Alison Hopper" userId="ca5996aa-ea7f-4b9b-84ac-8568eb6eb8f4" providerId="ADAL" clId="{A4BC0D80-C4D4-436F-B2A2-C8301BB8ECA5}" dt="2020-06-08T11:51:43.979" v="130"/>
          <ac:picMkLst>
            <pc:docMk/>
            <pc:sldMk cId="2934158119" sldId="305"/>
            <ac:picMk id="6" creationId="{721F1001-19CD-4ECC-8F35-5F2D64452492}"/>
          </ac:picMkLst>
        </pc:picChg>
      </pc:sldChg>
      <pc:sldChg chg="addSp delSp modSp modTransition modAnim">
        <pc:chgData name="Alison Hopper" userId="ca5996aa-ea7f-4b9b-84ac-8568eb6eb8f4" providerId="ADAL" clId="{A4BC0D80-C4D4-436F-B2A2-C8301BB8ECA5}" dt="2020-06-08T11:57:44.606" v="143"/>
        <pc:sldMkLst>
          <pc:docMk/>
          <pc:sldMk cId="761703012" sldId="306"/>
        </pc:sldMkLst>
        <pc:picChg chg="add del mod">
          <ac:chgData name="Alison Hopper" userId="ca5996aa-ea7f-4b9b-84ac-8568eb6eb8f4" providerId="ADAL" clId="{A4BC0D80-C4D4-436F-B2A2-C8301BB8ECA5}" dt="2020-06-08T11:57:02.381" v="142"/>
          <ac:picMkLst>
            <pc:docMk/>
            <pc:sldMk cId="761703012" sldId="306"/>
            <ac:picMk id="3" creationId="{A27CA67B-320A-4688-A021-5B3CE9070F0F}"/>
          </ac:picMkLst>
        </pc:picChg>
        <pc:picChg chg="add mod">
          <ac:chgData name="Alison Hopper" userId="ca5996aa-ea7f-4b9b-84ac-8568eb6eb8f4" providerId="ADAL" clId="{A4BC0D80-C4D4-436F-B2A2-C8301BB8ECA5}" dt="2020-06-08T11:57:44.606" v="143"/>
          <ac:picMkLst>
            <pc:docMk/>
            <pc:sldMk cId="761703012" sldId="306"/>
            <ac:picMk id="4" creationId="{C04FEB80-0C4A-42F1-9611-EC84DFB10EB9}"/>
          </ac:picMkLst>
        </pc:picChg>
      </pc:sldChg>
      <pc:sldChg chg="addSp modSp">
        <pc:chgData name="Alison Hopper" userId="ca5996aa-ea7f-4b9b-84ac-8568eb6eb8f4" providerId="ADAL" clId="{A4BC0D80-C4D4-436F-B2A2-C8301BB8ECA5}" dt="2020-06-08T11:58:21.188" v="144"/>
        <pc:sldMkLst>
          <pc:docMk/>
          <pc:sldMk cId="2108914506" sldId="307"/>
        </pc:sldMkLst>
        <pc:picChg chg="add mod">
          <ac:chgData name="Alison Hopper" userId="ca5996aa-ea7f-4b9b-84ac-8568eb6eb8f4" providerId="ADAL" clId="{A4BC0D80-C4D4-436F-B2A2-C8301BB8ECA5}" dt="2020-06-08T11:58:21.188" v="144"/>
          <ac:picMkLst>
            <pc:docMk/>
            <pc:sldMk cId="2108914506" sldId="307"/>
            <ac:picMk id="3" creationId="{5D6188F0-1188-4515-A924-001C1ABE77E7}"/>
          </ac:picMkLst>
        </pc:picChg>
      </pc:sldChg>
      <pc:sldChg chg="addSp modSp">
        <pc:chgData name="Alison Hopper" userId="ca5996aa-ea7f-4b9b-84ac-8568eb6eb8f4" providerId="ADAL" clId="{A4BC0D80-C4D4-436F-B2A2-C8301BB8ECA5}" dt="2020-06-08T11:52:25.916" v="131"/>
        <pc:sldMkLst>
          <pc:docMk/>
          <pc:sldMk cId="3459946591" sldId="308"/>
        </pc:sldMkLst>
        <pc:picChg chg="add mod">
          <ac:chgData name="Alison Hopper" userId="ca5996aa-ea7f-4b9b-84ac-8568eb6eb8f4" providerId="ADAL" clId="{A4BC0D80-C4D4-436F-B2A2-C8301BB8ECA5}" dt="2020-06-08T11:52:25.916" v="131"/>
          <ac:picMkLst>
            <pc:docMk/>
            <pc:sldMk cId="3459946591" sldId="308"/>
            <ac:picMk id="3" creationId="{35DD9639-C0CA-46FE-A4ED-B7AC55E8BBAA}"/>
          </ac:picMkLst>
        </pc:picChg>
      </pc:sldChg>
      <pc:sldChg chg="addSp delSp modSp modTransition modAnim">
        <pc:chgData name="Alison Hopper" userId="ca5996aa-ea7f-4b9b-84ac-8568eb6eb8f4" providerId="ADAL" clId="{A4BC0D80-C4D4-436F-B2A2-C8301BB8ECA5}" dt="2020-06-08T11:53:22.739" v="134"/>
        <pc:sldMkLst>
          <pc:docMk/>
          <pc:sldMk cId="2722461487" sldId="309"/>
        </pc:sldMkLst>
        <pc:picChg chg="add del mod">
          <ac:chgData name="Alison Hopper" userId="ca5996aa-ea7f-4b9b-84ac-8568eb6eb8f4" providerId="ADAL" clId="{A4BC0D80-C4D4-436F-B2A2-C8301BB8ECA5}" dt="2020-06-08T11:52:42.949" v="133"/>
          <ac:picMkLst>
            <pc:docMk/>
            <pc:sldMk cId="2722461487" sldId="309"/>
            <ac:picMk id="4" creationId="{C8B4731A-AD44-4E68-B758-C9ABDAA83D02}"/>
          </ac:picMkLst>
        </pc:picChg>
        <pc:picChg chg="add mod">
          <ac:chgData name="Alison Hopper" userId="ca5996aa-ea7f-4b9b-84ac-8568eb6eb8f4" providerId="ADAL" clId="{A4BC0D80-C4D4-436F-B2A2-C8301BB8ECA5}" dt="2020-06-08T11:53:22.739" v="134"/>
          <ac:picMkLst>
            <pc:docMk/>
            <pc:sldMk cId="2722461487" sldId="309"/>
            <ac:picMk id="7" creationId="{5A47D211-75EA-4975-B3F5-5FDDE65E13F9}"/>
          </ac:picMkLst>
        </pc:picChg>
      </pc:sldChg>
      <pc:sldChg chg="addSp delSp modSp modTransition modAnim">
        <pc:chgData name="Alison Hopper" userId="ca5996aa-ea7f-4b9b-84ac-8568eb6eb8f4" providerId="ADAL" clId="{A4BC0D80-C4D4-436F-B2A2-C8301BB8ECA5}" dt="2020-06-08T12:01:27.129" v="147"/>
        <pc:sldMkLst>
          <pc:docMk/>
          <pc:sldMk cId="1572964439" sldId="310"/>
        </pc:sldMkLst>
        <pc:picChg chg="add del mod">
          <ac:chgData name="Alison Hopper" userId="ca5996aa-ea7f-4b9b-84ac-8568eb6eb8f4" providerId="ADAL" clId="{A4BC0D80-C4D4-436F-B2A2-C8301BB8ECA5}" dt="2020-06-08T11:59:47.662" v="146"/>
          <ac:picMkLst>
            <pc:docMk/>
            <pc:sldMk cId="1572964439" sldId="310"/>
            <ac:picMk id="22" creationId="{4D0C0D80-1167-487F-B6F0-F8846EA8244B}"/>
          </ac:picMkLst>
        </pc:picChg>
        <pc:picChg chg="add mod">
          <ac:chgData name="Alison Hopper" userId="ca5996aa-ea7f-4b9b-84ac-8568eb6eb8f4" providerId="ADAL" clId="{A4BC0D80-C4D4-436F-B2A2-C8301BB8ECA5}" dt="2020-06-08T12:01:27.129" v="147"/>
          <ac:picMkLst>
            <pc:docMk/>
            <pc:sldMk cId="1572964439" sldId="310"/>
            <ac:picMk id="23" creationId="{887A4D02-80FF-4A4B-987B-BA86E1C743FA}"/>
          </ac:picMkLst>
        </pc:picChg>
      </pc:sldChg>
      <pc:sldChg chg="del">
        <pc:chgData name="Alison Hopper" userId="ca5996aa-ea7f-4b9b-84ac-8568eb6eb8f4" providerId="ADAL" clId="{A4BC0D80-C4D4-436F-B2A2-C8301BB8ECA5}" dt="2020-06-08T09:45:28.512" v="63" actId="47"/>
        <pc:sldMkLst>
          <pc:docMk/>
          <pc:sldMk cId="3400984170" sldId="311"/>
        </pc:sldMkLst>
      </pc:sldChg>
      <pc:sldChg chg="addSp modSp">
        <pc:chgData name="Alison Hopper" userId="ca5996aa-ea7f-4b9b-84ac-8568eb6eb8f4" providerId="ADAL" clId="{A4BC0D80-C4D4-436F-B2A2-C8301BB8ECA5}" dt="2020-06-08T11:10:26.903" v="77"/>
        <pc:sldMkLst>
          <pc:docMk/>
          <pc:sldMk cId="783461637" sldId="312"/>
        </pc:sldMkLst>
        <pc:picChg chg="add mod">
          <ac:chgData name="Alison Hopper" userId="ca5996aa-ea7f-4b9b-84ac-8568eb6eb8f4" providerId="ADAL" clId="{A4BC0D80-C4D4-436F-B2A2-C8301BB8ECA5}" dt="2020-06-08T11:10:26.903" v="77"/>
          <ac:picMkLst>
            <pc:docMk/>
            <pc:sldMk cId="783461637" sldId="312"/>
            <ac:picMk id="7" creationId="{BA03D0A5-4BC9-4567-A5DA-741317DF02D7}"/>
          </ac:picMkLst>
        </pc:picChg>
      </pc:sldChg>
      <pc:sldChg chg="addSp modSp">
        <pc:chgData name="Alison Hopper" userId="ca5996aa-ea7f-4b9b-84ac-8568eb6eb8f4" providerId="ADAL" clId="{A4BC0D80-C4D4-436F-B2A2-C8301BB8ECA5}" dt="2020-06-08T11:16:35.591" v="85"/>
        <pc:sldMkLst>
          <pc:docMk/>
          <pc:sldMk cId="4150334158" sldId="313"/>
        </pc:sldMkLst>
        <pc:picChg chg="add mod">
          <ac:chgData name="Alison Hopper" userId="ca5996aa-ea7f-4b9b-84ac-8568eb6eb8f4" providerId="ADAL" clId="{A4BC0D80-C4D4-436F-B2A2-C8301BB8ECA5}" dt="2020-06-08T11:16:35.591" v="85"/>
          <ac:picMkLst>
            <pc:docMk/>
            <pc:sldMk cId="4150334158" sldId="313"/>
            <ac:picMk id="7" creationId="{4ECD83A6-E4B8-46EE-9263-5CAF077A8F0A}"/>
          </ac:picMkLst>
        </pc:picChg>
      </pc:sldChg>
      <pc:sldChg chg="addSp modSp mod">
        <pc:chgData name="Alison Hopper" userId="ca5996aa-ea7f-4b9b-84ac-8568eb6eb8f4" providerId="ADAL" clId="{A4BC0D80-C4D4-436F-B2A2-C8301BB8ECA5}" dt="2020-06-08T11:17:42.819" v="86"/>
        <pc:sldMkLst>
          <pc:docMk/>
          <pc:sldMk cId="12496665" sldId="314"/>
        </pc:sldMkLst>
        <pc:spChg chg="mod">
          <ac:chgData name="Alison Hopper" userId="ca5996aa-ea7f-4b9b-84ac-8568eb6eb8f4" providerId="ADAL" clId="{A4BC0D80-C4D4-436F-B2A2-C8301BB8ECA5}" dt="2020-06-08T09:45:04.315" v="56" actId="20577"/>
          <ac:spMkLst>
            <pc:docMk/>
            <pc:sldMk cId="12496665" sldId="314"/>
            <ac:spMk id="14" creationId="{D88C2FA5-2A9F-4F10-A496-97CEA544BCA7}"/>
          </ac:spMkLst>
        </pc:spChg>
        <pc:spChg chg="mod">
          <ac:chgData name="Alison Hopper" userId="ca5996aa-ea7f-4b9b-84ac-8568eb6eb8f4" providerId="ADAL" clId="{A4BC0D80-C4D4-436F-B2A2-C8301BB8ECA5}" dt="2020-06-08T09:45:53.609" v="70" actId="113"/>
          <ac:spMkLst>
            <pc:docMk/>
            <pc:sldMk cId="12496665" sldId="314"/>
            <ac:spMk id="15" creationId="{5402F790-77D9-46DE-9CDA-C48779B2EE1B}"/>
          </ac:spMkLst>
        </pc:spChg>
        <pc:picChg chg="add mod">
          <ac:chgData name="Alison Hopper" userId="ca5996aa-ea7f-4b9b-84ac-8568eb6eb8f4" providerId="ADAL" clId="{A4BC0D80-C4D4-436F-B2A2-C8301BB8ECA5}" dt="2020-06-08T11:17:42.819" v="86"/>
          <ac:picMkLst>
            <pc:docMk/>
            <pc:sldMk cId="12496665" sldId="314"/>
            <ac:picMk id="7" creationId="{A808FFA6-FDE0-4996-90E6-25B907732E61}"/>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9367" cy="501879"/>
          </a:xfrm>
          <a:prstGeom prst="rect">
            <a:avLst/>
          </a:prstGeom>
        </p:spPr>
        <p:txBody>
          <a:bodyPr vert="horz" lIns="96442" tIns="48221" rIns="96442" bIns="48221" rtlCol="0"/>
          <a:lstStyle>
            <a:lvl1pPr algn="l">
              <a:defRPr sz="1300">
                <a:latin typeface="Times" charset="0"/>
                <a:ea typeface="ヒラギノ角ゴ Pro W3" charset="-128"/>
              </a:defRPr>
            </a:lvl1pPr>
          </a:lstStyle>
          <a:p>
            <a:pPr>
              <a:defRPr/>
            </a:pPr>
            <a:endParaRPr lang="en-US"/>
          </a:p>
        </p:txBody>
      </p:sp>
      <p:sp>
        <p:nvSpPr>
          <p:cNvPr id="3" name="Date Placeholder 2"/>
          <p:cNvSpPr>
            <a:spLocks noGrp="1"/>
          </p:cNvSpPr>
          <p:nvPr>
            <p:ph type="dt" sz="quarter" idx="1"/>
          </p:nvPr>
        </p:nvSpPr>
        <p:spPr>
          <a:xfrm>
            <a:off x="3894505" y="0"/>
            <a:ext cx="2979367" cy="501879"/>
          </a:xfrm>
          <a:prstGeom prst="rect">
            <a:avLst/>
          </a:prstGeom>
        </p:spPr>
        <p:txBody>
          <a:bodyPr vert="horz" lIns="96442" tIns="48221" rIns="96442" bIns="48221" rtlCol="0"/>
          <a:lstStyle>
            <a:lvl1pPr algn="r">
              <a:defRPr sz="1300">
                <a:latin typeface="Times" charset="0"/>
                <a:ea typeface="ヒラギノ角ゴ Pro W3" charset="-128"/>
              </a:defRPr>
            </a:lvl1pPr>
          </a:lstStyle>
          <a:p>
            <a:pPr>
              <a:defRPr/>
            </a:pPr>
            <a:fld id="{E6D207C4-F1C5-46D6-B0F0-58965E34A68D}" type="datetimeFigureOut">
              <a:rPr lang="en-US"/>
              <a:pPr>
                <a:defRPr/>
              </a:pPr>
              <a:t>9/3/2021</a:t>
            </a:fld>
            <a:endParaRPr lang="en-US"/>
          </a:p>
        </p:txBody>
      </p:sp>
      <p:sp>
        <p:nvSpPr>
          <p:cNvPr id="4" name="Footer Placeholder 3"/>
          <p:cNvSpPr>
            <a:spLocks noGrp="1"/>
          </p:cNvSpPr>
          <p:nvPr>
            <p:ph type="ftr" sz="quarter" idx="2"/>
          </p:nvPr>
        </p:nvSpPr>
        <p:spPr>
          <a:xfrm>
            <a:off x="0" y="9500961"/>
            <a:ext cx="2979367" cy="501878"/>
          </a:xfrm>
          <a:prstGeom prst="rect">
            <a:avLst/>
          </a:prstGeom>
        </p:spPr>
        <p:txBody>
          <a:bodyPr vert="horz" lIns="96442" tIns="48221" rIns="96442" bIns="48221" rtlCol="0" anchor="b"/>
          <a:lstStyle>
            <a:lvl1pPr algn="l">
              <a:defRPr sz="1300">
                <a:latin typeface="Times" charset="0"/>
                <a:ea typeface="ヒラギノ角ゴ Pro W3" charset="-128"/>
              </a:defRPr>
            </a:lvl1pPr>
          </a:lstStyle>
          <a:p>
            <a:pPr>
              <a:defRPr/>
            </a:pPr>
            <a:endParaRPr lang="en-US"/>
          </a:p>
        </p:txBody>
      </p:sp>
      <p:sp>
        <p:nvSpPr>
          <p:cNvPr id="5" name="Slide Number Placeholder 4"/>
          <p:cNvSpPr>
            <a:spLocks noGrp="1"/>
          </p:cNvSpPr>
          <p:nvPr>
            <p:ph type="sldNum" sz="quarter" idx="3"/>
          </p:nvPr>
        </p:nvSpPr>
        <p:spPr>
          <a:xfrm>
            <a:off x="3894505" y="9500961"/>
            <a:ext cx="2979367" cy="501878"/>
          </a:xfrm>
          <a:prstGeom prst="rect">
            <a:avLst/>
          </a:prstGeom>
        </p:spPr>
        <p:txBody>
          <a:bodyPr vert="horz" lIns="96442" tIns="48221" rIns="96442" bIns="48221" rtlCol="0" anchor="b"/>
          <a:lstStyle>
            <a:lvl1pPr algn="r">
              <a:defRPr sz="1300">
                <a:latin typeface="Times" charset="0"/>
                <a:ea typeface="ヒラギノ角ゴ Pro W3" charset="-128"/>
              </a:defRPr>
            </a:lvl1pPr>
          </a:lstStyle>
          <a:p>
            <a:pPr>
              <a:defRPr/>
            </a:pPr>
            <a:fld id="{D8435711-A4FE-4B0D-8EAC-05E1780A8E64}" type="slidenum">
              <a:rPr lang="en-US"/>
              <a:pPr>
                <a:defRPr/>
              </a:pPr>
              <a:t>‹#›</a:t>
            </a:fld>
            <a:endParaRPr lang="en-US"/>
          </a:p>
        </p:txBody>
      </p:sp>
    </p:spTree>
    <p:extLst>
      <p:ext uri="{BB962C8B-B14F-4D97-AF65-F5344CB8AC3E}">
        <p14:creationId xmlns:p14="http://schemas.microsoft.com/office/powerpoint/2010/main" val="4594006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9367" cy="501879"/>
          </a:xfrm>
          <a:prstGeom prst="rect">
            <a:avLst/>
          </a:prstGeom>
        </p:spPr>
        <p:txBody>
          <a:bodyPr vert="horz" lIns="96442" tIns="48221" rIns="96442" bIns="48221" rtlCol="0"/>
          <a:lstStyle>
            <a:lvl1pPr algn="l">
              <a:defRPr sz="1300">
                <a:latin typeface="Times" charset="0"/>
                <a:ea typeface="ヒラギノ角ゴ Pro W3" charset="-128"/>
              </a:defRPr>
            </a:lvl1pPr>
          </a:lstStyle>
          <a:p>
            <a:pPr>
              <a:defRPr/>
            </a:pPr>
            <a:endParaRPr lang="en-US"/>
          </a:p>
        </p:txBody>
      </p:sp>
      <p:sp>
        <p:nvSpPr>
          <p:cNvPr id="3" name="Date Placeholder 2"/>
          <p:cNvSpPr>
            <a:spLocks noGrp="1"/>
          </p:cNvSpPr>
          <p:nvPr>
            <p:ph type="dt" idx="1"/>
          </p:nvPr>
        </p:nvSpPr>
        <p:spPr>
          <a:xfrm>
            <a:off x="3894505" y="0"/>
            <a:ext cx="2979367" cy="501879"/>
          </a:xfrm>
          <a:prstGeom prst="rect">
            <a:avLst/>
          </a:prstGeom>
        </p:spPr>
        <p:txBody>
          <a:bodyPr vert="horz" lIns="96442" tIns="48221" rIns="96442" bIns="48221" rtlCol="0"/>
          <a:lstStyle>
            <a:lvl1pPr algn="r">
              <a:defRPr sz="1300">
                <a:latin typeface="Times" charset="0"/>
                <a:ea typeface="ヒラギノ角ゴ Pro W3" charset="-128"/>
              </a:defRPr>
            </a:lvl1pPr>
          </a:lstStyle>
          <a:p>
            <a:pPr>
              <a:defRPr/>
            </a:pPr>
            <a:fld id="{24CC7B08-0227-40A0-93E0-F1542D752734}" type="datetimeFigureOut">
              <a:rPr lang="en-US"/>
              <a:pPr>
                <a:defRPr/>
              </a:pPr>
              <a:t>9/3/2021</a:t>
            </a:fld>
            <a:endParaRPr lang="en-US"/>
          </a:p>
        </p:txBody>
      </p:sp>
      <p:sp>
        <p:nvSpPr>
          <p:cNvPr id="4" name="Slide Image Placeholder 3"/>
          <p:cNvSpPr>
            <a:spLocks noGrp="1" noRot="1" noChangeAspect="1"/>
          </p:cNvSpPr>
          <p:nvPr>
            <p:ph type="sldImg" idx="2"/>
          </p:nvPr>
        </p:nvSpPr>
        <p:spPr>
          <a:xfrm>
            <a:off x="1189038" y="1250950"/>
            <a:ext cx="4497387" cy="3375025"/>
          </a:xfrm>
          <a:prstGeom prst="rect">
            <a:avLst/>
          </a:prstGeom>
          <a:noFill/>
          <a:ln w="12700">
            <a:solidFill>
              <a:prstClr val="black"/>
            </a:solidFill>
          </a:ln>
        </p:spPr>
        <p:txBody>
          <a:bodyPr vert="horz" lIns="96442" tIns="48221" rIns="96442" bIns="48221" rtlCol="0" anchor="ctr"/>
          <a:lstStyle/>
          <a:p>
            <a:pPr lvl="0"/>
            <a:endParaRPr lang="en-US" noProof="0"/>
          </a:p>
        </p:txBody>
      </p:sp>
      <p:sp>
        <p:nvSpPr>
          <p:cNvPr id="5" name="Notes Placeholder 4"/>
          <p:cNvSpPr>
            <a:spLocks noGrp="1"/>
          </p:cNvSpPr>
          <p:nvPr>
            <p:ph type="body" sz="quarter" idx="3"/>
          </p:nvPr>
        </p:nvSpPr>
        <p:spPr>
          <a:xfrm>
            <a:off x="687547" y="4813866"/>
            <a:ext cx="5500370" cy="3938617"/>
          </a:xfrm>
          <a:prstGeom prst="rect">
            <a:avLst/>
          </a:prstGeom>
        </p:spPr>
        <p:txBody>
          <a:bodyPr vert="horz" lIns="96442" tIns="48221" rIns="96442" bIns="48221"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500961"/>
            <a:ext cx="2979367" cy="501878"/>
          </a:xfrm>
          <a:prstGeom prst="rect">
            <a:avLst/>
          </a:prstGeom>
        </p:spPr>
        <p:txBody>
          <a:bodyPr vert="horz" lIns="96442" tIns="48221" rIns="96442" bIns="48221" rtlCol="0" anchor="b"/>
          <a:lstStyle>
            <a:lvl1pPr algn="l">
              <a:defRPr sz="1300">
                <a:latin typeface="Times" charset="0"/>
                <a:ea typeface="ヒラギノ角ゴ Pro W3" charset="-128"/>
              </a:defRPr>
            </a:lvl1pPr>
          </a:lstStyle>
          <a:p>
            <a:pPr>
              <a:defRPr/>
            </a:pPr>
            <a:endParaRPr lang="en-US"/>
          </a:p>
        </p:txBody>
      </p:sp>
      <p:sp>
        <p:nvSpPr>
          <p:cNvPr id="7" name="Slide Number Placeholder 6"/>
          <p:cNvSpPr>
            <a:spLocks noGrp="1"/>
          </p:cNvSpPr>
          <p:nvPr>
            <p:ph type="sldNum" sz="quarter" idx="5"/>
          </p:nvPr>
        </p:nvSpPr>
        <p:spPr>
          <a:xfrm>
            <a:off x="3894505" y="9500961"/>
            <a:ext cx="2979367" cy="501878"/>
          </a:xfrm>
          <a:prstGeom prst="rect">
            <a:avLst/>
          </a:prstGeom>
        </p:spPr>
        <p:txBody>
          <a:bodyPr vert="horz" lIns="96442" tIns="48221" rIns="96442" bIns="48221" rtlCol="0" anchor="b"/>
          <a:lstStyle>
            <a:lvl1pPr algn="r">
              <a:defRPr sz="1300">
                <a:latin typeface="Times" charset="0"/>
                <a:ea typeface="ヒラギノ角ゴ Pro W3" charset="-128"/>
              </a:defRPr>
            </a:lvl1pPr>
          </a:lstStyle>
          <a:p>
            <a:pPr>
              <a:defRPr/>
            </a:pPr>
            <a:fld id="{86AAEC0A-556C-4808-8664-FAF36CE6DC85}" type="slidenum">
              <a:rPr lang="en-US"/>
              <a:pPr>
                <a:defRPr/>
              </a:pPr>
              <a:t>‹#›</a:t>
            </a:fld>
            <a:endParaRPr lang="en-US"/>
          </a:p>
        </p:txBody>
      </p:sp>
    </p:spTree>
    <p:extLst>
      <p:ext uri="{BB962C8B-B14F-4D97-AF65-F5344CB8AC3E}">
        <p14:creationId xmlns:p14="http://schemas.microsoft.com/office/powerpoint/2010/main" val="11803715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Images from Casio – a</a:t>
            </a:r>
            <a:r>
              <a:rPr lang="en-GB" baseline="0" dirty="0"/>
              <a:t> non and a scientific calculator</a:t>
            </a:r>
          </a:p>
          <a:p>
            <a:r>
              <a:rPr lang="en-GB" baseline="0" dirty="0"/>
              <a:t>Images of calculator keys to use on different slides</a:t>
            </a:r>
            <a:endParaRPr lang="en-GB" dirty="0"/>
          </a:p>
        </p:txBody>
      </p:sp>
      <p:sp>
        <p:nvSpPr>
          <p:cNvPr id="4" name="Slide Number Placeholder 3"/>
          <p:cNvSpPr>
            <a:spLocks noGrp="1"/>
          </p:cNvSpPr>
          <p:nvPr>
            <p:ph type="sldNum" sz="quarter" idx="10"/>
          </p:nvPr>
        </p:nvSpPr>
        <p:spPr/>
        <p:txBody>
          <a:bodyPr/>
          <a:lstStyle/>
          <a:p>
            <a:pPr>
              <a:defRPr/>
            </a:pPr>
            <a:fld id="{86AAEC0A-556C-4808-8664-FAF36CE6DC85}" type="slidenum">
              <a:rPr lang="en-US" smtClean="0"/>
              <a:pPr>
                <a:defRPr/>
              </a:pPr>
              <a:t>2</a:t>
            </a:fld>
            <a:endParaRPr lang="en-US"/>
          </a:p>
        </p:txBody>
      </p:sp>
    </p:spTree>
    <p:extLst>
      <p:ext uri="{BB962C8B-B14F-4D97-AF65-F5344CB8AC3E}">
        <p14:creationId xmlns:p14="http://schemas.microsoft.com/office/powerpoint/2010/main" val="2792801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The machine is doubling – a simple start to re-introduce the idea of a function machine as they may not have come across one for a while.</a:t>
                </a:r>
              </a:p>
              <a:p>
                <a:r>
                  <a:rPr lang="en-GB" dirty="0"/>
                  <a:t>The function machine is not adding the input number again as this means that the function is changing each time so the function must be </a:t>
                </a:r>
                <a14:m>
                  <m:oMath xmlns:m="http://schemas.openxmlformats.org/officeDocument/2006/math">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2</m:t>
                    </m:r>
                  </m:oMath>
                </a14:m>
                <a:endParaRPr lang="en-GB" dirty="0"/>
              </a:p>
            </p:txBody>
          </p:sp>
        </mc:Choice>
        <mc:Fallback xmlns="">
          <p:sp>
            <p:nvSpPr>
              <p:cNvPr id="3" name="Notes Placeholder 2"/>
              <p:cNvSpPr>
                <a:spLocks noGrp="1"/>
              </p:cNvSpPr>
              <p:nvPr>
                <p:ph type="body" idx="1"/>
              </p:nvPr>
            </p:nvSpPr>
            <p:spPr/>
            <p:txBody>
              <a:bodyPr/>
              <a:lstStyle/>
              <a:p>
                <a:r>
                  <a:rPr lang="en-GB" dirty="0"/>
                  <a:t>The machine is doubling – a simple start to re-introduce the idea of a function machine as they may not have come across one for a while.</a:t>
                </a:r>
              </a:p>
              <a:p>
                <a:r>
                  <a:rPr lang="en-GB" dirty="0"/>
                  <a:t>The function machine is not adding the input number again as this means that the function is changing each time so the function must be </a:t>
                </a:r>
                <a:r>
                  <a:rPr lang="en-GB" i="0">
                    <a:latin typeface="Cambria Math" panose="02040503050406030204" pitchFamily="18" charset="0"/>
                    <a:ea typeface="Cambria Math" panose="02040503050406030204" pitchFamily="18" charset="0"/>
                  </a:rPr>
                  <a:t>×</a:t>
                </a:r>
                <a:r>
                  <a:rPr lang="en-GB" b="0" i="0">
                    <a:latin typeface="Cambria Math" panose="02040503050406030204" pitchFamily="18" charset="0"/>
                    <a:ea typeface="Cambria Math" panose="02040503050406030204" pitchFamily="18" charset="0"/>
                  </a:rPr>
                  <a:t>2</a:t>
                </a:r>
                <a:endParaRPr lang="en-GB" dirty="0"/>
              </a:p>
            </p:txBody>
          </p:sp>
        </mc:Fallback>
      </mc:AlternateContent>
      <p:sp>
        <p:nvSpPr>
          <p:cNvPr id="4" name="Slide Number Placeholder 3"/>
          <p:cNvSpPr>
            <a:spLocks noGrp="1"/>
          </p:cNvSpPr>
          <p:nvPr>
            <p:ph type="sldNum" sz="quarter" idx="10"/>
          </p:nvPr>
        </p:nvSpPr>
        <p:spPr/>
        <p:txBody>
          <a:bodyPr/>
          <a:lstStyle/>
          <a:p>
            <a:pPr>
              <a:defRPr/>
            </a:pPr>
            <a:fld id="{86AAEC0A-556C-4808-8664-FAF36CE6DC85}" type="slidenum">
              <a:rPr lang="en-US" smtClean="0"/>
              <a:pPr>
                <a:defRPr/>
              </a:pPr>
              <a:t>6</a:t>
            </a:fld>
            <a:endParaRPr lang="en-US"/>
          </a:p>
        </p:txBody>
      </p:sp>
    </p:spTree>
    <p:extLst>
      <p:ext uri="{BB962C8B-B14F-4D97-AF65-F5344CB8AC3E}">
        <p14:creationId xmlns:p14="http://schemas.microsoft.com/office/powerpoint/2010/main" val="3219577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The machine is doubling – a simple start to re-introduce the idea of a function machine as they may not have come across one for a while.</a:t>
                </a:r>
              </a:p>
              <a:p>
                <a:r>
                  <a:rPr lang="en-GB" dirty="0"/>
                  <a:t>The function machine is not adding the input number again as this means that the function is changing each time so the function must be </a:t>
                </a:r>
                <a14:m>
                  <m:oMath xmlns:m="http://schemas.openxmlformats.org/officeDocument/2006/math">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2</m:t>
                    </m:r>
                  </m:oMath>
                </a14:m>
                <a:endParaRPr lang="en-GB" dirty="0"/>
              </a:p>
            </p:txBody>
          </p:sp>
        </mc:Choice>
        <mc:Fallback xmlns="">
          <p:sp>
            <p:nvSpPr>
              <p:cNvPr id="3" name="Notes Placeholder 2"/>
              <p:cNvSpPr>
                <a:spLocks noGrp="1"/>
              </p:cNvSpPr>
              <p:nvPr>
                <p:ph type="body" idx="1"/>
              </p:nvPr>
            </p:nvSpPr>
            <p:spPr/>
            <p:txBody>
              <a:bodyPr/>
              <a:lstStyle/>
              <a:p>
                <a:r>
                  <a:rPr lang="en-GB" dirty="0"/>
                  <a:t>The machine is doubling – a simple start to re-introduce the idea of a function machine as they may not have come across one for a while.</a:t>
                </a:r>
              </a:p>
              <a:p>
                <a:r>
                  <a:rPr lang="en-GB" dirty="0"/>
                  <a:t>The function machine is not adding the input number again as this means that the function is changing each time so the function must be </a:t>
                </a:r>
                <a:r>
                  <a:rPr lang="en-GB" i="0">
                    <a:latin typeface="Cambria Math" panose="02040503050406030204" pitchFamily="18" charset="0"/>
                    <a:ea typeface="Cambria Math" panose="02040503050406030204" pitchFamily="18" charset="0"/>
                  </a:rPr>
                  <a:t>×</a:t>
                </a:r>
                <a:r>
                  <a:rPr lang="en-GB" b="0" i="0">
                    <a:latin typeface="Cambria Math" panose="02040503050406030204" pitchFamily="18" charset="0"/>
                    <a:ea typeface="Cambria Math" panose="02040503050406030204" pitchFamily="18" charset="0"/>
                  </a:rPr>
                  <a:t>2</a:t>
                </a:r>
                <a:endParaRPr lang="en-GB" dirty="0"/>
              </a:p>
            </p:txBody>
          </p:sp>
        </mc:Fallback>
      </mc:AlternateContent>
      <p:sp>
        <p:nvSpPr>
          <p:cNvPr id="4" name="Slide Number Placeholder 3"/>
          <p:cNvSpPr>
            <a:spLocks noGrp="1"/>
          </p:cNvSpPr>
          <p:nvPr>
            <p:ph type="sldNum" sz="quarter" idx="10"/>
          </p:nvPr>
        </p:nvSpPr>
        <p:spPr/>
        <p:txBody>
          <a:bodyPr/>
          <a:lstStyle/>
          <a:p>
            <a:pPr>
              <a:defRPr/>
            </a:pPr>
            <a:fld id="{86AAEC0A-556C-4808-8664-FAF36CE6DC85}" type="slidenum">
              <a:rPr lang="en-US" smtClean="0"/>
              <a:pPr>
                <a:defRPr/>
              </a:pPr>
              <a:t>7</a:t>
            </a:fld>
            <a:endParaRPr lang="en-US"/>
          </a:p>
        </p:txBody>
      </p:sp>
    </p:spTree>
    <p:extLst>
      <p:ext uri="{BB962C8B-B14F-4D97-AF65-F5344CB8AC3E}">
        <p14:creationId xmlns:p14="http://schemas.microsoft.com/office/powerpoint/2010/main" val="1647458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Squaring the input number</a:t>
            </a:r>
          </a:p>
        </p:txBody>
      </p:sp>
      <p:sp>
        <p:nvSpPr>
          <p:cNvPr id="4" name="Slide Number Placeholder 3"/>
          <p:cNvSpPr>
            <a:spLocks noGrp="1"/>
          </p:cNvSpPr>
          <p:nvPr>
            <p:ph type="sldNum" sz="quarter" idx="10"/>
          </p:nvPr>
        </p:nvSpPr>
        <p:spPr/>
        <p:txBody>
          <a:bodyPr/>
          <a:lstStyle/>
          <a:p>
            <a:pPr>
              <a:defRPr/>
            </a:pPr>
            <a:fld id="{86AAEC0A-556C-4808-8664-FAF36CE6DC85}" type="slidenum">
              <a:rPr lang="en-US" smtClean="0"/>
              <a:pPr>
                <a:defRPr/>
              </a:pPr>
              <a:t>8</a:t>
            </a:fld>
            <a:endParaRPr lang="en-US"/>
          </a:p>
        </p:txBody>
      </p:sp>
    </p:spTree>
    <p:extLst>
      <p:ext uri="{BB962C8B-B14F-4D97-AF65-F5344CB8AC3E}">
        <p14:creationId xmlns:p14="http://schemas.microsoft.com/office/powerpoint/2010/main" val="3485489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Squaring the input number</a:t>
            </a:r>
          </a:p>
        </p:txBody>
      </p:sp>
      <p:sp>
        <p:nvSpPr>
          <p:cNvPr id="4" name="Slide Number Placeholder 3"/>
          <p:cNvSpPr>
            <a:spLocks noGrp="1"/>
          </p:cNvSpPr>
          <p:nvPr>
            <p:ph type="sldNum" sz="quarter" idx="10"/>
          </p:nvPr>
        </p:nvSpPr>
        <p:spPr/>
        <p:txBody>
          <a:bodyPr/>
          <a:lstStyle/>
          <a:p>
            <a:pPr>
              <a:defRPr/>
            </a:pPr>
            <a:fld id="{86AAEC0A-556C-4808-8664-FAF36CE6DC85}" type="slidenum">
              <a:rPr lang="en-US" smtClean="0"/>
              <a:pPr>
                <a:defRPr/>
              </a:pPr>
              <a:t>9</a:t>
            </a:fld>
            <a:endParaRPr lang="en-US"/>
          </a:p>
        </p:txBody>
      </p:sp>
    </p:spTree>
    <p:extLst>
      <p:ext uri="{BB962C8B-B14F-4D97-AF65-F5344CB8AC3E}">
        <p14:creationId xmlns:p14="http://schemas.microsoft.com/office/powerpoint/2010/main" val="3496761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This time the function machine is doubling and adding 1 each time </a:t>
                </a:r>
                <a14:m>
                  <m:oMath xmlns:m="http://schemas.openxmlformats.org/officeDocument/2006/math">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2+1</m:t>
                    </m:r>
                  </m:oMath>
                </a14:m>
                <a:r>
                  <a:rPr lang="en-GB" dirty="0"/>
                  <a:t> </a:t>
                </a:r>
              </a:p>
              <a:p>
                <a:r>
                  <a:rPr lang="en-GB" dirty="0"/>
                  <a:t>The </a:t>
                </a:r>
                <a14:m>
                  <m:oMath xmlns:m="http://schemas.openxmlformats.org/officeDocument/2006/math">
                    <m:r>
                      <a:rPr lang="en-GB" b="0" i="1" smtClean="0">
                        <a:latin typeface="Cambria Math" panose="02040503050406030204" pitchFamily="18" charset="0"/>
                      </a:rPr>
                      <m:t>+ 1</m:t>
                    </m:r>
                  </m:oMath>
                </a14:m>
                <a:r>
                  <a:rPr lang="en-GB" dirty="0"/>
                  <a:t> is ok here as it is always adding one and not adding a different value each time.</a:t>
                </a:r>
              </a:p>
            </p:txBody>
          </p:sp>
        </mc:Choice>
        <mc:Fallback xmlns="">
          <p:sp>
            <p:nvSpPr>
              <p:cNvPr id="3" name="Notes Placeholder 2"/>
              <p:cNvSpPr>
                <a:spLocks noGrp="1"/>
              </p:cNvSpPr>
              <p:nvPr>
                <p:ph type="body" idx="1"/>
              </p:nvPr>
            </p:nvSpPr>
            <p:spPr/>
            <p:txBody>
              <a:bodyPr/>
              <a:lstStyle/>
              <a:p>
                <a:r>
                  <a:rPr lang="en-GB" dirty="0"/>
                  <a:t>This time the function machine is doubling and adding 1 each time </a:t>
                </a:r>
                <a:r>
                  <a:rPr lang="en-GB" i="0">
                    <a:latin typeface="Cambria Math" panose="02040503050406030204" pitchFamily="18" charset="0"/>
                    <a:ea typeface="Cambria Math" panose="02040503050406030204" pitchFamily="18" charset="0"/>
                  </a:rPr>
                  <a:t>×</a:t>
                </a:r>
                <a:r>
                  <a:rPr lang="en-GB" b="0" i="0">
                    <a:latin typeface="Cambria Math" panose="02040503050406030204" pitchFamily="18" charset="0"/>
                    <a:ea typeface="Cambria Math" panose="02040503050406030204" pitchFamily="18" charset="0"/>
                  </a:rPr>
                  <a:t>2+1</a:t>
                </a:r>
                <a:r>
                  <a:rPr lang="en-GB" dirty="0"/>
                  <a:t> </a:t>
                </a:r>
              </a:p>
              <a:p>
                <a:r>
                  <a:rPr lang="en-GB" dirty="0"/>
                  <a:t>The </a:t>
                </a:r>
                <a:r>
                  <a:rPr lang="en-GB" b="0" i="0">
                    <a:latin typeface="Cambria Math" panose="02040503050406030204" pitchFamily="18" charset="0"/>
                  </a:rPr>
                  <a:t>+ 1</a:t>
                </a:r>
                <a:r>
                  <a:rPr lang="en-GB" dirty="0"/>
                  <a:t> is ok here as it is always adding one and not adding a different value each time.</a:t>
                </a:r>
              </a:p>
            </p:txBody>
          </p:sp>
        </mc:Fallback>
      </mc:AlternateContent>
      <p:sp>
        <p:nvSpPr>
          <p:cNvPr id="4" name="Slide Number Placeholder 3"/>
          <p:cNvSpPr>
            <a:spLocks noGrp="1"/>
          </p:cNvSpPr>
          <p:nvPr>
            <p:ph type="sldNum" sz="quarter" idx="10"/>
          </p:nvPr>
        </p:nvSpPr>
        <p:spPr/>
        <p:txBody>
          <a:bodyPr/>
          <a:lstStyle/>
          <a:p>
            <a:pPr>
              <a:defRPr/>
            </a:pPr>
            <a:fld id="{86AAEC0A-556C-4808-8664-FAF36CE6DC85}" type="slidenum">
              <a:rPr lang="en-US" smtClean="0"/>
              <a:pPr>
                <a:defRPr/>
              </a:pPr>
              <a:t>10</a:t>
            </a:fld>
            <a:endParaRPr lang="en-US"/>
          </a:p>
        </p:txBody>
      </p:sp>
    </p:spTree>
    <p:extLst>
      <p:ext uri="{BB962C8B-B14F-4D97-AF65-F5344CB8AC3E}">
        <p14:creationId xmlns:p14="http://schemas.microsoft.com/office/powerpoint/2010/main" val="2849869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This time the function machine is doubling and adding 1 each time </a:t>
                </a:r>
                <a14:m>
                  <m:oMath xmlns:m="http://schemas.openxmlformats.org/officeDocument/2006/math">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2+1</m:t>
                    </m:r>
                  </m:oMath>
                </a14:m>
                <a:r>
                  <a:rPr lang="en-GB" dirty="0"/>
                  <a:t> </a:t>
                </a:r>
              </a:p>
              <a:p>
                <a:r>
                  <a:rPr lang="en-GB" dirty="0"/>
                  <a:t>The </a:t>
                </a:r>
                <a14:m>
                  <m:oMath xmlns:m="http://schemas.openxmlformats.org/officeDocument/2006/math">
                    <m:r>
                      <a:rPr lang="en-GB" b="0" i="1" smtClean="0">
                        <a:latin typeface="Cambria Math" panose="02040503050406030204" pitchFamily="18" charset="0"/>
                      </a:rPr>
                      <m:t>+ 1</m:t>
                    </m:r>
                  </m:oMath>
                </a14:m>
                <a:r>
                  <a:rPr lang="en-GB" dirty="0"/>
                  <a:t> is ok here as it is always adding one and not adding a different value each time.</a:t>
                </a:r>
              </a:p>
            </p:txBody>
          </p:sp>
        </mc:Choice>
        <mc:Fallback xmlns="">
          <p:sp>
            <p:nvSpPr>
              <p:cNvPr id="3" name="Notes Placeholder 2"/>
              <p:cNvSpPr>
                <a:spLocks noGrp="1"/>
              </p:cNvSpPr>
              <p:nvPr>
                <p:ph type="body" idx="1"/>
              </p:nvPr>
            </p:nvSpPr>
            <p:spPr/>
            <p:txBody>
              <a:bodyPr/>
              <a:lstStyle/>
              <a:p>
                <a:r>
                  <a:rPr lang="en-GB" dirty="0"/>
                  <a:t>This time the function machine is doubling and adding 1 each time </a:t>
                </a:r>
                <a:r>
                  <a:rPr lang="en-GB" i="0">
                    <a:latin typeface="Cambria Math" panose="02040503050406030204" pitchFamily="18" charset="0"/>
                    <a:ea typeface="Cambria Math" panose="02040503050406030204" pitchFamily="18" charset="0"/>
                  </a:rPr>
                  <a:t>×</a:t>
                </a:r>
                <a:r>
                  <a:rPr lang="en-GB" b="0" i="0">
                    <a:latin typeface="Cambria Math" panose="02040503050406030204" pitchFamily="18" charset="0"/>
                    <a:ea typeface="Cambria Math" panose="02040503050406030204" pitchFamily="18" charset="0"/>
                  </a:rPr>
                  <a:t>2+1</a:t>
                </a:r>
                <a:r>
                  <a:rPr lang="en-GB" dirty="0"/>
                  <a:t> </a:t>
                </a:r>
              </a:p>
              <a:p>
                <a:r>
                  <a:rPr lang="en-GB" dirty="0"/>
                  <a:t>The </a:t>
                </a:r>
                <a:r>
                  <a:rPr lang="en-GB" b="0" i="0">
                    <a:latin typeface="Cambria Math" panose="02040503050406030204" pitchFamily="18" charset="0"/>
                  </a:rPr>
                  <a:t>+ 1</a:t>
                </a:r>
                <a:r>
                  <a:rPr lang="en-GB" dirty="0"/>
                  <a:t> is ok here as it is always adding one and not adding a different value each time.</a:t>
                </a:r>
              </a:p>
            </p:txBody>
          </p:sp>
        </mc:Fallback>
      </mc:AlternateContent>
      <p:sp>
        <p:nvSpPr>
          <p:cNvPr id="4" name="Slide Number Placeholder 3"/>
          <p:cNvSpPr>
            <a:spLocks noGrp="1"/>
          </p:cNvSpPr>
          <p:nvPr>
            <p:ph type="sldNum" sz="quarter" idx="10"/>
          </p:nvPr>
        </p:nvSpPr>
        <p:spPr/>
        <p:txBody>
          <a:bodyPr/>
          <a:lstStyle/>
          <a:p>
            <a:pPr>
              <a:defRPr/>
            </a:pPr>
            <a:fld id="{86AAEC0A-556C-4808-8664-FAF36CE6DC85}" type="slidenum">
              <a:rPr lang="en-US" smtClean="0"/>
              <a:pPr>
                <a:defRPr/>
              </a:pPr>
              <a:t>11</a:t>
            </a:fld>
            <a:endParaRPr lang="en-US"/>
          </a:p>
        </p:txBody>
      </p:sp>
    </p:spTree>
    <p:extLst>
      <p:ext uri="{BB962C8B-B14F-4D97-AF65-F5344CB8AC3E}">
        <p14:creationId xmlns:p14="http://schemas.microsoft.com/office/powerpoint/2010/main" val="2440428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The function machine would be doubling the input and subtracting 1</a:t>
                </a:r>
              </a:p>
              <a:p>
                <a:r>
                  <a:rPr lang="en-GB" dirty="0"/>
                  <a:t>This relates to the way the pattern grows if you think about each arm of the ‘L’ as having the ‘pattern number’ of dots, there are two arms but one of the dots is repeated so you subtract 1</a:t>
                </a:r>
              </a:p>
              <a:p>
                <a:r>
                  <a:rPr lang="en-GB" dirty="0"/>
                  <a:t>2 arms and take away the one that is in both hence </a:t>
                </a:r>
                <a14:m>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𝑥</m:t>
                    </m:r>
                    <m:r>
                      <a:rPr lang="en-GB" b="0" i="1" smtClean="0">
                        <a:latin typeface="Cambria Math" panose="02040503050406030204" pitchFamily="18" charset="0"/>
                      </a:rPr>
                      <m:t> −1</m:t>
                    </m:r>
                  </m:oMath>
                </a14:m>
                <a:r>
                  <a:rPr lang="en-GB" dirty="0"/>
                  <a:t> as the algebraic</a:t>
                </a:r>
                <a:r>
                  <a:rPr lang="en-GB" baseline="0" dirty="0"/>
                  <a:t> generalisation of the sequence</a:t>
                </a:r>
                <a:endParaRPr lang="en-GB" dirty="0"/>
              </a:p>
            </p:txBody>
          </p:sp>
        </mc:Choice>
        <mc:Fallback xmlns="">
          <p:sp>
            <p:nvSpPr>
              <p:cNvPr id="3" name="Notes Placeholder 2"/>
              <p:cNvSpPr>
                <a:spLocks noGrp="1"/>
              </p:cNvSpPr>
              <p:nvPr>
                <p:ph type="body" idx="1"/>
              </p:nvPr>
            </p:nvSpPr>
            <p:spPr/>
            <p:txBody>
              <a:bodyPr/>
              <a:lstStyle/>
              <a:p>
                <a:r>
                  <a:rPr lang="en-GB" dirty="0"/>
                  <a:t>The function machine would be doubling the input and subtracting 1</a:t>
                </a:r>
              </a:p>
              <a:p>
                <a:r>
                  <a:rPr lang="en-GB" dirty="0"/>
                  <a:t>This relates to the way the pattern grows if you think about each arm of the ‘L’ as having the ‘pattern number’ of dots, there are two arms but one of the dots is repeated so you subtract 1</a:t>
                </a:r>
              </a:p>
              <a:p>
                <a:r>
                  <a:rPr lang="en-GB" dirty="0"/>
                  <a:t>2 arms and take away the one that is in both hence </a:t>
                </a:r>
                <a:r>
                  <a:rPr lang="en-GB" b="0" i="0">
                    <a:latin typeface="Cambria Math" panose="02040503050406030204" pitchFamily="18" charset="0"/>
                  </a:rPr>
                  <a:t>2𝑥 −1</a:t>
                </a:r>
                <a:r>
                  <a:rPr lang="en-GB" dirty="0"/>
                  <a:t> as the algebraic</a:t>
                </a:r>
                <a:r>
                  <a:rPr lang="en-GB" baseline="0" dirty="0"/>
                  <a:t> generalisation of the sequence</a:t>
                </a:r>
                <a:endParaRPr lang="en-GB" dirty="0"/>
              </a:p>
            </p:txBody>
          </p:sp>
        </mc:Fallback>
      </mc:AlternateContent>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17</a:t>
            </a:fld>
            <a:endParaRPr lang="en-US"/>
          </a:p>
        </p:txBody>
      </p:sp>
    </p:spTree>
    <p:extLst>
      <p:ext uri="{BB962C8B-B14F-4D97-AF65-F5344CB8AC3E}">
        <p14:creationId xmlns:p14="http://schemas.microsoft.com/office/powerpoint/2010/main" val="2735917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The function machine would be doubling the input and subtracting 1</a:t>
                </a:r>
              </a:p>
              <a:p>
                <a:r>
                  <a:rPr lang="en-GB" dirty="0"/>
                  <a:t>This relates to the way the pattern grows if you think about each arm of the ‘L’ as having the ‘pattern number’ of dots, there are two arms but one of the dots is repeated so you subtract 1</a:t>
                </a:r>
              </a:p>
              <a:p>
                <a:r>
                  <a:rPr lang="en-GB" dirty="0"/>
                  <a:t>2 arms and take away the one that is in both hence </a:t>
                </a:r>
                <a14:m>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𝑥</m:t>
                    </m:r>
                    <m:r>
                      <a:rPr lang="en-GB" b="0" i="1" smtClean="0">
                        <a:latin typeface="Cambria Math" panose="02040503050406030204" pitchFamily="18" charset="0"/>
                      </a:rPr>
                      <m:t> −1</m:t>
                    </m:r>
                  </m:oMath>
                </a14:m>
                <a:r>
                  <a:rPr lang="en-GB" dirty="0"/>
                  <a:t> as the algebraic</a:t>
                </a:r>
                <a:r>
                  <a:rPr lang="en-GB" baseline="0" dirty="0"/>
                  <a:t> generalisation of the sequence</a:t>
                </a:r>
                <a:endParaRPr lang="en-GB" dirty="0"/>
              </a:p>
            </p:txBody>
          </p:sp>
        </mc:Choice>
        <mc:Fallback xmlns="">
          <p:sp>
            <p:nvSpPr>
              <p:cNvPr id="3" name="Notes Placeholder 2"/>
              <p:cNvSpPr>
                <a:spLocks noGrp="1"/>
              </p:cNvSpPr>
              <p:nvPr>
                <p:ph type="body" idx="1"/>
              </p:nvPr>
            </p:nvSpPr>
            <p:spPr/>
            <p:txBody>
              <a:bodyPr/>
              <a:lstStyle/>
              <a:p>
                <a:r>
                  <a:rPr lang="en-GB" dirty="0"/>
                  <a:t>The function machine would be doubling the input and subtracting 1</a:t>
                </a:r>
              </a:p>
              <a:p>
                <a:r>
                  <a:rPr lang="en-GB" dirty="0"/>
                  <a:t>This relates to the way the pattern grows if you think about each arm of the ‘L’ as having the ‘pattern number’ of dots, there are two arms but one of the dots is repeated so you subtract 1</a:t>
                </a:r>
              </a:p>
              <a:p>
                <a:r>
                  <a:rPr lang="en-GB" dirty="0"/>
                  <a:t>2 arms and take away the one that is in both hence </a:t>
                </a:r>
                <a:r>
                  <a:rPr lang="en-GB" b="0" i="0">
                    <a:latin typeface="Cambria Math" panose="02040503050406030204" pitchFamily="18" charset="0"/>
                  </a:rPr>
                  <a:t>2𝑥 −1</a:t>
                </a:r>
                <a:r>
                  <a:rPr lang="en-GB" dirty="0"/>
                  <a:t> as the algebraic</a:t>
                </a:r>
                <a:r>
                  <a:rPr lang="en-GB" baseline="0" dirty="0"/>
                  <a:t> generalisation of the sequence</a:t>
                </a:r>
                <a:endParaRPr lang="en-GB" dirty="0"/>
              </a:p>
            </p:txBody>
          </p:sp>
        </mc:Fallback>
      </mc:AlternateContent>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18</a:t>
            </a:fld>
            <a:endParaRPr lang="en-US"/>
          </a:p>
        </p:txBody>
      </p:sp>
    </p:spTree>
    <p:extLst>
      <p:ext uri="{BB962C8B-B14F-4D97-AF65-F5344CB8AC3E}">
        <p14:creationId xmlns:p14="http://schemas.microsoft.com/office/powerpoint/2010/main" val="3155660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The function machine would be doubling the input and subtracting 1</a:t>
                </a:r>
              </a:p>
              <a:p>
                <a:r>
                  <a:rPr lang="en-GB" dirty="0"/>
                  <a:t>This relates to the way the pattern grows if you think about each arm of the ‘L’ as having the ‘pattern number’ of dots, there are two arms but one of the dots is repeated so you subtract 1</a:t>
                </a:r>
              </a:p>
              <a:p>
                <a:r>
                  <a:rPr lang="en-GB" dirty="0"/>
                  <a:t>2 arms and take away the one that is in both hence </a:t>
                </a:r>
                <a14:m>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𝑥</m:t>
                    </m:r>
                    <m:r>
                      <a:rPr lang="en-GB" b="0" i="1" smtClean="0">
                        <a:latin typeface="Cambria Math" panose="02040503050406030204" pitchFamily="18" charset="0"/>
                      </a:rPr>
                      <m:t> −1</m:t>
                    </m:r>
                  </m:oMath>
                </a14:m>
                <a:r>
                  <a:rPr lang="en-GB" dirty="0"/>
                  <a:t> as the algebraic</a:t>
                </a:r>
                <a:r>
                  <a:rPr lang="en-GB" baseline="0" dirty="0"/>
                  <a:t> generalisation of the sequence</a:t>
                </a:r>
                <a:endParaRPr lang="en-GB" dirty="0"/>
              </a:p>
            </p:txBody>
          </p:sp>
        </mc:Choice>
        <mc:Fallback xmlns="">
          <p:sp>
            <p:nvSpPr>
              <p:cNvPr id="3" name="Notes Placeholder 2"/>
              <p:cNvSpPr>
                <a:spLocks noGrp="1"/>
              </p:cNvSpPr>
              <p:nvPr>
                <p:ph type="body" idx="1"/>
              </p:nvPr>
            </p:nvSpPr>
            <p:spPr/>
            <p:txBody>
              <a:bodyPr/>
              <a:lstStyle/>
              <a:p>
                <a:r>
                  <a:rPr lang="en-GB" dirty="0"/>
                  <a:t>The function machine would be doubling the input and subtracting 1</a:t>
                </a:r>
              </a:p>
              <a:p>
                <a:r>
                  <a:rPr lang="en-GB" dirty="0"/>
                  <a:t>This relates to the way the pattern grows if you think about each arm of the ‘L’ as having the ‘pattern number’ of dots, there are two arms but one of the dots is repeated so you subtract 1</a:t>
                </a:r>
              </a:p>
              <a:p>
                <a:r>
                  <a:rPr lang="en-GB" dirty="0"/>
                  <a:t>2 arms and take away the one that is in both hence </a:t>
                </a:r>
                <a:r>
                  <a:rPr lang="en-GB" b="0" i="0">
                    <a:latin typeface="Cambria Math" panose="02040503050406030204" pitchFamily="18" charset="0"/>
                  </a:rPr>
                  <a:t>2𝑥 −1</a:t>
                </a:r>
                <a:r>
                  <a:rPr lang="en-GB" dirty="0"/>
                  <a:t> as the algebraic</a:t>
                </a:r>
                <a:r>
                  <a:rPr lang="en-GB" baseline="0" dirty="0"/>
                  <a:t> generalisation of the sequence</a:t>
                </a:r>
                <a:endParaRPr lang="en-GB" dirty="0"/>
              </a:p>
            </p:txBody>
          </p:sp>
        </mc:Fallback>
      </mc:AlternateContent>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19</a:t>
            </a:fld>
            <a:endParaRPr lang="en-US"/>
          </a:p>
        </p:txBody>
      </p:sp>
    </p:spTree>
    <p:extLst>
      <p:ext uri="{BB962C8B-B14F-4D97-AF65-F5344CB8AC3E}">
        <p14:creationId xmlns:p14="http://schemas.microsoft.com/office/powerpoint/2010/main" val="428596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animated slide shows the two sets of 4 dots coming together and the one to be subtracted being removed</a:t>
            </a:r>
          </a:p>
        </p:txBody>
      </p:sp>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20</a:t>
            </a:fld>
            <a:endParaRPr lang="en-US"/>
          </a:p>
        </p:txBody>
      </p:sp>
    </p:spTree>
    <p:extLst>
      <p:ext uri="{BB962C8B-B14F-4D97-AF65-F5344CB8AC3E}">
        <p14:creationId xmlns:p14="http://schemas.microsoft.com/office/powerpoint/2010/main" val="16034226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The function machine would be doubling the input and subtracting 1</a:t>
                </a:r>
              </a:p>
              <a:p>
                <a:r>
                  <a:rPr lang="en-GB" dirty="0"/>
                  <a:t>This relates to the way the pattern grows if you think about each arm of the ‘L’ as having the ‘pattern number’ of dots, there are two arms but one of the dots is repeated so you subtract 1</a:t>
                </a:r>
              </a:p>
              <a:p>
                <a:r>
                  <a:rPr lang="en-GB" dirty="0"/>
                  <a:t>2 arms and take away the one that is in both hence </a:t>
                </a:r>
                <a14:m>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𝑥</m:t>
                    </m:r>
                    <m:r>
                      <a:rPr lang="en-GB" b="0" i="1" smtClean="0">
                        <a:latin typeface="Cambria Math" panose="02040503050406030204" pitchFamily="18" charset="0"/>
                      </a:rPr>
                      <m:t> −1</m:t>
                    </m:r>
                  </m:oMath>
                </a14:m>
                <a:r>
                  <a:rPr lang="en-GB" dirty="0"/>
                  <a:t> as the algebraic</a:t>
                </a:r>
                <a:r>
                  <a:rPr lang="en-GB" baseline="0" dirty="0"/>
                  <a:t> generalisation of the sequence</a:t>
                </a:r>
                <a:endParaRPr lang="en-GB" dirty="0"/>
              </a:p>
            </p:txBody>
          </p:sp>
        </mc:Choice>
        <mc:Fallback xmlns="">
          <p:sp>
            <p:nvSpPr>
              <p:cNvPr id="3" name="Notes Placeholder 2"/>
              <p:cNvSpPr>
                <a:spLocks noGrp="1"/>
              </p:cNvSpPr>
              <p:nvPr>
                <p:ph type="body" idx="1"/>
              </p:nvPr>
            </p:nvSpPr>
            <p:spPr/>
            <p:txBody>
              <a:bodyPr/>
              <a:lstStyle/>
              <a:p>
                <a:r>
                  <a:rPr lang="en-GB" dirty="0"/>
                  <a:t>The function machine would be doubling the input and subtracting 1</a:t>
                </a:r>
              </a:p>
              <a:p>
                <a:r>
                  <a:rPr lang="en-GB" dirty="0"/>
                  <a:t>This relates to the way the pattern grows if you think about each arm of the ‘L’ as having the ‘pattern number’ of dots, there are two arms but one of the dots is repeated so you subtract 1</a:t>
                </a:r>
              </a:p>
              <a:p>
                <a:r>
                  <a:rPr lang="en-GB" dirty="0"/>
                  <a:t>2 arms and take away the one that is in both hence </a:t>
                </a:r>
                <a:r>
                  <a:rPr lang="en-GB" b="0" i="0">
                    <a:latin typeface="Cambria Math" panose="02040503050406030204" pitchFamily="18" charset="0"/>
                  </a:rPr>
                  <a:t>2𝑥 −1</a:t>
                </a:r>
                <a:r>
                  <a:rPr lang="en-GB" dirty="0"/>
                  <a:t> as the algebraic</a:t>
                </a:r>
                <a:r>
                  <a:rPr lang="en-GB" baseline="0" dirty="0"/>
                  <a:t> generalisation of the sequence</a:t>
                </a:r>
                <a:endParaRPr lang="en-GB" dirty="0"/>
              </a:p>
            </p:txBody>
          </p:sp>
        </mc:Fallback>
      </mc:AlternateContent>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21</a:t>
            </a:fld>
            <a:endParaRPr lang="en-US"/>
          </a:p>
        </p:txBody>
      </p:sp>
    </p:spTree>
    <p:extLst>
      <p:ext uri="{BB962C8B-B14F-4D97-AF65-F5344CB8AC3E}">
        <p14:creationId xmlns:p14="http://schemas.microsoft.com/office/powerpoint/2010/main" val="908410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The function machine would be doubling the input and subtracting 1</a:t>
                </a:r>
              </a:p>
              <a:p>
                <a:r>
                  <a:rPr lang="en-GB" dirty="0"/>
                  <a:t>This relates to the way the pattern grows if you think about each arm of the ‘L’ as having the ‘pattern number’ of dots, there are two arms but one of the dots is repeated so you subtract 1</a:t>
                </a:r>
              </a:p>
              <a:p>
                <a:r>
                  <a:rPr lang="en-GB" dirty="0"/>
                  <a:t>2 arms and take away the one that is in both hence </a:t>
                </a:r>
                <a14:m>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𝑥</m:t>
                    </m:r>
                    <m:r>
                      <a:rPr lang="en-GB" b="0" i="1" smtClean="0">
                        <a:latin typeface="Cambria Math" panose="02040503050406030204" pitchFamily="18" charset="0"/>
                      </a:rPr>
                      <m:t> −1</m:t>
                    </m:r>
                  </m:oMath>
                </a14:m>
                <a:r>
                  <a:rPr lang="en-GB" dirty="0"/>
                  <a:t> as the algebraic</a:t>
                </a:r>
                <a:r>
                  <a:rPr lang="en-GB" baseline="0" dirty="0"/>
                  <a:t> generalisation of the sequence</a:t>
                </a:r>
                <a:endParaRPr lang="en-GB" dirty="0"/>
              </a:p>
            </p:txBody>
          </p:sp>
        </mc:Choice>
        <mc:Fallback xmlns="">
          <p:sp>
            <p:nvSpPr>
              <p:cNvPr id="3" name="Notes Placeholder 2"/>
              <p:cNvSpPr>
                <a:spLocks noGrp="1"/>
              </p:cNvSpPr>
              <p:nvPr>
                <p:ph type="body" idx="1"/>
              </p:nvPr>
            </p:nvSpPr>
            <p:spPr/>
            <p:txBody>
              <a:bodyPr/>
              <a:lstStyle/>
              <a:p>
                <a:r>
                  <a:rPr lang="en-GB" dirty="0"/>
                  <a:t>The function machine would be doubling the input and subtracting 1</a:t>
                </a:r>
              </a:p>
              <a:p>
                <a:r>
                  <a:rPr lang="en-GB" dirty="0"/>
                  <a:t>This relates to the way the pattern grows if you think about each arm of the ‘L’ as having the ‘pattern number’ of dots, there are two arms but one of the dots is repeated so you subtract 1</a:t>
                </a:r>
              </a:p>
              <a:p>
                <a:r>
                  <a:rPr lang="en-GB" dirty="0"/>
                  <a:t>2 arms and take away the one that is in both hence </a:t>
                </a:r>
                <a:r>
                  <a:rPr lang="en-GB" b="0" i="0">
                    <a:latin typeface="Cambria Math" panose="02040503050406030204" pitchFamily="18" charset="0"/>
                  </a:rPr>
                  <a:t>2𝑥 −1</a:t>
                </a:r>
                <a:r>
                  <a:rPr lang="en-GB" dirty="0"/>
                  <a:t> as the algebraic</a:t>
                </a:r>
                <a:r>
                  <a:rPr lang="en-GB" baseline="0" dirty="0"/>
                  <a:t> generalisation of the sequence</a:t>
                </a:r>
                <a:endParaRPr lang="en-GB" dirty="0"/>
              </a:p>
            </p:txBody>
          </p:sp>
        </mc:Fallback>
      </mc:AlternateContent>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24</a:t>
            </a:fld>
            <a:endParaRPr lang="en-US"/>
          </a:p>
        </p:txBody>
      </p:sp>
    </p:spTree>
    <p:extLst>
      <p:ext uri="{BB962C8B-B14F-4D97-AF65-F5344CB8AC3E}">
        <p14:creationId xmlns:p14="http://schemas.microsoft.com/office/powerpoint/2010/main" val="38688964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This time there are 3 ‘legs’ to the pattern so the pattern number is multiplied by 3 and then 2 is subtracted because the dot in the middle at the bottom only counts once and has to be removed from the other two repeats </a:t>
                </a:r>
                <a14:m>
                  <m:oMath xmlns:m="http://schemas.openxmlformats.org/officeDocument/2006/math">
                    <m:r>
                      <a:rPr lang="en-GB" b="0" i="1" smtClean="0">
                        <a:latin typeface="Cambria Math" panose="02040503050406030204" pitchFamily="18" charset="0"/>
                      </a:rPr>
                      <m:t>3</m:t>
                    </m:r>
                    <m:r>
                      <a:rPr lang="en-GB" b="0" i="1" smtClean="0">
                        <a:latin typeface="Cambria Math" panose="02040503050406030204" pitchFamily="18" charset="0"/>
                      </a:rPr>
                      <m:t>𝑥</m:t>
                    </m:r>
                    <m:r>
                      <a:rPr lang="en-GB" b="0" i="1" smtClean="0">
                        <a:latin typeface="Cambria Math" panose="02040503050406030204" pitchFamily="18" charset="0"/>
                      </a:rPr>
                      <m:t> −2</m:t>
                    </m:r>
                  </m:oMath>
                </a14:m>
                <a:endParaRPr lang="en-GB" dirty="0"/>
              </a:p>
              <a:p>
                <a:endParaRPr lang="en-GB" dirty="0"/>
              </a:p>
              <a:p>
                <a:r>
                  <a:rPr lang="en-GB" dirty="0"/>
                  <a:t>You can also think of three times the pattern number minus 1, then add one for the central dot </a:t>
                </a:r>
                <a14:m>
                  <m:oMath xmlns:m="http://schemas.openxmlformats.org/officeDocument/2006/math">
                    <m:r>
                      <a:rPr lang="en-GB" b="0" i="1" smtClean="0">
                        <a:latin typeface="Cambria Math" panose="02040503050406030204" pitchFamily="18" charset="0"/>
                      </a:rPr>
                      <m:t>3</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−1</m:t>
                        </m:r>
                      </m:e>
                    </m:d>
                    <m:r>
                      <a:rPr lang="en-GB" b="0" i="1" smtClean="0">
                        <a:latin typeface="Cambria Math" panose="02040503050406030204" pitchFamily="18" charset="0"/>
                      </a:rPr>
                      <m:t>+1</m:t>
                    </m:r>
                  </m:oMath>
                </a14:m>
                <a:r>
                  <a:rPr lang="en-GB" dirty="0"/>
                  <a:t> which expands</a:t>
                </a:r>
                <a:r>
                  <a:rPr lang="en-GB" baseline="0" dirty="0"/>
                  <a:t> to </a:t>
                </a:r>
                <a14:m>
                  <m:oMath xmlns:m="http://schemas.openxmlformats.org/officeDocument/2006/math">
                    <m:r>
                      <a:rPr lang="en-GB" b="0" i="1" baseline="0" smtClean="0">
                        <a:latin typeface="Cambria Math" panose="02040503050406030204" pitchFamily="18" charset="0"/>
                      </a:rPr>
                      <m:t>3</m:t>
                    </m:r>
                    <m:r>
                      <a:rPr lang="en-GB" b="0" i="1" baseline="0" smtClean="0">
                        <a:latin typeface="Cambria Math" panose="02040503050406030204" pitchFamily="18" charset="0"/>
                      </a:rPr>
                      <m:t>𝑥</m:t>
                    </m:r>
                    <m:r>
                      <a:rPr lang="en-GB" b="0" i="1" baseline="0" smtClean="0">
                        <a:latin typeface="Cambria Math" panose="02040503050406030204" pitchFamily="18" charset="0"/>
                      </a:rPr>
                      <m:t> −3+1=3</m:t>
                    </m:r>
                    <m:r>
                      <a:rPr lang="en-GB" b="0" i="1" baseline="0" smtClean="0">
                        <a:latin typeface="Cambria Math" panose="02040503050406030204" pitchFamily="18" charset="0"/>
                      </a:rPr>
                      <m:t>𝑥</m:t>
                    </m:r>
                    <m:r>
                      <a:rPr lang="en-GB" b="0" i="1" baseline="0" smtClean="0">
                        <a:latin typeface="Cambria Math" panose="02040503050406030204" pitchFamily="18" charset="0"/>
                      </a:rPr>
                      <m:t> −2</m:t>
                    </m:r>
                  </m:oMath>
                </a14:m>
                <a:endParaRPr lang="en-GB" dirty="0"/>
              </a:p>
            </p:txBody>
          </p:sp>
        </mc:Choice>
        <mc:Fallback xmlns="">
          <p:sp>
            <p:nvSpPr>
              <p:cNvPr id="3" name="Notes Placeholder 2"/>
              <p:cNvSpPr>
                <a:spLocks noGrp="1"/>
              </p:cNvSpPr>
              <p:nvPr>
                <p:ph type="body" idx="1"/>
              </p:nvPr>
            </p:nvSpPr>
            <p:spPr/>
            <p:txBody>
              <a:bodyPr/>
              <a:lstStyle/>
              <a:p>
                <a:r>
                  <a:rPr lang="en-GB" dirty="0"/>
                  <a:t>This time there are 3 ‘legs’ to the pattern so the pattern number is multiplied by 3 and then 2 is subtracted because the dot in the middle at the bottom only counts once and has to be removed from the other two repeats </a:t>
                </a:r>
                <a:r>
                  <a:rPr lang="en-GB" b="0" i="0">
                    <a:latin typeface="Cambria Math" panose="02040503050406030204" pitchFamily="18" charset="0"/>
                  </a:rPr>
                  <a:t>3𝑥 −2</a:t>
                </a:r>
                <a:endParaRPr lang="en-GB" dirty="0"/>
              </a:p>
              <a:p>
                <a:endParaRPr lang="en-GB" dirty="0"/>
              </a:p>
              <a:p>
                <a:r>
                  <a:rPr lang="en-GB" dirty="0"/>
                  <a:t>You can also think of three times the pattern number minus 1, then add one for the central dot </a:t>
                </a:r>
                <a:r>
                  <a:rPr lang="en-GB" b="0" i="0">
                    <a:latin typeface="Cambria Math" panose="02040503050406030204" pitchFamily="18" charset="0"/>
                  </a:rPr>
                  <a:t>3(𝑥−1)+1</a:t>
                </a:r>
                <a:r>
                  <a:rPr lang="en-GB" dirty="0"/>
                  <a:t> which expands</a:t>
                </a:r>
                <a:r>
                  <a:rPr lang="en-GB" baseline="0" dirty="0"/>
                  <a:t> to </a:t>
                </a:r>
                <a:r>
                  <a:rPr lang="en-GB" b="0" i="0" baseline="0">
                    <a:latin typeface="Cambria Math" panose="02040503050406030204" pitchFamily="18" charset="0"/>
                  </a:rPr>
                  <a:t>3𝑥 −3+1=3𝑥 −2</a:t>
                </a:r>
                <a:endParaRPr lang="en-GB" dirty="0"/>
              </a:p>
            </p:txBody>
          </p:sp>
        </mc:Fallback>
      </mc:AlternateContent>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25</a:t>
            </a:fld>
            <a:endParaRPr lang="en-US"/>
          </a:p>
        </p:txBody>
      </p:sp>
    </p:spTree>
    <p:extLst>
      <p:ext uri="{BB962C8B-B14F-4D97-AF65-F5344CB8AC3E}">
        <p14:creationId xmlns:p14="http://schemas.microsoft.com/office/powerpoint/2010/main" val="20148501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This time there are 3 ‘legs’ to the pattern so the pattern number is multiplied by 3 and then 2 is subtracted because the dot in the middle at the bottom only counts once and has to be removed from the other two repeats </a:t>
                </a:r>
                <a14:m>
                  <m:oMath xmlns:m="http://schemas.openxmlformats.org/officeDocument/2006/math">
                    <m:r>
                      <a:rPr lang="en-GB" b="0" i="1" smtClean="0">
                        <a:latin typeface="Cambria Math" panose="02040503050406030204" pitchFamily="18" charset="0"/>
                      </a:rPr>
                      <m:t>3</m:t>
                    </m:r>
                    <m:r>
                      <a:rPr lang="en-GB" b="0" i="1" smtClean="0">
                        <a:latin typeface="Cambria Math" panose="02040503050406030204" pitchFamily="18" charset="0"/>
                      </a:rPr>
                      <m:t>𝑥</m:t>
                    </m:r>
                    <m:r>
                      <a:rPr lang="en-GB" b="0" i="1" smtClean="0">
                        <a:latin typeface="Cambria Math" panose="02040503050406030204" pitchFamily="18" charset="0"/>
                      </a:rPr>
                      <m:t> −2</m:t>
                    </m:r>
                  </m:oMath>
                </a14:m>
                <a:endParaRPr lang="en-GB" dirty="0"/>
              </a:p>
              <a:p>
                <a:endParaRPr lang="en-GB" dirty="0"/>
              </a:p>
              <a:p>
                <a:r>
                  <a:rPr lang="en-GB" dirty="0"/>
                  <a:t>You can also think of three times the pattern number minus 1, then add one for the central dot </a:t>
                </a:r>
                <a14:m>
                  <m:oMath xmlns:m="http://schemas.openxmlformats.org/officeDocument/2006/math">
                    <m:r>
                      <a:rPr lang="en-GB" b="0" i="1" smtClean="0">
                        <a:latin typeface="Cambria Math" panose="02040503050406030204" pitchFamily="18" charset="0"/>
                      </a:rPr>
                      <m:t>3</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−1</m:t>
                        </m:r>
                      </m:e>
                    </m:d>
                    <m:r>
                      <a:rPr lang="en-GB" b="0" i="1" smtClean="0">
                        <a:latin typeface="Cambria Math" panose="02040503050406030204" pitchFamily="18" charset="0"/>
                      </a:rPr>
                      <m:t>+1</m:t>
                    </m:r>
                  </m:oMath>
                </a14:m>
                <a:r>
                  <a:rPr lang="en-GB" dirty="0"/>
                  <a:t> which expands</a:t>
                </a:r>
                <a:r>
                  <a:rPr lang="en-GB" baseline="0" dirty="0"/>
                  <a:t> to </a:t>
                </a:r>
                <a14:m>
                  <m:oMath xmlns:m="http://schemas.openxmlformats.org/officeDocument/2006/math">
                    <m:r>
                      <a:rPr lang="en-GB" b="0" i="1" baseline="0" smtClean="0">
                        <a:latin typeface="Cambria Math" panose="02040503050406030204" pitchFamily="18" charset="0"/>
                      </a:rPr>
                      <m:t>3</m:t>
                    </m:r>
                    <m:r>
                      <a:rPr lang="en-GB" b="0" i="1" baseline="0" smtClean="0">
                        <a:latin typeface="Cambria Math" panose="02040503050406030204" pitchFamily="18" charset="0"/>
                      </a:rPr>
                      <m:t>𝑥</m:t>
                    </m:r>
                    <m:r>
                      <a:rPr lang="en-GB" b="0" i="1" baseline="0" smtClean="0">
                        <a:latin typeface="Cambria Math" panose="02040503050406030204" pitchFamily="18" charset="0"/>
                      </a:rPr>
                      <m:t> −3+1=3</m:t>
                    </m:r>
                    <m:r>
                      <a:rPr lang="en-GB" b="0" i="1" baseline="0" smtClean="0">
                        <a:latin typeface="Cambria Math" panose="02040503050406030204" pitchFamily="18" charset="0"/>
                      </a:rPr>
                      <m:t>𝑥</m:t>
                    </m:r>
                    <m:r>
                      <a:rPr lang="en-GB" b="0" i="1" baseline="0" smtClean="0">
                        <a:latin typeface="Cambria Math" panose="02040503050406030204" pitchFamily="18" charset="0"/>
                      </a:rPr>
                      <m:t> −2</m:t>
                    </m:r>
                  </m:oMath>
                </a14:m>
                <a:endParaRPr lang="en-GB" dirty="0"/>
              </a:p>
            </p:txBody>
          </p:sp>
        </mc:Choice>
        <mc:Fallback xmlns="">
          <p:sp>
            <p:nvSpPr>
              <p:cNvPr id="3" name="Notes Placeholder 2"/>
              <p:cNvSpPr>
                <a:spLocks noGrp="1"/>
              </p:cNvSpPr>
              <p:nvPr>
                <p:ph type="body" idx="1"/>
              </p:nvPr>
            </p:nvSpPr>
            <p:spPr/>
            <p:txBody>
              <a:bodyPr/>
              <a:lstStyle/>
              <a:p>
                <a:r>
                  <a:rPr lang="en-GB" dirty="0"/>
                  <a:t>This time there are 3 ‘legs’ to the pattern so the pattern number is multiplied by 3 and then 2 is subtracted because the dot in the middle at the bottom only counts once and has to be removed from the other two repeats </a:t>
                </a:r>
                <a:r>
                  <a:rPr lang="en-GB" b="0" i="0">
                    <a:latin typeface="Cambria Math" panose="02040503050406030204" pitchFamily="18" charset="0"/>
                  </a:rPr>
                  <a:t>3𝑥 −2</a:t>
                </a:r>
                <a:endParaRPr lang="en-GB" dirty="0"/>
              </a:p>
              <a:p>
                <a:endParaRPr lang="en-GB" dirty="0"/>
              </a:p>
              <a:p>
                <a:r>
                  <a:rPr lang="en-GB" dirty="0"/>
                  <a:t>You can also think of three times the pattern number minus 1, then add one for the central dot </a:t>
                </a:r>
                <a:r>
                  <a:rPr lang="en-GB" b="0" i="0">
                    <a:latin typeface="Cambria Math" panose="02040503050406030204" pitchFamily="18" charset="0"/>
                  </a:rPr>
                  <a:t>3(𝑥−1)+1</a:t>
                </a:r>
                <a:r>
                  <a:rPr lang="en-GB" dirty="0"/>
                  <a:t> which expands</a:t>
                </a:r>
                <a:r>
                  <a:rPr lang="en-GB" baseline="0" dirty="0"/>
                  <a:t> to </a:t>
                </a:r>
                <a:r>
                  <a:rPr lang="en-GB" b="0" i="0" baseline="0">
                    <a:latin typeface="Cambria Math" panose="02040503050406030204" pitchFamily="18" charset="0"/>
                  </a:rPr>
                  <a:t>3𝑥 −3+1=3𝑥 −2</a:t>
                </a:r>
                <a:endParaRPr lang="en-GB" dirty="0"/>
              </a:p>
            </p:txBody>
          </p:sp>
        </mc:Fallback>
      </mc:AlternateContent>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26</a:t>
            </a:fld>
            <a:endParaRPr lang="en-US"/>
          </a:p>
        </p:txBody>
      </p:sp>
    </p:spTree>
    <p:extLst>
      <p:ext uri="{BB962C8B-B14F-4D97-AF65-F5344CB8AC3E}">
        <p14:creationId xmlns:p14="http://schemas.microsoft.com/office/powerpoint/2010/main" val="39142406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animated slide shows the three sets of 4 dots coming together and the two to be subtracted being removed</a:t>
            </a:r>
          </a:p>
        </p:txBody>
      </p:sp>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27</a:t>
            </a:fld>
            <a:endParaRPr lang="en-US"/>
          </a:p>
        </p:txBody>
      </p:sp>
    </p:spTree>
    <p:extLst>
      <p:ext uri="{BB962C8B-B14F-4D97-AF65-F5344CB8AC3E}">
        <p14:creationId xmlns:p14="http://schemas.microsoft.com/office/powerpoint/2010/main" val="24822396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This time there are 3 ‘legs’ to the pattern so the pattern number is multiplied by 3 and then 2 is subtracted because the dot in the middle at the bottom only counts once and has to be removed from the other two repeats </a:t>
                </a:r>
                <a14:m>
                  <m:oMath xmlns:m="http://schemas.openxmlformats.org/officeDocument/2006/math">
                    <m:r>
                      <a:rPr lang="en-GB" b="0" i="1" smtClean="0">
                        <a:latin typeface="Cambria Math" panose="02040503050406030204" pitchFamily="18" charset="0"/>
                      </a:rPr>
                      <m:t>3</m:t>
                    </m:r>
                    <m:r>
                      <a:rPr lang="en-GB" b="0" i="1" smtClean="0">
                        <a:latin typeface="Cambria Math" panose="02040503050406030204" pitchFamily="18" charset="0"/>
                      </a:rPr>
                      <m:t>𝑥</m:t>
                    </m:r>
                    <m:r>
                      <a:rPr lang="en-GB" b="0" i="1" smtClean="0">
                        <a:latin typeface="Cambria Math" panose="02040503050406030204" pitchFamily="18" charset="0"/>
                      </a:rPr>
                      <m:t> −2</m:t>
                    </m:r>
                  </m:oMath>
                </a14:m>
                <a:endParaRPr lang="en-GB" dirty="0"/>
              </a:p>
              <a:p>
                <a:endParaRPr lang="en-GB" dirty="0"/>
              </a:p>
              <a:p>
                <a:r>
                  <a:rPr lang="en-GB" dirty="0"/>
                  <a:t>You can also think of three times the pattern number minus 1, then add one for the central dot </a:t>
                </a:r>
                <a14:m>
                  <m:oMath xmlns:m="http://schemas.openxmlformats.org/officeDocument/2006/math">
                    <m:r>
                      <a:rPr lang="en-GB" b="0" i="1" smtClean="0">
                        <a:latin typeface="Cambria Math" panose="02040503050406030204" pitchFamily="18" charset="0"/>
                      </a:rPr>
                      <m:t>3</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−1</m:t>
                        </m:r>
                      </m:e>
                    </m:d>
                    <m:r>
                      <a:rPr lang="en-GB" b="0" i="1" smtClean="0">
                        <a:latin typeface="Cambria Math" panose="02040503050406030204" pitchFamily="18" charset="0"/>
                      </a:rPr>
                      <m:t>+1</m:t>
                    </m:r>
                  </m:oMath>
                </a14:m>
                <a:r>
                  <a:rPr lang="en-GB" dirty="0"/>
                  <a:t> which expands</a:t>
                </a:r>
                <a:r>
                  <a:rPr lang="en-GB" baseline="0" dirty="0"/>
                  <a:t> to </a:t>
                </a:r>
                <a14:m>
                  <m:oMath xmlns:m="http://schemas.openxmlformats.org/officeDocument/2006/math">
                    <m:r>
                      <a:rPr lang="en-GB" b="0" i="1" baseline="0" smtClean="0">
                        <a:latin typeface="Cambria Math" panose="02040503050406030204" pitchFamily="18" charset="0"/>
                      </a:rPr>
                      <m:t>3</m:t>
                    </m:r>
                    <m:r>
                      <a:rPr lang="en-GB" b="0" i="1" baseline="0" smtClean="0">
                        <a:latin typeface="Cambria Math" panose="02040503050406030204" pitchFamily="18" charset="0"/>
                      </a:rPr>
                      <m:t>𝑥</m:t>
                    </m:r>
                    <m:r>
                      <a:rPr lang="en-GB" b="0" i="1" baseline="0" smtClean="0">
                        <a:latin typeface="Cambria Math" panose="02040503050406030204" pitchFamily="18" charset="0"/>
                      </a:rPr>
                      <m:t> −3+1=3</m:t>
                    </m:r>
                    <m:r>
                      <a:rPr lang="en-GB" b="0" i="1" baseline="0" smtClean="0">
                        <a:latin typeface="Cambria Math" panose="02040503050406030204" pitchFamily="18" charset="0"/>
                      </a:rPr>
                      <m:t>𝑥</m:t>
                    </m:r>
                    <m:r>
                      <a:rPr lang="en-GB" b="0" i="1" baseline="0" smtClean="0">
                        <a:latin typeface="Cambria Math" panose="02040503050406030204" pitchFamily="18" charset="0"/>
                      </a:rPr>
                      <m:t> −2</m:t>
                    </m:r>
                  </m:oMath>
                </a14:m>
                <a:endParaRPr lang="en-GB" dirty="0"/>
              </a:p>
            </p:txBody>
          </p:sp>
        </mc:Choice>
        <mc:Fallback xmlns="">
          <p:sp>
            <p:nvSpPr>
              <p:cNvPr id="3" name="Notes Placeholder 2"/>
              <p:cNvSpPr>
                <a:spLocks noGrp="1"/>
              </p:cNvSpPr>
              <p:nvPr>
                <p:ph type="body" idx="1"/>
              </p:nvPr>
            </p:nvSpPr>
            <p:spPr/>
            <p:txBody>
              <a:bodyPr/>
              <a:lstStyle/>
              <a:p>
                <a:r>
                  <a:rPr lang="en-GB" dirty="0"/>
                  <a:t>This time there are 3 ‘legs’ to the pattern so the pattern number is multiplied by 3 and then 2 is subtracted because the dot in the middle at the bottom only counts once and has to be removed from the other two repeats </a:t>
                </a:r>
                <a:r>
                  <a:rPr lang="en-GB" b="0" i="0">
                    <a:latin typeface="Cambria Math" panose="02040503050406030204" pitchFamily="18" charset="0"/>
                  </a:rPr>
                  <a:t>3𝑥 −2</a:t>
                </a:r>
                <a:endParaRPr lang="en-GB" dirty="0"/>
              </a:p>
              <a:p>
                <a:endParaRPr lang="en-GB" dirty="0"/>
              </a:p>
              <a:p>
                <a:r>
                  <a:rPr lang="en-GB" dirty="0"/>
                  <a:t>You can also think of three times the pattern number minus 1, then add one for the central dot </a:t>
                </a:r>
                <a:r>
                  <a:rPr lang="en-GB" b="0" i="0">
                    <a:latin typeface="Cambria Math" panose="02040503050406030204" pitchFamily="18" charset="0"/>
                  </a:rPr>
                  <a:t>3(𝑥−1)+1</a:t>
                </a:r>
                <a:r>
                  <a:rPr lang="en-GB" dirty="0"/>
                  <a:t> which expands</a:t>
                </a:r>
                <a:r>
                  <a:rPr lang="en-GB" baseline="0" dirty="0"/>
                  <a:t> to </a:t>
                </a:r>
                <a:r>
                  <a:rPr lang="en-GB" b="0" i="0" baseline="0">
                    <a:latin typeface="Cambria Math" panose="02040503050406030204" pitchFamily="18" charset="0"/>
                  </a:rPr>
                  <a:t>3𝑥 −3+1=3𝑥 −2</a:t>
                </a:r>
                <a:endParaRPr lang="en-GB" dirty="0"/>
              </a:p>
            </p:txBody>
          </p:sp>
        </mc:Fallback>
      </mc:AlternateContent>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28</a:t>
            </a:fld>
            <a:endParaRPr lang="en-US"/>
          </a:p>
        </p:txBody>
      </p:sp>
    </p:spTree>
    <p:extLst>
      <p:ext uri="{BB962C8B-B14F-4D97-AF65-F5344CB8AC3E}">
        <p14:creationId xmlns:p14="http://schemas.microsoft.com/office/powerpoint/2010/main" val="1568836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The function machine would be doubling the input and subtracting 1</a:t>
                </a:r>
              </a:p>
              <a:p>
                <a:r>
                  <a:rPr lang="en-GB" dirty="0"/>
                  <a:t>This relates to the way the pattern grows if you think about each arm of the ‘L’ as having the ‘pattern number’ of dots, there are two arms but one of the dots is repeated so you subtract 1</a:t>
                </a:r>
              </a:p>
              <a:p>
                <a:r>
                  <a:rPr lang="en-GB" dirty="0"/>
                  <a:t>2 arms and take away the one that is in both hence </a:t>
                </a:r>
                <a14:m>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𝑥</m:t>
                    </m:r>
                    <m:r>
                      <a:rPr lang="en-GB" b="0" i="1" smtClean="0">
                        <a:latin typeface="Cambria Math" panose="02040503050406030204" pitchFamily="18" charset="0"/>
                      </a:rPr>
                      <m:t> −1</m:t>
                    </m:r>
                  </m:oMath>
                </a14:m>
                <a:r>
                  <a:rPr lang="en-GB" dirty="0"/>
                  <a:t> as the algebraic</a:t>
                </a:r>
                <a:r>
                  <a:rPr lang="en-GB" baseline="0" dirty="0"/>
                  <a:t> generalisation of the sequence</a:t>
                </a:r>
                <a:endParaRPr lang="en-GB" dirty="0"/>
              </a:p>
            </p:txBody>
          </p:sp>
        </mc:Choice>
        <mc:Fallback xmlns="">
          <p:sp>
            <p:nvSpPr>
              <p:cNvPr id="3" name="Notes Placeholder 2"/>
              <p:cNvSpPr>
                <a:spLocks noGrp="1"/>
              </p:cNvSpPr>
              <p:nvPr>
                <p:ph type="body" idx="1"/>
              </p:nvPr>
            </p:nvSpPr>
            <p:spPr/>
            <p:txBody>
              <a:bodyPr/>
              <a:lstStyle/>
              <a:p>
                <a:r>
                  <a:rPr lang="en-GB" dirty="0"/>
                  <a:t>The function machine would be doubling the input and subtracting 1</a:t>
                </a:r>
              </a:p>
              <a:p>
                <a:r>
                  <a:rPr lang="en-GB" dirty="0"/>
                  <a:t>This relates to the way the pattern grows if you think about each arm of the ‘L’ as having the ‘pattern number’ of dots, there are two arms but one of the dots is repeated so you subtract 1</a:t>
                </a:r>
              </a:p>
              <a:p>
                <a:r>
                  <a:rPr lang="en-GB" dirty="0"/>
                  <a:t>2 arms and take away the one that is in both hence </a:t>
                </a:r>
                <a:r>
                  <a:rPr lang="en-GB" b="0" i="0">
                    <a:latin typeface="Cambria Math" panose="02040503050406030204" pitchFamily="18" charset="0"/>
                  </a:rPr>
                  <a:t>2𝑥 −1</a:t>
                </a:r>
                <a:r>
                  <a:rPr lang="en-GB" dirty="0"/>
                  <a:t> as the algebraic</a:t>
                </a:r>
                <a:r>
                  <a:rPr lang="en-GB" baseline="0" dirty="0"/>
                  <a:t> generalisation of the sequence</a:t>
                </a:r>
                <a:endParaRPr lang="en-GB" dirty="0"/>
              </a:p>
            </p:txBody>
          </p:sp>
        </mc:Fallback>
      </mc:AlternateContent>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29</a:t>
            </a:fld>
            <a:endParaRPr lang="en-US"/>
          </a:p>
        </p:txBody>
      </p:sp>
    </p:spTree>
    <p:extLst>
      <p:ext uri="{BB962C8B-B14F-4D97-AF65-F5344CB8AC3E}">
        <p14:creationId xmlns:p14="http://schemas.microsoft.com/office/powerpoint/2010/main" val="11946002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animated slide shows the four sets of 4 dots coming together and the three repeated dots being subtracted</a:t>
            </a:r>
          </a:p>
        </p:txBody>
      </p:sp>
      <p:sp>
        <p:nvSpPr>
          <p:cNvPr id="4" name="Slide Number Placeholder 3"/>
          <p:cNvSpPr>
            <a:spLocks noGrp="1"/>
          </p:cNvSpPr>
          <p:nvPr>
            <p:ph type="sldNum" sz="quarter" idx="5"/>
          </p:nvPr>
        </p:nvSpPr>
        <p:spPr/>
        <p:txBody>
          <a:bodyPr/>
          <a:lstStyle/>
          <a:p>
            <a:pPr>
              <a:defRPr/>
            </a:pPr>
            <a:fld id="{86AAEC0A-556C-4808-8664-FAF36CE6DC85}" type="slidenum">
              <a:rPr lang="en-US" smtClean="0"/>
              <a:pPr>
                <a:defRPr/>
              </a:pPr>
              <a:t>30</a:t>
            </a:fld>
            <a:endParaRPr lang="en-US"/>
          </a:p>
        </p:txBody>
      </p:sp>
    </p:spTree>
    <p:extLst>
      <p:ext uri="{BB962C8B-B14F-4D97-AF65-F5344CB8AC3E}">
        <p14:creationId xmlns:p14="http://schemas.microsoft.com/office/powerpoint/2010/main" val="1722830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2"/>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4874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ture with titl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395288" y="1196975"/>
            <a:ext cx="3744912" cy="3240088"/>
          </a:xfrm>
          <a:prstGeom prst="rect">
            <a:avLst/>
          </a:prstGeom>
        </p:spPr>
        <p:txBody>
          <a:bodyPr/>
          <a:lstStyle>
            <a:lvl1pPr marL="0" indent="0">
              <a:buNone/>
              <a:defRPr>
                <a:latin typeface="Arial" panose="020B0604020202020204" pitchFamily="34" charset="0"/>
                <a:cs typeface="Arial" panose="020B0604020202020204" pitchFamily="34" charset="0"/>
              </a:defRPr>
            </a:lvl1pPr>
          </a:lstStyle>
          <a:p>
            <a:endParaRPr lang="en-GB" dirty="0"/>
          </a:p>
        </p:txBody>
      </p:sp>
      <p:sp>
        <p:nvSpPr>
          <p:cNvPr id="9" name="Title 1"/>
          <p:cNvSpPr>
            <a:spLocks noGrp="1"/>
          </p:cNvSpPr>
          <p:nvPr>
            <p:ph type="title"/>
          </p:nvPr>
        </p:nvSpPr>
        <p:spPr>
          <a:xfrm>
            <a:off x="4427984" y="1196975"/>
            <a:ext cx="4269160" cy="580926"/>
          </a:xfrm>
          <a:prstGeom prst="rect">
            <a:avLst/>
          </a:prstGeom>
        </p:spPr>
        <p:txBody>
          <a:bodyPr vert="horz"/>
          <a:lstStyle>
            <a:lvl1pPr algn="l">
              <a:defRPr>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614196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028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580926"/>
          </a:xfrm>
          <a:prstGeom prst="rect">
            <a:avLst/>
          </a:prstGeom>
        </p:spPr>
        <p:txBody>
          <a:bodyPr vert="horz"/>
          <a:lstStyle>
            <a:lvl1pPr>
              <a:defRPr>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vert="horz"/>
          <a:lstStyle>
            <a:lvl1pPr marL="457200" indent="-45720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1pPr>
            <a:lvl2pPr marL="914400" indent="-45720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2pPr>
            <a:lvl3pPr marL="1257300" indent="-34290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3pPr>
            <a:lvl4pPr marL="1714500" indent="-34290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4pPr>
            <a:lvl5pPr marL="2171700" indent="-34290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16296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vert="horz" anchor="t"/>
          <a:lstStyle>
            <a:lvl1pPr algn="l">
              <a:defRPr sz="4000" b="0" cap="all">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solidFill>
                  <a:schemeClr val="tx2"/>
                </a:solidFill>
                <a:latin typeface="Arial" panose="020B0604020202020204" pitchFamily="34" charset="0"/>
                <a:cs typeface="Arial" panose="020B060402020202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dirty="0"/>
              <a:t>Click to edit Master text styles</a:t>
            </a:r>
          </a:p>
        </p:txBody>
      </p:sp>
    </p:spTree>
    <p:extLst>
      <p:ext uri="{BB962C8B-B14F-4D97-AF65-F5344CB8AC3E}">
        <p14:creationId xmlns:p14="http://schemas.microsoft.com/office/powerpoint/2010/main" val="32206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a:prstGeom prst="rect">
            <a:avLst/>
          </a:prstGeom>
        </p:spPr>
        <p:txBody>
          <a:bodyPr vert="horz"/>
          <a:lstStyle>
            <a:lvl1pPr marL="342900" indent="-342900">
              <a:buClr>
                <a:schemeClr val="bg2"/>
              </a:buClr>
              <a:buFont typeface="Wingdings" panose="05000000000000000000" pitchFamily="2" charset="2"/>
              <a:buChar char="§"/>
              <a:defRPr sz="2800">
                <a:solidFill>
                  <a:schemeClr val="tx2"/>
                </a:solidFill>
                <a:latin typeface="Arial" panose="020B0604020202020204" pitchFamily="34" charset="0"/>
                <a:cs typeface="Arial" panose="020B0604020202020204" pitchFamily="34" charset="0"/>
              </a:defRPr>
            </a:lvl1pPr>
            <a:lvl2pPr marL="742950" indent="-285750">
              <a:buClr>
                <a:schemeClr val="bg2"/>
              </a:buClr>
              <a:buFont typeface="Wingdings" panose="05000000000000000000" pitchFamily="2" charset="2"/>
              <a:buChar char="§"/>
              <a:defRPr sz="2400">
                <a:solidFill>
                  <a:schemeClr val="tx2"/>
                </a:solidFill>
                <a:latin typeface="Arial" panose="020B0604020202020204" pitchFamily="34" charset="0"/>
                <a:cs typeface="Arial" panose="020B0604020202020204" pitchFamily="34" charset="0"/>
              </a:defRPr>
            </a:lvl2pPr>
            <a:lvl3pPr marL="1143000" indent="-228600">
              <a:buClr>
                <a:schemeClr val="bg2"/>
              </a:buClr>
              <a:buFont typeface="Wingdings" panose="05000000000000000000" pitchFamily="2" charset="2"/>
              <a:buChar char="§"/>
              <a:defRPr sz="2000">
                <a:solidFill>
                  <a:schemeClr val="tx2"/>
                </a:solidFill>
                <a:latin typeface="Arial" panose="020B0604020202020204" pitchFamily="34" charset="0"/>
                <a:cs typeface="Arial" panose="020B0604020202020204" pitchFamily="34" charset="0"/>
              </a:defRPr>
            </a:lvl3pPr>
            <a:lvl4pPr marL="1600200" indent="-228600">
              <a:buClr>
                <a:schemeClr val="bg2"/>
              </a:buClr>
              <a:buFont typeface="Wingdings" panose="05000000000000000000" pitchFamily="2" charset="2"/>
              <a:buChar char="§"/>
              <a:defRPr sz="1800">
                <a:solidFill>
                  <a:schemeClr val="tx2"/>
                </a:solidFill>
                <a:latin typeface="Arial" panose="020B0604020202020204" pitchFamily="34" charset="0"/>
                <a:cs typeface="Arial" panose="020B0604020202020204" pitchFamily="34" charset="0"/>
              </a:defRPr>
            </a:lvl4pPr>
            <a:lvl5pPr marL="2057400" indent="-228600">
              <a:buClr>
                <a:schemeClr val="bg2"/>
              </a:buClr>
              <a:buFont typeface="Wingdings" panose="05000000000000000000" pitchFamily="2" charset="2"/>
              <a:buChar char="§"/>
              <a:defRPr sz="1800">
                <a:solidFill>
                  <a:schemeClr val="tx2"/>
                </a:solidFill>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48200" y="1600200"/>
            <a:ext cx="4038600" cy="4525963"/>
          </a:xfrm>
          <a:prstGeom prst="rect">
            <a:avLst/>
          </a:prstGeom>
        </p:spPr>
        <p:txBody>
          <a:bodyPr vert="horz"/>
          <a:lstStyle>
            <a:lvl1pPr marL="342900" indent="-3429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lang="en-US" sz="2800" dirty="0">
                <a:solidFill>
                  <a:schemeClr val="tx2"/>
                </a:solidFill>
                <a:latin typeface="Arial" panose="020B0604020202020204" pitchFamily="34" charset="0"/>
                <a:ea typeface="+mn-ea"/>
                <a:cs typeface="Arial" panose="020B0604020202020204" pitchFamily="34" charset="0"/>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itle 1"/>
          <p:cNvSpPr>
            <a:spLocks noGrp="1"/>
          </p:cNvSpPr>
          <p:nvPr>
            <p:ph type="title"/>
          </p:nvPr>
        </p:nvSpPr>
        <p:spPr>
          <a:xfrm>
            <a:off x="457200" y="836712"/>
            <a:ext cx="8229600" cy="580926"/>
          </a:xfrm>
          <a:prstGeom prst="rect">
            <a:avLst/>
          </a:prstGeom>
        </p:spPr>
        <p:txBody>
          <a:bodyPr vert="horz"/>
          <a:lstStyle>
            <a:lvl1pPr>
              <a:defRPr>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673269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a:prstGeom prst="rect">
            <a:avLst/>
          </a:prstGeom>
        </p:spPr>
        <p:txBody>
          <a:bodyPr vert="horz" anchor="t"/>
          <a:lstStyle>
            <a:lvl1pPr marL="0" indent="0">
              <a:buNone/>
              <a:defRPr sz="2400" b="0">
                <a:solidFill>
                  <a:schemeClr val="tx2"/>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marL="342900" indent="-342900" algn="l" rtl="0" eaLnBrk="0" fontAlgn="base" hangingPunct="0">
              <a:spcBef>
                <a:spcPct val="20000"/>
              </a:spcBef>
              <a:spcAft>
                <a:spcPct val="0"/>
              </a:spcAft>
              <a:buClr>
                <a:schemeClr val="bg2"/>
              </a:buClr>
              <a:buFont typeface="Wingdings" panose="05000000000000000000" pitchFamily="2" charset="2"/>
              <a:buChar char="§"/>
              <a:defRPr lang="en-GB" sz="2400" dirty="0" smtClean="0">
                <a:solidFill>
                  <a:schemeClr val="tx2"/>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chemeClr val="bg2"/>
              </a:buClr>
              <a:buFont typeface="Wingdings" panose="05000000000000000000" pitchFamily="2" charset="2"/>
              <a:buChar char="§"/>
              <a:defRPr lang="en-GB" sz="2400" dirty="0" smtClean="0">
                <a:solidFill>
                  <a:schemeClr val="tx2"/>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lr>
                <a:schemeClr val="bg2"/>
              </a:buClr>
              <a:buFont typeface="Wingdings" panose="05000000000000000000" pitchFamily="2" charset="2"/>
              <a:buChar char="§"/>
              <a:defRPr lang="en-GB" sz="2400" dirty="0" smtClean="0">
                <a:solidFill>
                  <a:schemeClr val="tx2"/>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lr>
                <a:schemeClr val="bg2"/>
              </a:buClr>
              <a:buFont typeface="Wingdings" panose="05000000000000000000" pitchFamily="2" charset="2"/>
              <a:buChar char="§"/>
              <a:defRPr lang="en-GB" sz="2400" dirty="0" smtClean="0">
                <a:solidFill>
                  <a:schemeClr val="tx2"/>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lang="en-US" sz="2400" dirty="0">
                <a:solidFill>
                  <a:schemeClr val="tx2"/>
                </a:solidFill>
                <a:latin typeface="Arial" panose="020B0604020202020204" pitchFamily="34" charset="0"/>
                <a:ea typeface="+mn-ea"/>
                <a:cs typeface="Arial" panose="020B0604020202020204" pitchFamily="34" charset="0"/>
              </a:defRPr>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4645025" y="1535113"/>
            <a:ext cx="4041775" cy="639762"/>
          </a:xfrm>
          <a:prstGeom prst="rect">
            <a:avLst/>
          </a:prstGeom>
        </p:spPr>
        <p:txBody>
          <a:bodyPr vert="horz" anchor="t"/>
          <a:lstStyle>
            <a:lvl1pPr marL="0" indent="0">
              <a:buNone/>
              <a:defRPr sz="2400" b="0">
                <a:solidFill>
                  <a:schemeClr val="tx2"/>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vert="horz"/>
          <a:lstStyle>
            <a:lvl1pPr marL="342900" indent="-342900" algn="l" rtl="0" eaLnBrk="0" fontAlgn="base" hangingPunct="0">
              <a:spcBef>
                <a:spcPct val="20000"/>
              </a:spcBef>
              <a:spcAft>
                <a:spcPct val="0"/>
              </a:spcAft>
              <a:buClr>
                <a:schemeClr val="bg2"/>
              </a:buClr>
              <a:buFont typeface="Wingdings" panose="05000000000000000000" pitchFamily="2" charset="2"/>
              <a:buChar char="§"/>
              <a:defRPr lang="en-GB" sz="2400" dirty="0" smtClean="0">
                <a:solidFill>
                  <a:schemeClr val="tx2"/>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chemeClr val="bg2"/>
              </a:buClr>
              <a:buFont typeface="Wingdings" panose="05000000000000000000" pitchFamily="2" charset="2"/>
              <a:buChar char="§"/>
              <a:defRPr lang="en-GB" sz="2400" dirty="0" smtClean="0">
                <a:solidFill>
                  <a:schemeClr val="tx2"/>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lr>
                <a:schemeClr val="bg2"/>
              </a:buClr>
              <a:buFont typeface="Wingdings" panose="05000000000000000000" pitchFamily="2" charset="2"/>
              <a:buChar char="§"/>
              <a:defRPr lang="en-GB" sz="2400" dirty="0" smtClean="0">
                <a:solidFill>
                  <a:schemeClr val="tx2"/>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lr>
                <a:schemeClr val="bg2"/>
              </a:buClr>
              <a:buFont typeface="Wingdings" panose="05000000000000000000" pitchFamily="2" charset="2"/>
              <a:buChar char="§"/>
              <a:defRPr lang="en-GB" sz="2400" dirty="0" smtClean="0">
                <a:solidFill>
                  <a:schemeClr val="tx2"/>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lang="en-US" sz="2400" dirty="0">
                <a:solidFill>
                  <a:schemeClr val="tx2"/>
                </a:solidFill>
                <a:latin typeface="Arial" panose="020B0604020202020204" pitchFamily="34" charset="0"/>
                <a:ea typeface="+mn-ea"/>
                <a:cs typeface="Arial" panose="020B0604020202020204" pitchFamily="34" charset="0"/>
              </a:defRPr>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1"/>
          <p:cNvSpPr>
            <a:spLocks noGrp="1"/>
          </p:cNvSpPr>
          <p:nvPr>
            <p:ph type="title"/>
          </p:nvPr>
        </p:nvSpPr>
        <p:spPr>
          <a:xfrm>
            <a:off x="457200" y="836712"/>
            <a:ext cx="8229600" cy="580926"/>
          </a:xfrm>
          <a:prstGeom prst="rect">
            <a:avLst/>
          </a:prstGeom>
        </p:spPr>
        <p:txBody>
          <a:bodyPr vert="horz"/>
          <a:lstStyle>
            <a:lvl1pPr>
              <a:defRPr>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2753548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1"/>
          <p:cNvSpPr>
            <a:spLocks noGrp="1"/>
          </p:cNvSpPr>
          <p:nvPr>
            <p:ph type="title"/>
          </p:nvPr>
        </p:nvSpPr>
        <p:spPr>
          <a:xfrm>
            <a:off x="457200" y="836712"/>
            <a:ext cx="8229600" cy="580926"/>
          </a:xfrm>
          <a:prstGeom prst="rect">
            <a:avLst/>
          </a:prstGeom>
        </p:spPr>
        <p:txBody>
          <a:bodyPr vert="horz"/>
          <a:lstStyle>
            <a:lvl1pPr>
              <a:defRPr>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695104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3008313" cy="598388"/>
          </a:xfrm>
          <a:prstGeom prst="rect">
            <a:avLst/>
          </a:prstGeom>
        </p:spPr>
        <p:txBody>
          <a:bodyPr vert="horz" anchor="t"/>
          <a:lstStyle>
            <a:lvl1pPr algn="l">
              <a:defRPr sz="2400" b="0">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p:cNvSpPr>
            <a:spLocks noGrp="1"/>
          </p:cNvSpPr>
          <p:nvPr>
            <p:ph idx="1"/>
          </p:nvPr>
        </p:nvSpPr>
        <p:spPr>
          <a:xfrm>
            <a:off x="3575050" y="836712"/>
            <a:ext cx="5111750" cy="5289451"/>
          </a:xfrm>
          <a:prstGeom prst="rect">
            <a:avLst/>
          </a:prstGeom>
        </p:spPr>
        <p:txBody>
          <a:bodyPr vert="horz"/>
          <a:lstStyle>
            <a:lvl1pPr marL="342900" indent="-3429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lang="en-US" sz="2800" dirty="0">
                <a:solidFill>
                  <a:schemeClr val="tx2"/>
                </a:solidFill>
                <a:latin typeface="Arial" panose="020B0604020202020204" pitchFamily="34" charset="0"/>
                <a:ea typeface="+mn-ea"/>
                <a:cs typeface="Arial" panose="020B0604020202020204" pitchFamily="34" charset="0"/>
              </a:defRPr>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0" y="1435100"/>
            <a:ext cx="3008313" cy="4691063"/>
          </a:xfrm>
          <a:prstGeom prst="rect">
            <a:avLst/>
          </a:prstGeom>
        </p:spPr>
        <p:txBody>
          <a:bodyPr vert="horz"/>
          <a:lstStyle>
            <a:lvl1pPr marL="0" indent="0">
              <a:buNone/>
              <a:defRPr sz="2000">
                <a:solidFill>
                  <a:schemeClr val="tx2"/>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Tree>
    <p:extLst>
      <p:ext uri="{BB962C8B-B14F-4D97-AF65-F5344CB8AC3E}">
        <p14:creationId xmlns:p14="http://schemas.microsoft.com/office/powerpoint/2010/main" val="1539355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0">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Picture Placeholder 2"/>
          <p:cNvSpPr>
            <a:spLocks noGrp="1"/>
          </p:cNvSpPr>
          <p:nvPr>
            <p:ph type="pic" idx="1"/>
          </p:nvPr>
        </p:nvSpPr>
        <p:spPr>
          <a:xfrm>
            <a:off x="1792288" y="836711"/>
            <a:ext cx="5486400" cy="3890863"/>
          </a:xfrm>
          <a:prstGeom prst="rect">
            <a:avLst/>
          </a:prstGeom>
        </p:spPr>
        <p:txBody>
          <a:bodyPr vert="horz"/>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solidFill>
                  <a:schemeClr val="tx2"/>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3416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marL="342900" indent="-34290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1pPr>
            <a:lvl2pPr marL="742950" indent="-28575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2pPr>
            <a:lvl3pPr marL="1143000" indent="-22860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3pPr>
            <a:lvl4pPr marL="1600200" indent="-22860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4pPr>
            <a:lvl5pPr marL="2057400" indent="-228600">
              <a:buClr>
                <a:schemeClr val="bg2"/>
              </a:buClr>
              <a:buFont typeface="Wingdings" panose="05000000000000000000" pitchFamily="2" charset="2"/>
              <a:buChar char="§"/>
              <a:defRPr>
                <a:solidFill>
                  <a:schemeClr val="tx2"/>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itle 1"/>
          <p:cNvSpPr>
            <a:spLocks noGrp="1"/>
          </p:cNvSpPr>
          <p:nvPr>
            <p:ph type="title"/>
          </p:nvPr>
        </p:nvSpPr>
        <p:spPr>
          <a:xfrm>
            <a:off x="457200" y="836712"/>
            <a:ext cx="8229600" cy="580926"/>
          </a:xfrm>
          <a:prstGeom prst="rect">
            <a:avLst/>
          </a:prstGeom>
        </p:spPr>
        <p:txBody>
          <a:bodyPr vert="horz"/>
          <a:lstStyle>
            <a:lvl1pPr>
              <a:defRPr>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40540331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836712"/>
            <a:ext cx="2057400" cy="5289451"/>
          </a:xfrm>
          <a:prstGeom prst="rect">
            <a:avLst/>
          </a:prstGeom>
        </p:spPr>
        <p:txBody>
          <a:bodyPr vert="eaVert"/>
          <a:lstStyle>
            <a:lvl1pPr>
              <a:defRPr>
                <a:solidFill>
                  <a:schemeClr val="bg2"/>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Vertical Text Placeholder 2"/>
          <p:cNvSpPr>
            <a:spLocks noGrp="1"/>
          </p:cNvSpPr>
          <p:nvPr>
            <p:ph type="body" orient="vert" idx="1"/>
          </p:nvPr>
        </p:nvSpPr>
        <p:spPr>
          <a:xfrm>
            <a:off x="457200" y="836712"/>
            <a:ext cx="6019800" cy="5289451"/>
          </a:xfrm>
          <a:prstGeom prst="rect">
            <a:avLst/>
          </a:prstGeom>
        </p:spPr>
        <p:txBody>
          <a:bodyPr vert="eaVert"/>
          <a:lstStyle>
            <a:lvl1pPr marL="342900" indent="-3429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lr>
                <a:schemeClr val="bg2"/>
              </a:buClr>
              <a:buFont typeface="Wingdings" panose="05000000000000000000" pitchFamily="2" charset="2"/>
              <a:buChar char="§"/>
              <a:defRPr lang="en-GB" sz="2800" dirty="0" smtClean="0">
                <a:solidFill>
                  <a:schemeClr val="tx2"/>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lang="en-US" sz="2800" dirty="0">
                <a:solidFill>
                  <a:schemeClr val="tx2"/>
                </a:solidFill>
                <a:latin typeface="Arial" panose="020B0604020202020204" pitchFamily="34" charset="0"/>
                <a:ea typeface="+mn-ea"/>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517762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0" y="0"/>
            <a:ext cx="91440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31" r:id="rId1"/>
    <p:sldLayoutId id="2147483726" r:id="rId2"/>
    <p:sldLayoutId id="2147483732" r:id="rId3"/>
    <p:sldLayoutId id="2147483721" r:id="rId4"/>
    <p:sldLayoutId id="2147483722" r:id="rId5"/>
    <p:sldLayoutId id="2147483723" r:id="rId6"/>
    <p:sldLayoutId id="2147483724" r:id="rId7"/>
    <p:sldLayoutId id="2147483725" r:id="rId8"/>
    <p:sldLayoutId id="2147483727" r:id="rId9"/>
    <p:sldLayoutId id="2147483728" r:id="rId10"/>
    <p:sldLayoutId id="2147483729" r:id="rId11"/>
    <p:sldLayoutId id="214748373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p:titleStyle>
    <p:bodyStyle>
      <a:lvl1pPr marL="342900" indent="-342900" algn="l" rtl="0" eaLnBrk="0" fontAlgn="base" hangingPunct="0">
        <a:spcBef>
          <a:spcPct val="20000"/>
        </a:spcBef>
        <a:spcAft>
          <a:spcPct val="0"/>
        </a:spcAft>
        <a:buChar char="•"/>
        <a:defRPr sz="2800">
          <a:solidFill>
            <a:srgbClr val="002350"/>
          </a:solidFill>
          <a:latin typeface="+mn-lt"/>
          <a:ea typeface="+mn-ea"/>
          <a:cs typeface="+mn-cs"/>
        </a:defRPr>
      </a:lvl1pPr>
      <a:lvl2pPr marL="742950" indent="-285750" algn="l" rtl="0" eaLnBrk="0" fontAlgn="base" hangingPunct="0">
        <a:spcBef>
          <a:spcPct val="20000"/>
        </a:spcBef>
        <a:spcAft>
          <a:spcPct val="0"/>
        </a:spcAft>
        <a:buChar char="–"/>
        <a:defRPr sz="2800">
          <a:solidFill>
            <a:srgbClr val="002350"/>
          </a:solidFill>
          <a:latin typeface="+mn-lt"/>
          <a:ea typeface="+mn-ea"/>
        </a:defRPr>
      </a:lvl2pPr>
      <a:lvl3pPr marL="1143000" indent="-228600" algn="l" rtl="0" eaLnBrk="0" fontAlgn="base" hangingPunct="0">
        <a:spcBef>
          <a:spcPct val="20000"/>
        </a:spcBef>
        <a:spcAft>
          <a:spcPct val="0"/>
        </a:spcAft>
        <a:buChar char="•"/>
        <a:defRPr sz="2400">
          <a:solidFill>
            <a:srgbClr val="002350"/>
          </a:solidFill>
          <a:latin typeface="+mn-lt"/>
          <a:ea typeface="+mn-ea"/>
        </a:defRPr>
      </a:lvl3pPr>
      <a:lvl4pPr marL="1600200" indent="-228600" algn="l" rtl="0" eaLnBrk="0" fontAlgn="base" hangingPunct="0">
        <a:spcBef>
          <a:spcPct val="20000"/>
        </a:spcBef>
        <a:spcAft>
          <a:spcPct val="0"/>
        </a:spcAft>
        <a:buChar char="–"/>
        <a:defRPr sz="2000">
          <a:solidFill>
            <a:srgbClr val="002350"/>
          </a:solidFill>
          <a:latin typeface="+mn-lt"/>
          <a:ea typeface="+mn-ea"/>
        </a:defRPr>
      </a:lvl4pPr>
      <a:lvl5pPr marL="2057400" indent="-228600" algn="l" rtl="0" eaLnBrk="0" fontAlgn="base" hangingPunct="0">
        <a:spcBef>
          <a:spcPct val="20000"/>
        </a:spcBef>
        <a:spcAft>
          <a:spcPct val="0"/>
        </a:spcAft>
        <a:buChar char="»"/>
        <a:defRPr sz="2000">
          <a:solidFill>
            <a:srgbClr val="002350"/>
          </a:solidFill>
          <a:latin typeface="+mn-lt"/>
          <a:ea typeface="+mn-ea"/>
        </a:defRPr>
      </a:lvl5pPr>
      <a:lvl6pPr marL="2514600" indent="-228600" algn="l" rtl="0" fontAlgn="base">
        <a:spcBef>
          <a:spcPct val="20000"/>
        </a:spcBef>
        <a:spcAft>
          <a:spcPct val="0"/>
        </a:spcAft>
        <a:buChar char="»"/>
        <a:defRPr sz="2000">
          <a:solidFill>
            <a:srgbClr val="002350"/>
          </a:solidFill>
          <a:latin typeface="+mn-lt"/>
          <a:ea typeface="+mn-ea"/>
        </a:defRPr>
      </a:lvl6pPr>
      <a:lvl7pPr marL="2971800" indent="-228600" algn="l" rtl="0" fontAlgn="base">
        <a:spcBef>
          <a:spcPct val="20000"/>
        </a:spcBef>
        <a:spcAft>
          <a:spcPct val="0"/>
        </a:spcAft>
        <a:buChar char="»"/>
        <a:defRPr sz="2000">
          <a:solidFill>
            <a:srgbClr val="002350"/>
          </a:solidFill>
          <a:latin typeface="+mn-lt"/>
          <a:ea typeface="+mn-ea"/>
        </a:defRPr>
      </a:lvl7pPr>
      <a:lvl8pPr marL="3429000" indent="-228600" algn="l" rtl="0" fontAlgn="base">
        <a:spcBef>
          <a:spcPct val="20000"/>
        </a:spcBef>
        <a:spcAft>
          <a:spcPct val="0"/>
        </a:spcAft>
        <a:buChar char="»"/>
        <a:defRPr sz="2000">
          <a:solidFill>
            <a:srgbClr val="002350"/>
          </a:solidFill>
          <a:latin typeface="+mn-lt"/>
          <a:ea typeface="+mn-ea"/>
        </a:defRPr>
      </a:lvl8pPr>
      <a:lvl9pPr marL="3886200" indent="-228600" algn="l" rtl="0" fontAlgn="base">
        <a:spcBef>
          <a:spcPct val="20000"/>
        </a:spcBef>
        <a:spcAft>
          <a:spcPct val="0"/>
        </a:spcAft>
        <a:buChar char="»"/>
        <a:defRPr sz="2000">
          <a:solidFill>
            <a:srgbClr val="002350"/>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4.xml"/><Relationship Id="rId7" Type="http://schemas.openxmlformats.org/officeDocument/2006/relationships/image" Target="../media/image8.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hyperlink" Target="http://mei.org.uk/Primary-KS2-3-Transition" TargetMode="External"/><Relationship Id="rId5" Type="http://schemas.openxmlformats.org/officeDocument/2006/relationships/image" Target="../media/image7.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4.xml"/><Relationship Id="rId7" Type="http://schemas.openxmlformats.org/officeDocument/2006/relationships/image" Target="../media/image8.png"/><Relationship Id="rId12" Type="http://schemas.openxmlformats.org/officeDocument/2006/relationships/image" Target="../media/image6.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hyperlink" Target="http://mei.org.uk/Primary-KS2-3-Transition" TargetMode="External"/><Relationship Id="rId11" Type="http://schemas.openxmlformats.org/officeDocument/2006/relationships/image" Target="../media/image12.png"/><Relationship Id="rId5" Type="http://schemas.openxmlformats.org/officeDocument/2006/relationships/image" Target="../media/image7.jpeg"/><Relationship Id="rId10" Type="http://schemas.openxmlformats.org/officeDocument/2006/relationships/image" Target="../media/image11.png"/><Relationship Id="rId4" Type="http://schemas.openxmlformats.org/officeDocument/2006/relationships/image" Target="../media/image3.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4.xml"/><Relationship Id="rId7" Type="http://schemas.openxmlformats.org/officeDocument/2006/relationships/image" Target="../media/image8.png"/><Relationship Id="rId12" Type="http://schemas.openxmlformats.org/officeDocument/2006/relationships/image" Target="../media/image6.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hyperlink" Target="http://mei.org.uk/Primary-KS2-3-Transition" TargetMode="External"/><Relationship Id="rId11" Type="http://schemas.openxmlformats.org/officeDocument/2006/relationships/image" Target="../media/image12.png"/><Relationship Id="rId5" Type="http://schemas.openxmlformats.org/officeDocument/2006/relationships/image" Target="../media/image13.jpeg"/><Relationship Id="rId10" Type="http://schemas.openxmlformats.org/officeDocument/2006/relationships/image" Target="../media/image11.png"/><Relationship Id="rId4" Type="http://schemas.openxmlformats.org/officeDocument/2006/relationships/image" Target="../media/image3.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6.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00.png"/><Relationship Id="rId5" Type="http://schemas.openxmlformats.org/officeDocument/2006/relationships/image" Target="../media/image90.png"/><Relationship Id="rId4"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6.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20.png"/><Relationship Id="rId5" Type="http://schemas.openxmlformats.org/officeDocument/2006/relationships/image" Target="../media/image110.png"/><Relationship Id="rId4"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6.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6.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6.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60.png"/><Relationship Id="rId5" Type="http://schemas.openxmlformats.org/officeDocument/2006/relationships/image" Target="../media/image150.png"/><Relationship Id="rId4"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6.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6.pn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6.png"/><Relationship Id="rId4" Type="http://schemas.openxmlformats.org/officeDocument/2006/relationships/notesSlide" Target="../notesSlides/notesSlide8.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6.png"/><Relationship Id="rId4" Type="http://schemas.openxmlformats.org/officeDocument/2006/relationships/notesSlide" Target="../notesSlides/notesSlide9.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6.png"/><Relationship Id="rId4" Type="http://schemas.openxmlformats.org/officeDocument/2006/relationships/notesSlide" Target="../notesSlides/notesSlide10.xml"/></Relationships>
</file>

<file path=ppt/slides/_rels/slide20.xml.rels><?xml version="1.0" encoding="UTF-8" standalone="yes"?>
<Relationships xmlns="http://schemas.openxmlformats.org/package/2006/relationships"><Relationship Id="rId3" Type="http://schemas.openxmlformats.org/officeDocument/2006/relationships/audio" Target="../media/media19.m4a"/><Relationship Id="rId2" Type="http://schemas.microsoft.com/office/2007/relationships/media" Target="../media/media19.m4a"/><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notesSlide" Target="../notesSlides/notesSlide11.xml"/><Relationship Id="rId4"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6.png"/><Relationship Id="rId4" Type="http://schemas.openxmlformats.org/officeDocument/2006/relationships/notesSlide" Target="../notesSlides/notesSlide1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6.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6.png"/><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6.png"/><Relationship Id="rId4" Type="http://schemas.openxmlformats.org/officeDocument/2006/relationships/notesSlide" Target="../notesSlides/notesSlide1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6.png"/><Relationship Id="rId4" Type="http://schemas.openxmlformats.org/officeDocument/2006/relationships/notesSlide" Target="../notesSlides/notesSlide14.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6.png"/><Relationship Id="rId4" Type="http://schemas.openxmlformats.org/officeDocument/2006/relationships/notesSlide" Target="../notesSlides/notesSlide15.xml"/></Relationships>
</file>

<file path=ppt/slides/_rels/slide27.xml.rels><?xml version="1.0" encoding="UTF-8" standalone="yes"?>
<Relationships xmlns="http://schemas.openxmlformats.org/package/2006/relationships"><Relationship Id="rId3" Type="http://schemas.openxmlformats.org/officeDocument/2006/relationships/audio" Target="../media/media26.m4a"/><Relationship Id="rId2" Type="http://schemas.microsoft.com/office/2007/relationships/media" Target="../media/media26.m4a"/><Relationship Id="rId1" Type="http://schemas.openxmlformats.org/officeDocument/2006/relationships/tags" Target="../tags/tag2.xml"/><Relationship Id="rId6" Type="http://schemas.openxmlformats.org/officeDocument/2006/relationships/image" Target="../media/image6.png"/><Relationship Id="rId5" Type="http://schemas.openxmlformats.org/officeDocument/2006/relationships/notesSlide" Target="../notesSlides/notesSlide16.xml"/><Relationship Id="rId4"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6.png"/><Relationship Id="rId4" Type="http://schemas.openxmlformats.org/officeDocument/2006/relationships/notesSlide" Target="../notesSlides/notesSlide1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6.png"/><Relationship Id="rId4" Type="http://schemas.openxmlformats.org/officeDocument/2006/relationships/notesSlide" Target="../notesSlides/notesSlide18.xml"/></Relationships>
</file>

<file path=ppt/slides/_rels/slide30.xml.rels><?xml version="1.0" encoding="UTF-8" standalone="yes"?>
<Relationships xmlns="http://schemas.openxmlformats.org/package/2006/relationships"><Relationship Id="rId3" Type="http://schemas.openxmlformats.org/officeDocument/2006/relationships/audio" Target="../media/media29.m4a"/><Relationship Id="rId2" Type="http://schemas.microsoft.com/office/2007/relationships/media" Target="../media/media29.m4a"/><Relationship Id="rId1" Type="http://schemas.openxmlformats.org/officeDocument/2006/relationships/tags" Target="../tags/tag3.xml"/><Relationship Id="rId6" Type="http://schemas.openxmlformats.org/officeDocument/2006/relationships/image" Target="../media/image6.png"/><Relationship Id="rId5" Type="http://schemas.openxmlformats.org/officeDocument/2006/relationships/notesSlide" Target="../notesSlides/notesSlide19.xml"/><Relationship Id="rId4"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547662" y="1052736"/>
            <a:ext cx="6069360" cy="1656184"/>
          </a:xfrm>
        </p:spPr>
        <p:txBody>
          <a:bodyPr/>
          <a:lstStyle/>
          <a:p>
            <a:pPr algn="ctr"/>
            <a:r>
              <a:rPr lang="en-GB" dirty="0"/>
              <a:t>Year 6 Get Calculating Growing Patterns</a:t>
            </a:r>
            <a:br>
              <a:rPr lang="en-GB" dirty="0"/>
            </a:br>
            <a:endParaRPr lang="en-GB" dirty="0"/>
          </a:p>
        </p:txBody>
      </p:sp>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l="23663" r="17538"/>
          <a:stretch/>
        </p:blipFill>
        <p:spPr>
          <a:xfrm rot="1049485">
            <a:off x="5449373" y="3140777"/>
            <a:ext cx="1296144" cy="2204357"/>
          </a:xfrm>
          <a:prstGeom prst="rect">
            <a:avLst/>
          </a:prstGeom>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20122218">
            <a:off x="2623560" y="2708153"/>
            <a:ext cx="1742249" cy="3506992"/>
          </a:xfrm>
          <a:prstGeom prst="rect">
            <a:avLst/>
          </a:prstGeom>
        </p:spPr>
      </p:pic>
      <p:pic>
        <p:nvPicPr>
          <p:cNvPr id="3" name="Picture 2"/>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732240" y="77147"/>
            <a:ext cx="2123728" cy="615549"/>
          </a:xfrm>
          <a:prstGeom prst="rect">
            <a:avLst/>
          </a:prstGeom>
        </p:spPr>
      </p:pic>
      <p:pic>
        <p:nvPicPr>
          <p:cNvPr id="4" name="Audio 3">
            <a:hlinkClick r:id="" action="ppaction://media"/>
            <a:extLst>
              <a:ext uri="{FF2B5EF4-FFF2-40B4-BE49-F238E27FC236}">
                <a16:creationId xmlns:a16="http://schemas.microsoft.com/office/drawing/2014/main" id="{C85C84F2-6DA8-44F8-BDA4-290E1629549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7831"/>
    </mc:Choice>
    <mc:Fallback xmlns="">
      <p:transition spd="slow" advTm="278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43327"/>
            <a:ext cx="8229600" cy="580926"/>
          </a:xfrm>
        </p:spPr>
        <p:txBody>
          <a:bodyPr/>
          <a:lstStyle/>
          <a:p>
            <a:pPr algn="r"/>
            <a:r>
              <a:rPr lang="en-GB" sz="3600" dirty="0"/>
              <a:t>Getting to know your calculator</a:t>
            </a:r>
          </a:p>
        </p:txBody>
      </p:sp>
      <p:sp>
        <p:nvSpPr>
          <p:cNvPr id="3" name="Content Placeholder 2"/>
          <p:cNvSpPr>
            <a:spLocks noGrp="1"/>
          </p:cNvSpPr>
          <p:nvPr>
            <p:ph idx="1"/>
          </p:nvPr>
        </p:nvSpPr>
        <p:spPr>
          <a:xfrm>
            <a:off x="455253" y="1515487"/>
            <a:ext cx="8229600" cy="3012842"/>
          </a:xfrm>
        </p:spPr>
        <p:txBody>
          <a:bodyPr/>
          <a:lstStyle/>
          <a:p>
            <a:pPr marL="0" indent="0">
              <a:buNone/>
            </a:pPr>
            <a:r>
              <a:rPr lang="en-GB" dirty="0"/>
              <a:t>Look at your calculator</a:t>
            </a:r>
          </a:p>
          <a:p>
            <a:r>
              <a:rPr lang="en-GB" dirty="0"/>
              <a:t>Have you got any questions about any of the keys?</a:t>
            </a:r>
          </a:p>
        </p:txBody>
      </p:sp>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l="23663" r="17538"/>
          <a:stretch/>
        </p:blipFill>
        <p:spPr>
          <a:xfrm rot="1548425">
            <a:off x="7030642" y="3513850"/>
            <a:ext cx="1173052" cy="1995013"/>
          </a:xfrm>
          <a:prstGeom prst="rect">
            <a:avLst/>
          </a:prstGeom>
        </p:spPr>
      </p:pic>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9851072">
            <a:off x="4465490" y="2990214"/>
            <a:ext cx="1341981" cy="2701288"/>
          </a:xfrm>
          <a:prstGeom prst="rect">
            <a:avLst/>
          </a:prstGeom>
        </p:spPr>
      </p:pic>
      <p:pic>
        <p:nvPicPr>
          <p:cNvPr id="6" name="Picture 5" descr="C:\Users\alison.hopper\Work Folders\Documents\MEI\Calculator Certificates\Twitter Calculator Challenge\Cal Crunch 3.2 (1).png">
            <a:hlinkClick r:id="rId6"/>
          </p:cNvPr>
          <p:cNvPicPr/>
          <p:nvPr/>
        </p:nvPicPr>
        <p:blipFill>
          <a:blip r:embed="rId7" cstate="print">
            <a:extLst>
              <a:ext uri="{28A0092B-C50C-407E-A947-70E740481C1C}">
                <a14:useLocalDpi xmlns:a14="http://schemas.microsoft.com/office/drawing/2010/main"/>
              </a:ext>
            </a:extLst>
          </a:blip>
          <a:srcRect/>
          <a:stretch>
            <a:fillRect/>
          </a:stretch>
        </p:blipFill>
        <p:spPr bwMode="auto">
          <a:xfrm>
            <a:off x="483270" y="5250263"/>
            <a:ext cx="3440658" cy="1297983"/>
          </a:xfrm>
          <a:prstGeom prst="rect">
            <a:avLst/>
          </a:prstGeom>
          <a:noFill/>
          <a:ln>
            <a:noFill/>
          </a:ln>
        </p:spPr>
      </p:pic>
      <p:pic>
        <p:nvPicPr>
          <p:cNvPr id="8" name="Audio 7">
            <a:hlinkClick r:id="" action="ppaction://media"/>
            <a:extLst>
              <a:ext uri="{FF2B5EF4-FFF2-40B4-BE49-F238E27FC236}">
                <a16:creationId xmlns:a16="http://schemas.microsoft.com/office/drawing/2014/main" id="{E5B8FEF2-C358-43A8-87DC-124B055EBCC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25700435"/>
      </p:ext>
    </p:extLst>
  </p:cSld>
  <p:clrMapOvr>
    <a:masterClrMapping/>
  </p:clrMapOvr>
  <mc:AlternateContent xmlns:mc="http://schemas.openxmlformats.org/markup-compatibility/2006" xmlns:p14="http://schemas.microsoft.com/office/powerpoint/2010/main">
    <mc:Choice Requires="p14">
      <p:transition spd="slow" p14:dur="2000" advTm="21610"/>
    </mc:Choice>
    <mc:Fallback xmlns="">
      <p:transition spd="slow" advTm="216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43327"/>
            <a:ext cx="8229600" cy="580926"/>
          </a:xfrm>
        </p:spPr>
        <p:txBody>
          <a:bodyPr/>
          <a:lstStyle/>
          <a:p>
            <a:pPr algn="r"/>
            <a:r>
              <a:rPr lang="en-GB" sz="3600" dirty="0"/>
              <a:t>Getting to know your calculator</a:t>
            </a:r>
          </a:p>
        </p:txBody>
      </p:sp>
      <p:sp>
        <p:nvSpPr>
          <p:cNvPr id="3" name="Content Placeholder 2"/>
          <p:cNvSpPr>
            <a:spLocks noGrp="1"/>
          </p:cNvSpPr>
          <p:nvPr>
            <p:ph idx="1"/>
          </p:nvPr>
        </p:nvSpPr>
        <p:spPr>
          <a:xfrm>
            <a:off x="457200" y="1240160"/>
            <a:ext cx="8229600" cy="2382896"/>
          </a:xfrm>
        </p:spPr>
        <p:txBody>
          <a:bodyPr/>
          <a:lstStyle/>
          <a:p>
            <a:pPr marL="0" indent="0">
              <a:buNone/>
            </a:pPr>
            <a:r>
              <a:rPr lang="en-GB" dirty="0"/>
              <a:t>Look at your calculator</a:t>
            </a:r>
          </a:p>
          <a:p>
            <a:r>
              <a:rPr lang="en-GB" dirty="0"/>
              <a:t>What is the difference between the C and AC or the DEL and AC?</a:t>
            </a:r>
          </a:p>
        </p:txBody>
      </p:sp>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l="23663" r="17538"/>
          <a:stretch/>
        </p:blipFill>
        <p:spPr>
          <a:xfrm rot="1548425">
            <a:off x="7114235" y="4302469"/>
            <a:ext cx="1173052" cy="1995013"/>
          </a:xfrm>
          <a:prstGeom prst="rect">
            <a:avLst/>
          </a:prstGeom>
        </p:spPr>
      </p:pic>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9851072">
            <a:off x="4549083" y="3778833"/>
            <a:ext cx="1341981" cy="2701288"/>
          </a:xfrm>
          <a:prstGeom prst="rect">
            <a:avLst/>
          </a:prstGeom>
        </p:spPr>
      </p:pic>
      <p:pic>
        <p:nvPicPr>
          <p:cNvPr id="6" name="Picture 5" descr="C:\Users\alison.hopper\Work Folders\Documents\MEI\Calculator Certificates\Twitter Calculator Challenge\Cal Crunch 3.2 (1).png">
            <a:hlinkClick r:id="rId6"/>
          </p:cNvPr>
          <p:cNvPicPr/>
          <p:nvPr/>
        </p:nvPicPr>
        <p:blipFill>
          <a:blip r:embed="rId7" cstate="print">
            <a:extLst>
              <a:ext uri="{28A0092B-C50C-407E-A947-70E740481C1C}">
                <a14:useLocalDpi xmlns:a14="http://schemas.microsoft.com/office/drawing/2010/main"/>
              </a:ext>
            </a:extLst>
          </a:blip>
          <a:srcRect/>
          <a:stretch>
            <a:fillRect/>
          </a:stretch>
        </p:blipFill>
        <p:spPr bwMode="auto">
          <a:xfrm>
            <a:off x="483270" y="5250263"/>
            <a:ext cx="3440658" cy="1297983"/>
          </a:xfrm>
          <a:prstGeom prst="rect">
            <a:avLst/>
          </a:prstGeom>
          <a:noFill/>
          <a:ln>
            <a:noFill/>
          </a:ln>
        </p:spPr>
      </p:pic>
      <p:pic>
        <p:nvPicPr>
          <p:cNvPr id="8" name="Picture 7">
            <a:extLst>
              <a:ext uri="{FF2B5EF4-FFF2-40B4-BE49-F238E27FC236}">
                <a16:creationId xmlns:a16="http://schemas.microsoft.com/office/drawing/2014/main" id="{91031B92-975F-4BB2-A2E2-24D3CBC5755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039310" y="2724695"/>
            <a:ext cx="848498" cy="704948"/>
          </a:xfrm>
          <a:prstGeom prst="rect">
            <a:avLst/>
          </a:prstGeom>
        </p:spPr>
      </p:pic>
      <p:pic>
        <p:nvPicPr>
          <p:cNvPr id="9" name="Picture 8">
            <a:extLst>
              <a:ext uri="{FF2B5EF4-FFF2-40B4-BE49-F238E27FC236}">
                <a16:creationId xmlns:a16="http://schemas.microsoft.com/office/drawing/2014/main" id="{5F8B6D30-06DA-4CE7-B717-E3108539313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513741" y="2724695"/>
            <a:ext cx="848498" cy="704948"/>
          </a:xfrm>
          <a:prstGeom prst="rect">
            <a:avLst/>
          </a:prstGeom>
        </p:spPr>
      </p:pic>
      <p:pic>
        <p:nvPicPr>
          <p:cNvPr id="10" name="Picture 9">
            <a:extLst>
              <a:ext uri="{FF2B5EF4-FFF2-40B4-BE49-F238E27FC236}">
                <a16:creationId xmlns:a16="http://schemas.microsoft.com/office/drawing/2014/main" id="{6F11961D-3637-45D7-B14D-6CB85BB5DDE6}"/>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465427" y="2248272"/>
            <a:ext cx="645109" cy="461291"/>
          </a:xfrm>
          <a:prstGeom prst="rect">
            <a:avLst/>
          </a:prstGeom>
        </p:spPr>
      </p:pic>
      <p:pic>
        <p:nvPicPr>
          <p:cNvPr id="11" name="Picture 10">
            <a:extLst>
              <a:ext uri="{FF2B5EF4-FFF2-40B4-BE49-F238E27FC236}">
                <a16:creationId xmlns:a16="http://schemas.microsoft.com/office/drawing/2014/main" id="{FFBDCA7F-607A-4672-98D6-EF6380602D29}"/>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7527291" y="2248272"/>
            <a:ext cx="645109" cy="461291"/>
          </a:xfrm>
          <a:prstGeom prst="rect">
            <a:avLst/>
          </a:prstGeom>
        </p:spPr>
      </p:pic>
      <p:pic>
        <p:nvPicPr>
          <p:cNvPr id="7" name="Audio 6">
            <a:hlinkClick r:id="" action="ppaction://media"/>
            <a:extLst>
              <a:ext uri="{FF2B5EF4-FFF2-40B4-BE49-F238E27FC236}">
                <a16:creationId xmlns:a16="http://schemas.microsoft.com/office/drawing/2014/main" id="{BA03D0A5-4BC9-4567-A5DA-741317DF02D7}"/>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783461637"/>
      </p:ext>
    </p:extLst>
  </p:cSld>
  <p:clrMapOvr>
    <a:masterClrMapping/>
  </p:clrMapOvr>
  <mc:AlternateContent xmlns:mc="http://schemas.openxmlformats.org/markup-compatibility/2006" xmlns:p14="http://schemas.microsoft.com/office/powerpoint/2010/main">
    <mc:Choice Requires="p14">
      <p:transition spd="slow" p14:dur="2000" advTm="25195"/>
    </mc:Choice>
    <mc:Fallback xmlns="">
      <p:transition spd="slow" advTm="251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8720"/>
            <a:ext cx="8363272" cy="4117263"/>
          </a:xfrm>
        </p:spPr>
        <p:txBody>
          <a:bodyPr/>
          <a:lstStyle/>
          <a:p>
            <a:pPr marL="0" indent="0">
              <a:buNone/>
            </a:pPr>
            <a:r>
              <a:rPr lang="en-GB" dirty="0"/>
              <a:t>AC is ‘All Clear’ and clears everything you have keyed in</a:t>
            </a:r>
          </a:p>
          <a:p>
            <a:pPr marL="0" indent="0">
              <a:buNone/>
            </a:pPr>
            <a:endParaRPr lang="en-GB" sz="2000" dirty="0"/>
          </a:p>
          <a:p>
            <a:pPr marL="0" indent="0">
              <a:buNone/>
            </a:pPr>
            <a:r>
              <a:rPr lang="en-GB" dirty="0"/>
              <a:t>C/DEL only clears the last key press or number you keyed in</a:t>
            </a:r>
          </a:p>
          <a:p>
            <a:pPr marL="0" indent="0">
              <a:buNone/>
            </a:pPr>
            <a:endParaRPr lang="en-GB" sz="2000" dirty="0"/>
          </a:p>
          <a:p>
            <a:pPr marL="0" indent="0">
              <a:buNone/>
            </a:pPr>
            <a:r>
              <a:rPr lang="en-GB" dirty="0"/>
              <a:t>Have a go at getting 3 + 5 wrong by keying in 3 + 4. Press the C/DEL and see what happens.</a:t>
            </a:r>
          </a:p>
        </p:txBody>
      </p:sp>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l="23663" r="17538"/>
          <a:stretch/>
        </p:blipFill>
        <p:spPr>
          <a:xfrm rot="20572879">
            <a:off x="5192242" y="4789296"/>
            <a:ext cx="1047123" cy="1780845"/>
          </a:xfrm>
          <a:prstGeom prst="rect">
            <a:avLst/>
          </a:prstGeom>
        </p:spPr>
      </p:pic>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731190">
            <a:off x="7351816" y="4164005"/>
            <a:ext cx="1197917" cy="2411300"/>
          </a:xfrm>
          <a:prstGeom prst="rect">
            <a:avLst/>
          </a:prstGeom>
        </p:spPr>
      </p:pic>
      <p:pic>
        <p:nvPicPr>
          <p:cNvPr id="6" name="Picture 5" descr="C:\Users\alison.hopper\Work Folders\Documents\MEI\Calculator Certificates\Twitter Calculator Challenge\Cal Crunch 3.2 (1).png">
            <a:hlinkClick r:id="rId6"/>
          </p:cNvPr>
          <p:cNvPicPr/>
          <p:nvPr/>
        </p:nvPicPr>
        <p:blipFill>
          <a:blip r:embed="rId7" cstate="print">
            <a:extLst>
              <a:ext uri="{28A0092B-C50C-407E-A947-70E740481C1C}">
                <a14:useLocalDpi xmlns:a14="http://schemas.microsoft.com/office/drawing/2010/main"/>
              </a:ext>
            </a:extLst>
          </a:blip>
          <a:srcRect/>
          <a:stretch>
            <a:fillRect/>
          </a:stretch>
        </p:blipFill>
        <p:spPr bwMode="auto">
          <a:xfrm>
            <a:off x="483270" y="5250263"/>
            <a:ext cx="3440658" cy="1297983"/>
          </a:xfrm>
          <a:prstGeom prst="rect">
            <a:avLst/>
          </a:prstGeom>
          <a:noFill/>
          <a:ln>
            <a:noFill/>
          </a:ln>
        </p:spPr>
      </p:pic>
      <p:pic>
        <p:nvPicPr>
          <p:cNvPr id="8" name="Picture 7">
            <a:extLst>
              <a:ext uri="{FF2B5EF4-FFF2-40B4-BE49-F238E27FC236}">
                <a16:creationId xmlns:a16="http://schemas.microsoft.com/office/drawing/2014/main" id="{255F8D8F-4001-434E-AE34-D10EB3D4B21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979098" y="1354462"/>
            <a:ext cx="848498" cy="704948"/>
          </a:xfrm>
          <a:prstGeom prst="rect">
            <a:avLst/>
          </a:prstGeom>
        </p:spPr>
      </p:pic>
      <p:pic>
        <p:nvPicPr>
          <p:cNvPr id="9" name="Picture 8">
            <a:extLst>
              <a:ext uri="{FF2B5EF4-FFF2-40B4-BE49-F238E27FC236}">
                <a16:creationId xmlns:a16="http://schemas.microsoft.com/office/drawing/2014/main" id="{58501B31-6A78-4E9E-8B43-962DFEB10116}"/>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499679" y="2708920"/>
            <a:ext cx="848498" cy="704948"/>
          </a:xfrm>
          <a:prstGeom prst="rect">
            <a:avLst/>
          </a:prstGeom>
        </p:spPr>
      </p:pic>
      <p:pic>
        <p:nvPicPr>
          <p:cNvPr id="10" name="Picture 9">
            <a:extLst>
              <a:ext uri="{FF2B5EF4-FFF2-40B4-BE49-F238E27FC236}">
                <a16:creationId xmlns:a16="http://schemas.microsoft.com/office/drawing/2014/main" id="{B53403E1-BAF8-4274-B24A-11AFE3D08792}"/>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2758238" y="2869202"/>
            <a:ext cx="645109" cy="461291"/>
          </a:xfrm>
          <a:prstGeom prst="rect">
            <a:avLst/>
          </a:prstGeom>
        </p:spPr>
      </p:pic>
      <p:pic>
        <p:nvPicPr>
          <p:cNvPr id="11" name="Picture 10">
            <a:extLst>
              <a:ext uri="{FF2B5EF4-FFF2-40B4-BE49-F238E27FC236}">
                <a16:creationId xmlns:a16="http://schemas.microsoft.com/office/drawing/2014/main" id="{D3BA78C7-88F7-4AA2-BA02-81A29CD7BCF3}"/>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2182156" y="1526479"/>
            <a:ext cx="645109" cy="461291"/>
          </a:xfrm>
          <a:prstGeom prst="rect">
            <a:avLst/>
          </a:prstGeom>
        </p:spPr>
      </p:pic>
      <p:sp>
        <p:nvSpPr>
          <p:cNvPr id="12" name="Title 1">
            <a:extLst>
              <a:ext uri="{FF2B5EF4-FFF2-40B4-BE49-F238E27FC236}">
                <a16:creationId xmlns:a16="http://schemas.microsoft.com/office/drawing/2014/main" id="{7F58D37B-5488-4976-BE13-8485738F75BF}"/>
              </a:ext>
            </a:extLst>
          </p:cNvPr>
          <p:cNvSpPr txBox="1">
            <a:spLocks/>
          </p:cNvSpPr>
          <p:nvPr/>
        </p:nvSpPr>
        <p:spPr>
          <a:xfrm>
            <a:off x="827584" y="143327"/>
            <a:ext cx="8229600" cy="580926"/>
          </a:xfrm>
          <a:prstGeom prst="rect">
            <a:avLst/>
          </a:prstGeom>
        </p:spPr>
        <p:txBody>
          <a:bodyPr vert="horz"/>
          <a:lstStyle>
            <a:lvl1pPr algn="ctr"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pPr algn="r"/>
            <a:r>
              <a:rPr lang="en-GB" sz="3600" kern="0"/>
              <a:t>Getting to know your calculator</a:t>
            </a:r>
            <a:endParaRPr lang="en-GB" sz="3600" kern="0" dirty="0"/>
          </a:p>
        </p:txBody>
      </p:sp>
      <p:pic>
        <p:nvPicPr>
          <p:cNvPr id="2" name="Audio 1">
            <a:hlinkClick r:id="" action="ppaction://media"/>
            <a:extLst>
              <a:ext uri="{FF2B5EF4-FFF2-40B4-BE49-F238E27FC236}">
                <a16:creationId xmlns:a16="http://schemas.microsoft.com/office/drawing/2014/main" id="{2447A015-118C-4AB1-89D9-F96519ED65C2}"/>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58603587"/>
      </p:ext>
    </p:extLst>
  </p:cSld>
  <p:clrMapOvr>
    <a:masterClrMapping/>
  </p:clrMapOvr>
  <mc:AlternateContent xmlns:mc="http://schemas.openxmlformats.org/markup-compatibility/2006" xmlns:p14="http://schemas.microsoft.com/office/powerpoint/2010/main">
    <mc:Choice Requires="p14">
      <p:transition spd="slow" p14:dur="2000" advTm="69685"/>
    </mc:Choice>
    <mc:Fallback xmlns="">
      <p:transition spd="slow" advTm="696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40" y="111770"/>
            <a:ext cx="5853336" cy="580926"/>
          </a:xfrm>
        </p:spPr>
        <p:txBody>
          <a:bodyPr/>
          <a:lstStyle/>
          <a:p>
            <a:pPr algn="r"/>
            <a:r>
              <a:rPr lang="en-GB" sz="3600" dirty="0"/>
              <a:t>Function Machines</a:t>
            </a:r>
            <a:endParaRPr lang="en-GB" sz="4000" dirty="0"/>
          </a:p>
        </p:txBody>
      </p:sp>
      <p:sp>
        <p:nvSpPr>
          <p:cNvPr id="5" name="Rectangle 1"/>
          <p:cNvSpPr>
            <a:spLocks noChangeArrowheads="1"/>
          </p:cNvSpPr>
          <p:nvPr/>
        </p:nvSpPr>
        <p:spPr bwMode="auto">
          <a:xfrm>
            <a:off x="323526" y="882601"/>
            <a:ext cx="8136904"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This function machine is doing something to the numbers.</a:t>
            </a: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The input values are changed into the output values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cs typeface="Arial" panose="020B0604020202020204" pitchFamily="34" charset="0"/>
              </a:rPr>
              <a:t>What is changing?</a:t>
            </a: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What function is the machine performing?</a:t>
            </a:r>
            <a:endParaRPr kumimoji="0" lang="en-GB" altLang="en-US" sz="14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sp>
        <p:nvSpPr>
          <p:cNvPr id="6" name="Title 1"/>
          <p:cNvSpPr txBox="1">
            <a:spLocks/>
          </p:cNvSpPr>
          <p:nvPr/>
        </p:nvSpPr>
        <p:spPr>
          <a:xfrm>
            <a:off x="323526" y="6309320"/>
            <a:ext cx="8496943" cy="393866"/>
          </a:xfrm>
          <a:prstGeom prst="rect">
            <a:avLst/>
          </a:prstGeom>
        </p:spPr>
        <p:txBody>
          <a:bodyPr vert="horz"/>
          <a:lstStyle>
            <a:lvl1pPr algn="ctr"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r>
              <a:rPr lang="en-GB" sz="2000" b="1" kern="0" dirty="0"/>
              <a:t>Use the ‘I think ….’ prompts as you discuss your work with a partner</a:t>
            </a:r>
          </a:p>
        </p:txBody>
      </p:sp>
      <p:sp>
        <p:nvSpPr>
          <p:cNvPr id="3" name="Arrow: Left 2">
            <a:extLst>
              <a:ext uri="{FF2B5EF4-FFF2-40B4-BE49-F238E27FC236}">
                <a16:creationId xmlns:a16="http://schemas.microsoft.com/office/drawing/2014/main" id="{CF59E2FC-B273-4796-93D5-939DD7DDD114}"/>
              </a:ext>
            </a:extLst>
          </p:cNvPr>
          <p:cNvSpPr/>
          <p:nvPr/>
        </p:nvSpPr>
        <p:spPr bwMode="auto">
          <a:xfrm rot="10800000">
            <a:off x="2369214" y="3311419"/>
            <a:ext cx="1370634" cy="751109"/>
          </a:xfrm>
          <a:prstGeom prst="leftArrow">
            <a:avLst/>
          </a:prstGeom>
          <a:solidFill>
            <a:srgbClr val="FF0000"/>
          </a:solid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4" name="Arrow: Right 3">
            <a:extLst>
              <a:ext uri="{FF2B5EF4-FFF2-40B4-BE49-F238E27FC236}">
                <a16:creationId xmlns:a16="http://schemas.microsoft.com/office/drawing/2014/main" id="{5430FA48-5CCE-4789-87DB-F9CDB555E051}"/>
              </a:ext>
            </a:extLst>
          </p:cNvPr>
          <p:cNvSpPr/>
          <p:nvPr/>
        </p:nvSpPr>
        <p:spPr bwMode="auto">
          <a:xfrm>
            <a:off x="5404151" y="3311417"/>
            <a:ext cx="1370634" cy="751109"/>
          </a:xfrm>
          <a:prstGeom prst="rightArrow">
            <a:avLst/>
          </a:prstGeom>
          <a:solidFill>
            <a:srgbClr val="00B0F0"/>
          </a:solid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Double Wave 9">
            <a:extLst>
              <a:ext uri="{FF2B5EF4-FFF2-40B4-BE49-F238E27FC236}">
                <a16:creationId xmlns:a16="http://schemas.microsoft.com/office/drawing/2014/main" id="{A28EFD84-7358-4C5A-A73D-86C5D09897E8}"/>
              </a:ext>
            </a:extLst>
          </p:cNvPr>
          <p:cNvSpPr/>
          <p:nvPr/>
        </p:nvSpPr>
        <p:spPr bwMode="auto">
          <a:xfrm>
            <a:off x="3724952" y="2836554"/>
            <a:ext cx="1679199" cy="1700837"/>
          </a:xfrm>
          <a:prstGeom prst="doubleWave">
            <a:avLst/>
          </a:prstGeom>
          <a:pattFill prst="lgCheck">
            <a:fgClr>
              <a:srgbClr val="FF0000"/>
            </a:fgClr>
            <a:bgClr>
              <a:srgbClr val="00B0F0"/>
            </a:bgClr>
          </a:patt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TextBox 12">
            <a:extLst>
              <a:ext uri="{FF2B5EF4-FFF2-40B4-BE49-F238E27FC236}">
                <a16:creationId xmlns:a16="http://schemas.microsoft.com/office/drawing/2014/main" id="{72F8B472-2E6C-450D-96B9-F3417591C316}"/>
              </a:ext>
            </a:extLst>
          </p:cNvPr>
          <p:cNvSpPr txBox="1"/>
          <p:nvPr/>
        </p:nvSpPr>
        <p:spPr>
          <a:xfrm>
            <a:off x="3940411" y="3333028"/>
            <a:ext cx="1248282" cy="707886"/>
          </a:xfrm>
          <a:prstGeom prst="rect">
            <a:avLst/>
          </a:prstGeom>
          <a:solidFill>
            <a:srgbClr val="00B0F0"/>
          </a:solidFill>
        </p:spPr>
        <p:txBody>
          <a:bodyPr wrap="square" rtlCol="0">
            <a:spAutoFit/>
          </a:bodyPr>
          <a:lstStyle/>
          <a:p>
            <a:pPr algn="ctr"/>
            <a:r>
              <a:rPr lang="en-GB" sz="2000" dirty="0">
                <a:solidFill>
                  <a:srgbClr val="002060"/>
                </a:solidFill>
              </a:rPr>
              <a:t>Function</a:t>
            </a:r>
          </a:p>
          <a:p>
            <a:pPr algn="ctr"/>
            <a:r>
              <a:rPr lang="en-GB" sz="2000" dirty="0">
                <a:solidFill>
                  <a:srgbClr val="002060"/>
                </a:solidFill>
              </a:rPr>
              <a:t>-o-</a:t>
            </a:r>
            <a:r>
              <a:rPr lang="en-GB" sz="2000" dirty="0" err="1">
                <a:solidFill>
                  <a:srgbClr val="002060"/>
                </a:solidFill>
              </a:rPr>
              <a:t>matic</a:t>
            </a:r>
            <a:r>
              <a:rPr lang="en-GB" sz="2000" dirty="0">
                <a:solidFill>
                  <a:srgbClr val="002060"/>
                </a:solidFill>
              </a:rPr>
              <a:t>!</a:t>
            </a:r>
          </a:p>
        </p:txBody>
      </p:sp>
      <mc:AlternateContent xmlns:mc="http://schemas.openxmlformats.org/markup-compatibility/2006" xmlns:a14="http://schemas.microsoft.com/office/drawing/2010/main">
        <mc:Choice Requires="a14">
          <p:sp>
            <p:nvSpPr>
              <p:cNvPr id="14" name="Rectangle 1">
                <a:extLst>
                  <a:ext uri="{FF2B5EF4-FFF2-40B4-BE49-F238E27FC236}">
                    <a16:creationId xmlns:a16="http://schemas.microsoft.com/office/drawing/2014/main" id="{D88C2FA5-2A9F-4F10-A496-97CEA544BCA7}"/>
                  </a:ext>
                </a:extLst>
              </p:cNvPr>
              <p:cNvSpPr>
                <a:spLocks noChangeArrowheads="1"/>
              </p:cNvSpPr>
              <p:nvPr/>
            </p:nvSpPr>
            <p:spPr bwMode="auto">
              <a:xfrm>
                <a:off x="305495" y="2586231"/>
                <a:ext cx="2063718" cy="255454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Input value </a:t>
                </a:r>
                <a14:m>
                  <m:oMath xmlns:m="http://schemas.openxmlformats.org/officeDocument/2006/math">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𝒙</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oMath>
                </a14:m>
                <a:endPar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ea typeface="Calibri" panose="020F0502020204030204" pitchFamily="34" charset="0"/>
                    <a:cs typeface="Arial" panose="020B0604020202020204" pitchFamily="34" charset="0"/>
                  </a:rPr>
                  <a:t>1</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ea typeface="Calibri" panose="020F0502020204030204" pitchFamily="34" charset="0"/>
                    <a:cs typeface="Arial" panose="020B0604020202020204" pitchFamily="34" charset="0"/>
                  </a:rPr>
                  <a:t>2</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ea typeface="Calibri" panose="020F0502020204030204" pitchFamily="34" charset="0"/>
                    <a:cs typeface="Arial" panose="020B0604020202020204" pitchFamily="34" charset="0"/>
                  </a:rPr>
                  <a:t>3</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ea typeface="Calibri" panose="020F0502020204030204" pitchFamily="34" charset="0"/>
                    <a:cs typeface="Arial" panose="020B0604020202020204" pitchFamily="34" charset="0"/>
                  </a:rPr>
                  <a:t>4</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6</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10</a:t>
                </a:r>
              </a:p>
              <a:p>
                <a:pPr marL="0" marR="0" lvl="0" indent="0" algn="ctr" defTabSz="914400" rtl="0" eaLnBrk="0" fontAlgn="base" latinLnBrk="0" hangingPunct="0">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en-GB" altLang="en-US" sz="2000" b="0" i="1" smtClean="0">
                          <a:solidFill>
                            <a:srgbClr val="002060"/>
                          </a:solidFill>
                          <a:latin typeface="Cambria Math" panose="02040503050406030204" pitchFamily="18" charset="0"/>
                          <a:cs typeface="Arial" panose="020B0604020202020204" pitchFamily="34" charset="0"/>
                        </a:rPr>
                        <m:t>𝑥</m:t>
                      </m:r>
                    </m:oMath>
                  </m:oMathPara>
                </a14:m>
                <a:endParaRPr lang="en-GB" altLang="en-US" sz="2000" dirty="0">
                  <a:solidFill>
                    <a:srgbClr val="002060"/>
                  </a:solidFill>
                  <a:latin typeface="Arial" panose="020B0604020202020204" pitchFamily="34" charset="0"/>
                  <a:cs typeface="Arial" panose="020B0604020202020204" pitchFamily="34" charset="0"/>
                </a:endParaRPr>
              </a:p>
            </p:txBody>
          </p:sp>
        </mc:Choice>
        <mc:Fallback xmlns="">
          <p:sp>
            <p:nvSpPr>
              <p:cNvPr id="14" name="Rectangle 1">
                <a:extLst>
                  <a:ext uri="{FF2B5EF4-FFF2-40B4-BE49-F238E27FC236}">
                    <a16:creationId xmlns:a16="http://schemas.microsoft.com/office/drawing/2014/main" id="{D88C2FA5-2A9F-4F10-A496-97CEA544BCA7}"/>
                  </a:ext>
                </a:extLst>
              </p:cNvPr>
              <p:cNvSpPr>
                <a:spLocks noRot="1" noChangeAspect="1" noMove="1" noResize="1" noEditPoints="1" noAdjustHandles="1" noChangeArrowheads="1" noChangeShapeType="1" noTextEdit="1"/>
              </p:cNvSpPr>
              <p:nvPr/>
            </p:nvSpPr>
            <p:spPr bwMode="auto">
              <a:xfrm>
                <a:off x="305495" y="2586231"/>
                <a:ext cx="2063718" cy="2554545"/>
              </a:xfrm>
              <a:prstGeom prst="rect">
                <a:avLst/>
              </a:prstGeom>
              <a:blipFill>
                <a:blip r:embed="rId5"/>
                <a:stretch>
                  <a:fillRect l="-295" t="-95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Rectangle 1">
                <a:extLst>
                  <a:ext uri="{FF2B5EF4-FFF2-40B4-BE49-F238E27FC236}">
                    <a16:creationId xmlns:a16="http://schemas.microsoft.com/office/drawing/2014/main" id="{5402F790-77D9-46DE-9CDA-C48779B2EE1B}"/>
                  </a:ext>
                </a:extLst>
              </p:cNvPr>
              <p:cNvSpPr>
                <a:spLocks noChangeArrowheads="1"/>
              </p:cNvSpPr>
              <p:nvPr/>
            </p:nvSpPr>
            <p:spPr bwMode="auto">
              <a:xfrm>
                <a:off x="6774785" y="2585586"/>
                <a:ext cx="2210391" cy="255454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b="1" dirty="0">
                    <a:solidFill>
                      <a:srgbClr val="002060"/>
                    </a:solidFill>
                    <a:latin typeface="Arial" panose="020B0604020202020204" pitchFamily="34" charset="0"/>
                    <a:ea typeface="Calibri" panose="020F0502020204030204" pitchFamily="34" charset="0"/>
                    <a:cs typeface="Arial" panose="020B0604020202020204" pitchFamily="34" charset="0"/>
                  </a:rPr>
                  <a:t>Out</a:t>
                </a: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put value </a:t>
                </a:r>
                <a14:m>
                  <m:oMath xmlns:m="http://schemas.openxmlformats.org/officeDocument/2006/math">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𝒚</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oMath>
                </a14:m>
                <a:endPar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2</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4</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8</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12</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a:t>
                </a:r>
              </a:p>
            </p:txBody>
          </p:sp>
        </mc:Choice>
        <mc:Fallback xmlns="">
          <p:sp>
            <p:nvSpPr>
              <p:cNvPr id="15" name="Rectangle 1">
                <a:extLst>
                  <a:ext uri="{FF2B5EF4-FFF2-40B4-BE49-F238E27FC236}">
                    <a16:creationId xmlns:a16="http://schemas.microsoft.com/office/drawing/2014/main" id="{5402F790-77D9-46DE-9CDA-C48779B2EE1B}"/>
                  </a:ext>
                </a:extLst>
              </p:cNvPr>
              <p:cNvSpPr>
                <a:spLocks noRot="1" noChangeAspect="1" noMove="1" noResize="1" noEditPoints="1" noAdjustHandles="1" noChangeArrowheads="1" noChangeShapeType="1" noTextEdit="1"/>
              </p:cNvSpPr>
              <p:nvPr/>
            </p:nvSpPr>
            <p:spPr bwMode="auto">
              <a:xfrm>
                <a:off x="6774785" y="2585586"/>
                <a:ext cx="2210391" cy="2554545"/>
              </a:xfrm>
              <a:prstGeom prst="rect">
                <a:avLst/>
              </a:prstGeom>
              <a:blipFill>
                <a:blip r:embed="rId6"/>
                <a:stretch>
                  <a:fillRect l="-1653" t="-955" r="-275" b="-358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
        <p:nvSpPr>
          <p:cNvPr id="16" name="Rectangle 1">
            <a:extLst>
              <a:ext uri="{FF2B5EF4-FFF2-40B4-BE49-F238E27FC236}">
                <a16:creationId xmlns:a16="http://schemas.microsoft.com/office/drawing/2014/main" id="{AA134082-D58A-47CA-9A9F-27B8679AB467}"/>
              </a:ext>
            </a:extLst>
          </p:cNvPr>
          <p:cNvSpPr>
            <a:spLocks noChangeArrowheads="1"/>
          </p:cNvSpPr>
          <p:nvPr/>
        </p:nvSpPr>
        <p:spPr bwMode="auto">
          <a:xfrm>
            <a:off x="305495" y="5425930"/>
            <a:ext cx="813690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The input has been _____ to produce the output value</a:t>
            </a:r>
            <a:endParaRPr lang="en-GB" altLang="en-US" sz="2000" b="1" dirty="0">
              <a:solidFill>
                <a:srgbClr val="002060"/>
              </a:solidFill>
              <a:latin typeface="Arial" panose="020B0604020202020204" pitchFamily="34" charset="0"/>
              <a:cs typeface="Arial" panose="020B0604020202020204" pitchFamily="34" charset="0"/>
            </a:endParaRPr>
          </a:p>
        </p:txBody>
      </p:sp>
      <p:pic>
        <p:nvPicPr>
          <p:cNvPr id="8" name="Audio 7">
            <a:hlinkClick r:id="" action="ppaction://media"/>
            <a:extLst>
              <a:ext uri="{FF2B5EF4-FFF2-40B4-BE49-F238E27FC236}">
                <a16:creationId xmlns:a16="http://schemas.microsoft.com/office/drawing/2014/main" id="{16892624-4214-445D-A7A9-14909E30BFB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939496456"/>
      </p:ext>
    </p:extLst>
  </p:cSld>
  <p:clrMapOvr>
    <a:masterClrMapping/>
  </p:clrMapOvr>
  <mc:AlternateContent xmlns:mc="http://schemas.openxmlformats.org/markup-compatibility/2006" xmlns:p14="http://schemas.microsoft.com/office/powerpoint/2010/main">
    <mc:Choice Requires="p14">
      <p:transition spd="slow" p14:dur="2000" advTm="78777"/>
    </mc:Choice>
    <mc:Fallback xmlns="">
      <p:transition spd="slow" advTm="787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40" y="111770"/>
            <a:ext cx="5853336" cy="580926"/>
          </a:xfrm>
        </p:spPr>
        <p:txBody>
          <a:bodyPr/>
          <a:lstStyle/>
          <a:p>
            <a:pPr algn="r"/>
            <a:r>
              <a:rPr lang="en-GB" sz="3600" dirty="0"/>
              <a:t>Function Machines</a:t>
            </a:r>
            <a:endParaRPr lang="en-GB" sz="4000" dirty="0"/>
          </a:p>
        </p:txBody>
      </p:sp>
      <p:sp>
        <p:nvSpPr>
          <p:cNvPr id="5" name="Rectangle 1"/>
          <p:cNvSpPr>
            <a:spLocks noChangeArrowheads="1"/>
          </p:cNvSpPr>
          <p:nvPr/>
        </p:nvSpPr>
        <p:spPr bwMode="auto">
          <a:xfrm>
            <a:off x="323526" y="882601"/>
            <a:ext cx="8136904"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This function machine is doing something to the numbers.</a:t>
            </a: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The input values are changed into the output values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cs typeface="Arial" panose="020B0604020202020204" pitchFamily="34" charset="0"/>
              </a:rPr>
              <a:t>What is changing?</a:t>
            </a: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What function is the machine performing?</a:t>
            </a:r>
            <a:endParaRPr kumimoji="0" lang="en-GB" altLang="en-US" sz="14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sp>
        <p:nvSpPr>
          <p:cNvPr id="6" name="Title 1"/>
          <p:cNvSpPr txBox="1">
            <a:spLocks/>
          </p:cNvSpPr>
          <p:nvPr/>
        </p:nvSpPr>
        <p:spPr>
          <a:xfrm>
            <a:off x="323526" y="6309320"/>
            <a:ext cx="8496943" cy="393866"/>
          </a:xfrm>
          <a:prstGeom prst="rect">
            <a:avLst/>
          </a:prstGeom>
        </p:spPr>
        <p:txBody>
          <a:bodyPr vert="horz"/>
          <a:lstStyle>
            <a:lvl1pPr algn="ctr"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r>
              <a:rPr lang="en-GB" sz="2000" b="1" kern="0" dirty="0"/>
              <a:t>Use the ‘I think ….’ prompts as you discuss your work with a partner</a:t>
            </a:r>
          </a:p>
        </p:txBody>
      </p:sp>
      <p:sp>
        <p:nvSpPr>
          <p:cNvPr id="8" name="Rectangle 1"/>
          <p:cNvSpPr>
            <a:spLocks noChangeArrowheads="1"/>
          </p:cNvSpPr>
          <p:nvPr/>
        </p:nvSpPr>
        <p:spPr bwMode="auto">
          <a:xfrm>
            <a:off x="323526" y="5701608"/>
            <a:ext cx="813690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Can you change your calculator into the function machine?</a:t>
            </a:r>
            <a:endParaRPr lang="en-GB" altLang="en-US" sz="2000" dirty="0">
              <a:solidFill>
                <a:srgbClr val="002060"/>
              </a:solidFill>
              <a:latin typeface="Arial" panose="020B0604020202020204" pitchFamily="34" charset="0"/>
              <a:cs typeface="Arial" panose="020B0604020202020204" pitchFamily="34" charset="0"/>
            </a:endParaRPr>
          </a:p>
        </p:txBody>
      </p:sp>
      <p:sp>
        <p:nvSpPr>
          <p:cNvPr id="3" name="Arrow: Left 2">
            <a:extLst>
              <a:ext uri="{FF2B5EF4-FFF2-40B4-BE49-F238E27FC236}">
                <a16:creationId xmlns:a16="http://schemas.microsoft.com/office/drawing/2014/main" id="{CF59E2FC-B273-4796-93D5-939DD7DDD114}"/>
              </a:ext>
            </a:extLst>
          </p:cNvPr>
          <p:cNvSpPr/>
          <p:nvPr/>
        </p:nvSpPr>
        <p:spPr bwMode="auto">
          <a:xfrm rot="10800000">
            <a:off x="2369214" y="3311419"/>
            <a:ext cx="1370634" cy="751109"/>
          </a:xfrm>
          <a:prstGeom prst="leftArrow">
            <a:avLst/>
          </a:prstGeom>
          <a:solidFill>
            <a:srgbClr val="FF0000"/>
          </a:solid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4" name="Arrow: Right 3">
            <a:extLst>
              <a:ext uri="{FF2B5EF4-FFF2-40B4-BE49-F238E27FC236}">
                <a16:creationId xmlns:a16="http://schemas.microsoft.com/office/drawing/2014/main" id="{5430FA48-5CCE-4789-87DB-F9CDB555E051}"/>
              </a:ext>
            </a:extLst>
          </p:cNvPr>
          <p:cNvSpPr/>
          <p:nvPr/>
        </p:nvSpPr>
        <p:spPr bwMode="auto">
          <a:xfrm>
            <a:off x="5404151" y="3311417"/>
            <a:ext cx="1370634" cy="751109"/>
          </a:xfrm>
          <a:prstGeom prst="rightArrow">
            <a:avLst/>
          </a:prstGeom>
          <a:solidFill>
            <a:srgbClr val="00B0F0"/>
          </a:solid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Double Wave 9">
            <a:extLst>
              <a:ext uri="{FF2B5EF4-FFF2-40B4-BE49-F238E27FC236}">
                <a16:creationId xmlns:a16="http://schemas.microsoft.com/office/drawing/2014/main" id="{A28EFD84-7358-4C5A-A73D-86C5D09897E8}"/>
              </a:ext>
            </a:extLst>
          </p:cNvPr>
          <p:cNvSpPr/>
          <p:nvPr/>
        </p:nvSpPr>
        <p:spPr bwMode="auto">
          <a:xfrm>
            <a:off x="3724952" y="2836554"/>
            <a:ext cx="1679199" cy="1700837"/>
          </a:xfrm>
          <a:prstGeom prst="doubleWave">
            <a:avLst/>
          </a:prstGeom>
          <a:pattFill prst="lgCheck">
            <a:fgClr>
              <a:srgbClr val="FF0000"/>
            </a:fgClr>
            <a:bgClr>
              <a:srgbClr val="00B0F0"/>
            </a:bgClr>
          </a:patt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TextBox 12">
            <a:extLst>
              <a:ext uri="{FF2B5EF4-FFF2-40B4-BE49-F238E27FC236}">
                <a16:creationId xmlns:a16="http://schemas.microsoft.com/office/drawing/2014/main" id="{72F8B472-2E6C-450D-96B9-F3417591C316}"/>
              </a:ext>
            </a:extLst>
          </p:cNvPr>
          <p:cNvSpPr txBox="1"/>
          <p:nvPr/>
        </p:nvSpPr>
        <p:spPr>
          <a:xfrm>
            <a:off x="3879233" y="3360196"/>
            <a:ext cx="1370635" cy="646331"/>
          </a:xfrm>
          <a:prstGeom prst="rect">
            <a:avLst/>
          </a:prstGeom>
          <a:solidFill>
            <a:srgbClr val="00B0F0"/>
          </a:solidFill>
        </p:spPr>
        <p:txBody>
          <a:bodyPr wrap="square" rtlCol="0">
            <a:spAutoFit/>
          </a:bodyPr>
          <a:lstStyle/>
          <a:p>
            <a:pPr algn="ctr"/>
            <a:r>
              <a:rPr lang="en-GB" sz="1800" dirty="0">
                <a:solidFill>
                  <a:srgbClr val="002060"/>
                </a:solidFill>
              </a:rPr>
              <a:t>Multiply by 2</a:t>
            </a:r>
          </a:p>
        </p:txBody>
      </p:sp>
      <mc:AlternateContent xmlns:mc="http://schemas.openxmlformats.org/markup-compatibility/2006" xmlns:a14="http://schemas.microsoft.com/office/drawing/2010/main">
        <mc:Choice Requires="a14">
          <p:sp>
            <p:nvSpPr>
              <p:cNvPr id="14" name="Rectangle 1">
                <a:extLst>
                  <a:ext uri="{FF2B5EF4-FFF2-40B4-BE49-F238E27FC236}">
                    <a16:creationId xmlns:a16="http://schemas.microsoft.com/office/drawing/2014/main" id="{D88C2FA5-2A9F-4F10-A496-97CEA544BCA7}"/>
                  </a:ext>
                </a:extLst>
              </p:cNvPr>
              <p:cNvSpPr>
                <a:spLocks noChangeArrowheads="1"/>
              </p:cNvSpPr>
              <p:nvPr/>
            </p:nvSpPr>
            <p:spPr bwMode="auto">
              <a:xfrm>
                <a:off x="305495" y="2586231"/>
                <a:ext cx="2048823" cy="255454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Input value </a:t>
                </a:r>
                <a14:m>
                  <m:oMath xmlns:m="http://schemas.openxmlformats.org/officeDocument/2006/math">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𝒙</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oMath>
                </a14:m>
                <a:endPar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ea typeface="Calibri" panose="020F0502020204030204" pitchFamily="34" charset="0"/>
                    <a:cs typeface="Arial" panose="020B0604020202020204" pitchFamily="34" charset="0"/>
                  </a:rPr>
                  <a:t>1</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ea typeface="Calibri" panose="020F0502020204030204" pitchFamily="34" charset="0"/>
                    <a:cs typeface="Arial" panose="020B0604020202020204" pitchFamily="34" charset="0"/>
                  </a:rPr>
                  <a:t>2</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ea typeface="Calibri" panose="020F0502020204030204" pitchFamily="34" charset="0"/>
                    <a:cs typeface="Arial" panose="020B0604020202020204" pitchFamily="34" charset="0"/>
                  </a:rPr>
                  <a:t>3</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4</a:t>
                </a:r>
                <a:endParaRPr lang="en-GB" altLang="en-US" sz="2000" dirty="0">
                  <a:solidFill>
                    <a:srgbClr val="002060"/>
                  </a:solidFill>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6</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10</a:t>
                </a:r>
              </a:p>
              <a:p>
                <a:pPr marL="0" marR="0" lvl="0" indent="0" algn="ctr" defTabSz="914400" rtl="0" eaLnBrk="0" fontAlgn="base" latinLnBrk="0" hangingPunct="0">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en-GB" altLang="en-US" sz="2000" b="0" i="1" smtClean="0">
                          <a:solidFill>
                            <a:srgbClr val="002060"/>
                          </a:solidFill>
                          <a:latin typeface="Cambria Math" panose="02040503050406030204" pitchFamily="18" charset="0"/>
                          <a:cs typeface="Arial" panose="020B0604020202020204" pitchFamily="34" charset="0"/>
                        </a:rPr>
                        <m:t>𝑥</m:t>
                      </m:r>
                    </m:oMath>
                  </m:oMathPara>
                </a14:m>
                <a:endParaRPr lang="en-GB" altLang="en-US" sz="2000" dirty="0">
                  <a:solidFill>
                    <a:srgbClr val="002060"/>
                  </a:solidFill>
                  <a:latin typeface="Arial" panose="020B0604020202020204" pitchFamily="34" charset="0"/>
                  <a:cs typeface="Arial" panose="020B0604020202020204" pitchFamily="34" charset="0"/>
                </a:endParaRPr>
              </a:p>
            </p:txBody>
          </p:sp>
        </mc:Choice>
        <mc:Fallback xmlns="">
          <p:sp>
            <p:nvSpPr>
              <p:cNvPr id="14" name="Rectangle 1">
                <a:extLst>
                  <a:ext uri="{FF2B5EF4-FFF2-40B4-BE49-F238E27FC236}">
                    <a16:creationId xmlns:a16="http://schemas.microsoft.com/office/drawing/2014/main" id="{D88C2FA5-2A9F-4F10-A496-97CEA544BCA7}"/>
                  </a:ext>
                </a:extLst>
              </p:cNvPr>
              <p:cNvSpPr>
                <a:spLocks noRot="1" noChangeAspect="1" noMove="1" noResize="1" noEditPoints="1" noAdjustHandles="1" noChangeArrowheads="1" noChangeShapeType="1" noTextEdit="1"/>
              </p:cNvSpPr>
              <p:nvPr/>
            </p:nvSpPr>
            <p:spPr bwMode="auto">
              <a:xfrm>
                <a:off x="305495" y="2586231"/>
                <a:ext cx="2048823" cy="2554545"/>
              </a:xfrm>
              <a:prstGeom prst="rect">
                <a:avLst/>
              </a:prstGeom>
              <a:blipFill>
                <a:blip r:embed="rId5"/>
                <a:stretch>
                  <a:fillRect l="-595" t="-95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Rectangle 1">
                <a:extLst>
                  <a:ext uri="{FF2B5EF4-FFF2-40B4-BE49-F238E27FC236}">
                    <a16:creationId xmlns:a16="http://schemas.microsoft.com/office/drawing/2014/main" id="{5402F790-77D9-46DE-9CDA-C48779B2EE1B}"/>
                  </a:ext>
                </a:extLst>
              </p:cNvPr>
              <p:cNvSpPr>
                <a:spLocks noChangeArrowheads="1"/>
              </p:cNvSpPr>
              <p:nvPr/>
            </p:nvSpPr>
            <p:spPr bwMode="auto">
              <a:xfrm>
                <a:off x="6789684" y="2585586"/>
                <a:ext cx="2195491" cy="255454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b="1" dirty="0">
                    <a:solidFill>
                      <a:srgbClr val="002060"/>
                    </a:solidFill>
                    <a:latin typeface="Arial" panose="020B0604020202020204" pitchFamily="34" charset="0"/>
                    <a:ea typeface="Calibri" panose="020F0502020204030204" pitchFamily="34" charset="0"/>
                    <a:cs typeface="Arial" panose="020B0604020202020204" pitchFamily="34" charset="0"/>
                  </a:rPr>
                  <a:t>Out</a:t>
                </a: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put value </a:t>
                </a:r>
                <a14:m>
                  <m:oMath xmlns:m="http://schemas.openxmlformats.org/officeDocument/2006/math">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𝒚</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oMath>
                </a14:m>
                <a:endPar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2</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4</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b="1" dirty="0">
                    <a:solidFill>
                      <a:srgbClr val="002060"/>
                    </a:solidFill>
                    <a:latin typeface="Arial" panose="020B0604020202020204" pitchFamily="34" charset="0"/>
                    <a:cs typeface="Arial" panose="020B0604020202020204" pitchFamily="34" charset="0"/>
                  </a:rPr>
                  <a:t>6</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8</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12</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b="1" dirty="0">
                    <a:solidFill>
                      <a:srgbClr val="002060"/>
                    </a:solidFill>
                    <a:latin typeface="Arial" panose="020B0604020202020204" pitchFamily="34" charset="0"/>
                    <a:cs typeface="Arial" panose="020B0604020202020204" pitchFamily="34" charset="0"/>
                  </a:rPr>
                  <a:t>20</a:t>
                </a:r>
              </a:p>
              <a:p>
                <a:pPr marL="0" marR="0" lvl="0" indent="0" algn="ctr" defTabSz="914400" rtl="0" eaLnBrk="0" fontAlgn="base" latinLnBrk="0" hangingPunct="0">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en-GB" altLang="en-US" sz="2000" b="1" i="1" smtClean="0">
                          <a:solidFill>
                            <a:srgbClr val="002060"/>
                          </a:solidFill>
                          <a:latin typeface="Cambria Math" panose="02040503050406030204" pitchFamily="18" charset="0"/>
                          <a:cs typeface="Arial" panose="020B0604020202020204" pitchFamily="34" charset="0"/>
                        </a:rPr>
                        <m:t>𝟐</m:t>
                      </m:r>
                      <m:r>
                        <a:rPr lang="en-GB" altLang="en-US" sz="2000" b="1" i="1" smtClean="0">
                          <a:solidFill>
                            <a:srgbClr val="002060"/>
                          </a:solidFill>
                          <a:latin typeface="Cambria Math" panose="02040503050406030204" pitchFamily="18" charset="0"/>
                          <a:cs typeface="Arial" panose="020B0604020202020204" pitchFamily="34" charset="0"/>
                        </a:rPr>
                        <m:t>𝒙</m:t>
                      </m:r>
                    </m:oMath>
                  </m:oMathPara>
                </a14:m>
                <a:endParaRPr lang="en-GB" altLang="en-US" sz="2000" b="1" dirty="0">
                  <a:solidFill>
                    <a:srgbClr val="002060"/>
                  </a:solidFill>
                  <a:latin typeface="Arial" panose="020B0604020202020204" pitchFamily="34" charset="0"/>
                  <a:cs typeface="Arial" panose="020B0604020202020204" pitchFamily="34" charset="0"/>
                </a:endParaRPr>
              </a:p>
            </p:txBody>
          </p:sp>
        </mc:Choice>
        <mc:Fallback xmlns="">
          <p:sp>
            <p:nvSpPr>
              <p:cNvPr id="15" name="Rectangle 1">
                <a:extLst>
                  <a:ext uri="{FF2B5EF4-FFF2-40B4-BE49-F238E27FC236}">
                    <a16:creationId xmlns:a16="http://schemas.microsoft.com/office/drawing/2014/main" id="{5402F790-77D9-46DE-9CDA-C48779B2EE1B}"/>
                  </a:ext>
                </a:extLst>
              </p:cNvPr>
              <p:cNvSpPr>
                <a:spLocks noRot="1" noChangeAspect="1" noMove="1" noResize="1" noEditPoints="1" noAdjustHandles="1" noChangeArrowheads="1" noChangeShapeType="1" noTextEdit="1"/>
              </p:cNvSpPr>
              <p:nvPr/>
            </p:nvSpPr>
            <p:spPr bwMode="auto">
              <a:xfrm>
                <a:off x="6789684" y="2585586"/>
                <a:ext cx="2195491" cy="2554545"/>
              </a:xfrm>
              <a:prstGeom prst="rect">
                <a:avLst/>
              </a:prstGeom>
              <a:blipFill>
                <a:blip r:embed="rId6"/>
                <a:stretch>
                  <a:fillRect l="-2500" t="-955" r="-55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
        <p:nvSpPr>
          <p:cNvPr id="12" name="Rectangle 1">
            <a:extLst>
              <a:ext uri="{FF2B5EF4-FFF2-40B4-BE49-F238E27FC236}">
                <a16:creationId xmlns:a16="http://schemas.microsoft.com/office/drawing/2014/main" id="{67666D45-7AB7-47D2-97D8-487600441644}"/>
              </a:ext>
            </a:extLst>
          </p:cNvPr>
          <p:cNvSpPr>
            <a:spLocks noChangeArrowheads="1"/>
          </p:cNvSpPr>
          <p:nvPr/>
        </p:nvSpPr>
        <p:spPr bwMode="auto">
          <a:xfrm>
            <a:off x="303872" y="5306470"/>
            <a:ext cx="813690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The input has been </a:t>
            </a:r>
            <a:r>
              <a:rPr kumimoji="0" lang="en-GB" altLang="en-US" sz="2000" b="1" i="1"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multiplied by 2</a:t>
            </a: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to produce the output value</a:t>
            </a:r>
            <a:endParaRPr lang="en-GB" altLang="en-US" sz="2000" b="1" dirty="0">
              <a:solidFill>
                <a:srgbClr val="002060"/>
              </a:solidFill>
              <a:latin typeface="Arial" panose="020B0604020202020204" pitchFamily="34" charset="0"/>
              <a:cs typeface="Arial" panose="020B0604020202020204" pitchFamily="34" charset="0"/>
            </a:endParaRPr>
          </a:p>
        </p:txBody>
      </p:sp>
      <p:pic>
        <p:nvPicPr>
          <p:cNvPr id="7" name="Audio 6">
            <a:hlinkClick r:id="" action="ppaction://media"/>
            <a:extLst>
              <a:ext uri="{FF2B5EF4-FFF2-40B4-BE49-F238E27FC236}">
                <a16:creationId xmlns:a16="http://schemas.microsoft.com/office/drawing/2014/main" id="{664E68CB-3DE2-45DB-B144-9FC68B13DEC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26826329"/>
      </p:ext>
    </p:extLst>
  </p:cSld>
  <p:clrMapOvr>
    <a:masterClrMapping/>
  </p:clrMapOvr>
  <mc:AlternateContent xmlns:mc="http://schemas.openxmlformats.org/markup-compatibility/2006" xmlns:p14="http://schemas.microsoft.com/office/powerpoint/2010/main">
    <mc:Choice Requires="p14">
      <p:transition spd="slow" p14:dur="2000" advTm="57202"/>
    </mc:Choice>
    <mc:Fallback xmlns="">
      <p:transition spd="slow" advTm="572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40" y="111770"/>
            <a:ext cx="5853336" cy="580926"/>
          </a:xfrm>
        </p:spPr>
        <p:txBody>
          <a:bodyPr/>
          <a:lstStyle/>
          <a:p>
            <a:pPr algn="r"/>
            <a:r>
              <a:rPr lang="en-GB" sz="3600" dirty="0"/>
              <a:t>Function Machines 2</a:t>
            </a:r>
            <a:endParaRPr lang="en-GB" sz="4000" dirty="0"/>
          </a:p>
        </p:txBody>
      </p:sp>
      <p:sp>
        <p:nvSpPr>
          <p:cNvPr id="5" name="Rectangle 1"/>
          <p:cNvSpPr>
            <a:spLocks noChangeArrowheads="1"/>
          </p:cNvSpPr>
          <p:nvPr/>
        </p:nvSpPr>
        <p:spPr bwMode="auto">
          <a:xfrm>
            <a:off x="323526" y="1190377"/>
            <a:ext cx="81369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This ‘Function-o-</a:t>
            </a:r>
            <a:r>
              <a:rPr kumimoji="0" lang="en-GB" altLang="en-US" sz="2000" b="0" i="0" u="none" strike="noStrike" cap="none" normalizeH="0" baseline="0" dirty="0" err="1">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matic</a:t>
            </a: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has been reprogrammed.</a:t>
            </a: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What function is the machine performing this time?</a:t>
            </a:r>
            <a:endParaRPr kumimoji="0" lang="en-GB" altLang="en-US" sz="14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sp>
        <p:nvSpPr>
          <p:cNvPr id="6" name="Title 1"/>
          <p:cNvSpPr txBox="1">
            <a:spLocks/>
          </p:cNvSpPr>
          <p:nvPr/>
        </p:nvSpPr>
        <p:spPr>
          <a:xfrm>
            <a:off x="323526" y="6309320"/>
            <a:ext cx="8496943" cy="393866"/>
          </a:xfrm>
          <a:prstGeom prst="rect">
            <a:avLst/>
          </a:prstGeom>
        </p:spPr>
        <p:txBody>
          <a:bodyPr vert="horz"/>
          <a:lstStyle>
            <a:lvl1pPr algn="ctr"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r>
              <a:rPr lang="en-GB" sz="2000" b="1" kern="0" dirty="0"/>
              <a:t>Use the ‘I think ….’ prompts as you discuss your work with a partner</a:t>
            </a:r>
          </a:p>
        </p:txBody>
      </p:sp>
      <p:sp>
        <p:nvSpPr>
          <p:cNvPr id="3" name="Arrow: Left 2">
            <a:extLst>
              <a:ext uri="{FF2B5EF4-FFF2-40B4-BE49-F238E27FC236}">
                <a16:creationId xmlns:a16="http://schemas.microsoft.com/office/drawing/2014/main" id="{CF59E2FC-B273-4796-93D5-939DD7DDD114}"/>
              </a:ext>
            </a:extLst>
          </p:cNvPr>
          <p:cNvSpPr/>
          <p:nvPr/>
        </p:nvSpPr>
        <p:spPr bwMode="auto">
          <a:xfrm rot="10800000">
            <a:off x="2369214" y="3311419"/>
            <a:ext cx="1370634" cy="751109"/>
          </a:xfrm>
          <a:prstGeom prst="leftArrow">
            <a:avLst/>
          </a:prstGeom>
          <a:solidFill>
            <a:srgbClr val="FF0000"/>
          </a:solid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4" name="Arrow: Right 3">
            <a:extLst>
              <a:ext uri="{FF2B5EF4-FFF2-40B4-BE49-F238E27FC236}">
                <a16:creationId xmlns:a16="http://schemas.microsoft.com/office/drawing/2014/main" id="{5430FA48-5CCE-4789-87DB-F9CDB555E051}"/>
              </a:ext>
            </a:extLst>
          </p:cNvPr>
          <p:cNvSpPr/>
          <p:nvPr/>
        </p:nvSpPr>
        <p:spPr bwMode="auto">
          <a:xfrm>
            <a:off x="5404151" y="3311417"/>
            <a:ext cx="1370634" cy="751109"/>
          </a:xfrm>
          <a:prstGeom prst="rightArrow">
            <a:avLst/>
          </a:prstGeom>
          <a:solidFill>
            <a:srgbClr val="00B0F0"/>
          </a:solid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Double Wave 9">
            <a:extLst>
              <a:ext uri="{FF2B5EF4-FFF2-40B4-BE49-F238E27FC236}">
                <a16:creationId xmlns:a16="http://schemas.microsoft.com/office/drawing/2014/main" id="{A28EFD84-7358-4C5A-A73D-86C5D09897E8}"/>
              </a:ext>
            </a:extLst>
          </p:cNvPr>
          <p:cNvSpPr/>
          <p:nvPr/>
        </p:nvSpPr>
        <p:spPr bwMode="auto">
          <a:xfrm>
            <a:off x="3724952" y="2836554"/>
            <a:ext cx="1679199" cy="1700837"/>
          </a:xfrm>
          <a:prstGeom prst="doubleWave">
            <a:avLst/>
          </a:prstGeom>
          <a:pattFill prst="lgCheck">
            <a:fgClr>
              <a:srgbClr val="FF0000"/>
            </a:fgClr>
            <a:bgClr>
              <a:srgbClr val="00B0F0"/>
            </a:bgClr>
          </a:patt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TextBox 12">
            <a:extLst>
              <a:ext uri="{FF2B5EF4-FFF2-40B4-BE49-F238E27FC236}">
                <a16:creationId xmlns:a16="http://schemas.microsoft.com/office/drawing/2014/main" id="{72F8B472-2E6C-450D-96B9-F3417591C316}"/>
              </a:ext>
            </a:extLst>
          </p:cNvPr>
          <p:cNvSpPr txBox="1"/>
          <p:nvPr/>
        </p:nvSpPr>
        <p:spPr>
          <a:xfrm>
            <a:off x="3940411" y="3333028"/>
            <a:ext cx="1248282" cy="707886"/>
          </a:xfrm>
          <a:prstGeom prst="rect">
            <a:avLst/>
          </a:prstGeom>
          <a:solidFill>
            <a:srgbClr val="00B0F0"/>
          </a:solidFill>
        </p:spPr>
        <p:txBody>
          <a:bodyPr wrap="square" rtlCol="0">
            <a:spAutoFit/>
          </a:bodyPr>
          <a:lstStyle/>
          <a:p>
            <a:pPr algn="ctr"/>
            <a:r>
              <a:rPr lang="en-GB" sz="2000" dirty="0">
                <a:solidFill>
                  <a:srgbClr val="002060"/>
                </a:solidFill>
              </a:rPr>
              <a:t>Function</a:t>
            </a:r>
          </a:p>
          <a:p>
            <a:pPr algn="ctr"/>
            <a:r>
              <a:rPr lang="en-GB" sz="2000" dirty="0">
                <a:solidFill>
                  <a:srgbClr val="002060"/>
                </a:solidFill>
              </a:rPr>
              <a:t>-o-</a:t>
            </a:r>
            <a:r>
              <a:rPr lang="en-GB" sz="2000" dirty="0" err="1">
                <a:solidFill>
                  <a:srgbClr val="002060"/>
                </a:solidFill>
              </a:rPr>
              <a:t>matic</a:t>
            </a:r>
            <a:r>
              <a:rPr lang="en-GB" sz="2000" dirty="0">
                <a:solidFill>
                  <a:srgbClr val="002060"/>
                </a:solidFill>
              </a:rPr>
              <a:t>!</a:t>
            </a:r>
          </a:p>
        </p:txBody>
      </p:sp>
      <mc:AlternateContent xmlns:mc="http://schemas.openxmlformats.org/markup-compatibility/2006" xmlns:a14="http://schemas.microsoft.com/office/drawing/2010/main">
        <mc:Choice Requires="a14">
          <p:sp>
            <p:nvSpPr>
              <p:cNvPr id="14" name="Rectangle 1">
                <a:extLst>
                  <a:ext uri="{FF2B5EF4-FFF2-40B4-BE49-F238E27FC236}">
                    <a16:creationId xmlns:a16="http://schemas.microsoft.com/office/drawing/2014/main" id="{D88C2FA5-2A9F-4F10-A496-97CEA544BCA7}"/>
                  </a:ext>
                </a:extLst>
              </p:cNvPr>
              <p:cNvSpPr>
                <a:spLocks noChangeArrowheads="1"/>
              </p:cNvSpPr>
              <p:nvPr/>
            </p:nvSpPr>
            <p:spPr bwMode="auto">
              <a:xfrm>
                <a:off x="305495" y="2586231"/>
                <a:ext cx="2048823" cy="255454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Input value </a:t>
                </a:r>
                <a14:m>
                  <m:oMath xmlns:m="http://schemas.openxmlformats.org/officeDocument/2006/math">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𝒙</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oMath>
                </a14:m>
                <a:endPar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ea typeface="Calibri" panose="020F0502020204030204" pitchFamily="34" charset="0"/>
                    <a:cs typeface="Arial" panose="020B0604020202020204" pitchFamily="34" charset="0"/>
                  </a:rPr>
                  <a:t>1</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ea typeface="Calibri" panose="020F0502020204030204" pitchFamily="34" charset="0"/>
                    <a:cs typeface="Arial" panose="020B0604020202020204" pitchFamily="34" charset="0"/>
                  </a:rPr>
                  <a:t>2</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ea typeface="Calibri" panose="020F0502020204030204" pitchFamily="34" charset="0"/>
                    <a:cs typeface="Arial" panose="020B0604020202020204" pitchFamily="34" charset="0"/>
                  </a:rPr>
                  <a:t>3</a:t>
                </a:r>
                <a:endPar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4</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6</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10</a:t>
                </a:r>
              </a:p>
              <a:p>
                <a:pPr marL="0" marR="0" lvl="0" indent="0" algn="ctr" defTabSz="914400" rtl="0" eaLnBrk="0" fontAlgn="base" latinLnBrk="0" hangingPunct="0">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en-GB" altLang="en-US" sz="2000" b="0" i="1" smtClean="0">
                          <a:solidFill>
                            <a:srgbClr val="002060"/>
                          </a:solidFill>
                          <a:latin typeface="Cambria Math" panose="02040503050406030204" pitchFamily="18" charset="0"/>
                          <a:cs typeface="Arial" panose="020B0604020202020204" pitchFamily="34" charset="0"/>
                        </a:rPr>
                        <m:t>𝑥</m:t>
                      </m:r>
                    </m:oMath>
                  </m:oMathPara>
                </a14:m>
                <a:endParaRPr lang="en-GB" altLang="en-US" sz="2000" dirty="0">
                  <a:solidFill>
                    <a:srgbClr val="002060"/>
                  </a:solidFill>
                  <a:latin typeface="Arial" panose="020B0604020202020204" pitchFamily="34" charset="0"/>
                  <a:cs typeface="Arial" panose="020B0604020202020204" pitchFamily="34" charset="0"/>
                </a:endParaRPr>
              </a:p>
            </p:txBody>
          </p:sp>
        </mc:Choice>
        <mc:Fallback xmlns="">
          <p:sp>
            <p:nvSpPr>
              <p:cNvPr id="14" name="Rectangle 1">
                <a:extLst>
                  <a:ext uri="{FF2B5EF4-FFF2-40B4-BE49-F238E27FC236}">
                    <a16:creationId xmlns:a16="http://schemas.microsoft.com/office/drawing/2014/main" id="{D88C2FA5-2A9F-4F10-A496-97CEA544BCA7}"/>
                  </a:ext>
                </a:extLst>
              </p:cNvPr>
              <p:cNvSpPr>
                <a:spLocks noRot="1" noChangeAspect="1" noMove="1" noResize="1" noEditPoints="1" noAdjustHandles="1" noChangeArrowheads="1" noChangeShapeType="1" noTextEdit="1"/>
              </p:cNvSpPr>
              <p:nvPr/>
            </p:nvSpPr>
            <p:spPr bwMode="auto">
              <a:xfrm>
                <a:off x="305495" y="2586231"/>
                <a:ext cx="2048823" cy="2554545"/>
              </a:xfrm>
              <a:prstGeom prst="rect">
                <a:avLst/>
              </a:prstGeom>
              <a:blipFill>
                <a:blip r:embed="rId5"/>
                <a:stretch>
                  <a:fillRect l="-595" t="-95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Rectangle 1">
                <a:extLst>
                  <a:ext uri="{FF2B5EF4-FFF2-40B4-BE49-F238E27FC236}">
                    <a16:creationId xmlns:a16="http://schemas.microsoft.com/office/drawing/2014/main" id="{5402F790-77D9-46DE-9CDA-C48779B2EE1B}"/>
                  </a:ext>
                </a:extLst>
              </p:cNvPr>
              <p:cNvSpPr>
                <a:spLocks noChangeArrowheads="1"/>
              </p:cNvSpPr>
              <p:nvPr/>
            </p:nvSpPr>
            <p:spPr bwMode="auto">
              <a:xfrm>
                <a:off x="6774785" y="2585586"/>
                <a:ext cx="2210391" cy="255454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b="1" dirty="0">
                    <a:solidFill>
                      <a:srgbClr val="002060"/>
                    </a:solidFill>
                    <a:latin typeface="Arial" panose="020B0604020202020204" pitchFamily="34" charset="0"/>
                    <a:ea typeface="Calibri" panose="020F0502020204030204" pitchFamily="34" charset="0"/>
                    <a:cs typeface="Arial" panose="020B0604020202020204" pitchFamily="34" charset="0"/>
                  </a:rPr>
                  <a:t>Out</a:t>
                </a: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put value </a:t>
                </a:r>
                <a14:m>
                  <m:oMath xmlns:m="http://schemas.openxmlformats.org/officeDocument/2006/math">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𝒚</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oMath>
                </a14:m>
                <a:endPar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1</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4</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16</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100</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a:t>
                </a:r>
              </a:p>
            </p:txBody>
          </p:sp>
        </mc:Choice>
        <mc:Fallback xmlns="">
          <p:sp>
            <p:nvSpPr>
              <p:cNvPr id="15" name="Rectangle 1">
                <a:extLst>
                  <a:ext uri="{FF2B5EF4-FFF2-40B4-BE49-F238E27FC236}">
                    <a16:creationId xmlns:a16="http://schemas.microsoft.com/office/drawing/2014/main" id="{5402F790-77D9-46DE-9CDA-C48779B2EE1B}"/>
                  </a:ext>
                </a:extLst>
              </p:cNvPr>
              <p:cNvSpPr>
                <a:spLocks noRot="1" noChangeAspect="1" noMove="1" noResize="1" noEditPoints="1" noAdjustHandles="1" noChangeArrowheads="1" noChangeShapeType="1" noTextEdit="1"/>
              </p:cNvSpPr>
              <p:nvPr/>
            </p:nvSpPr>
            <p:spPr bwMode="auto">
              <a:xfrm>
                <a:off x="6774785" y="2585586"/>
                <a:ext cx="2210391" cy="2554545"/>
              </a:xfrm>
              <a:prstGeom prst="rect">
                <a:avLst/>
              </a:prstGeom>
              <a:blipFill>
                <a:blip r:embed="rId6"/>
                <a:stretch>
                  <a:fillRect l="-1653" t="-955" r="-275" b="-358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
        <p:nvSpPr>
          <p:cNvPr id="12" name="Rectangle 1">
            <a:extLst>
              <a:ext uri="{FF2B5EF4-FFF2-40B4-BE49-F238E27FC236}">
                <a16:creationId xmlns:a16="http://schemas.microsoft.com/office/drawing/2014/main" id="{AF5A2595-D2AB-418C-A7CE-F9E7B067FEAE}"/>
              </a:ext>
            </a:extLst>
          </p:cNvPr>
          <p:cNvSpPr>
            <a:spLocks noChangeArrowheads="1"/>
          </p:cNvSpPr>
          <p:nvPr/>
        </p:nvSpPr>
        <p:spPr bwMode="auto">
          <a:xfrm>
            <a:off x="323526" y="5439189"/>
            <a:ext cx="813690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The input has been _____ to produce the output value</a:t>
            </a:r>
            <a:endParaRPr lang="en-GB" altLang="en-US" sz="2000" b="1" dirty="0">
              <a:solidFill>
                <a:srgbClr val="002060"/>
              </a:solidFill>
              <a:latin typeface="Arial" panose="020B0604020202020204" pitchFamily="34" charset="0"/>
              <a:cs typeface="Arial" panose="020B0604020202020204" pitchFamily="34" charset="0"/>
            </a:endParaRPr>
          </a:p>
        </p:txBody>
      </p:sp>
      <p:pic>
        <p:nvPicPr>
          <p:cNvPr id="7" name="Audio 6">
            <a:hlinkClick r:id="" action="ppaction://media"/>
            <a:extLst>
              <a:ext uri="{FF2B5EF4-FFF2-40B4-BE49-F238E27FC236}">
                <a16:creationId xmlns:a16="http://schemas.microsoft.com/office/drawing/2014/main" id="{361C1FB2-CE86-4AC0-9B21-7832745CD9F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242678837"/>
      </p:ext>
    </p:extLst>
  </p:cSld>
  <p:clrMapOvr>
    <a:masterClrMapping/>
  </p:clrMapOvr>
  <mc:AlternateContent xmlns:mc="http://schemas.openxmlformats.org/markup-compatibility/2006" xmlns:p14="http://schemas.microsoft.com/office/powerpoint/2010/main">
    <mc:Choice Requires="p14">
      <p:transition spd="slow" p14:dur="2000" advTm="23398"/>
    </mc:Choice>
    <mc:Fallback xmlns="">
      <p:transition spd="slow" advTm="233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40" y="111770"/>
            <a:ext cx="5853336" cy="580926"/>
          </a:xfrm>
        </p:spPr>
        <p:txBody>
          <a:bodyPr/>
          <a:lstStyle/>
          <a:p>
            <a:pPr algn="r"/>
            <a:r>
              <a:rPr lang="en-GB" sz="3600" dirty="0"/>
              <a:t>Function Machines 2</a:t>
            </a:r>
            <a:endParaRPr lang="en-GB" sz="4000" dirty="0"/>
          </a:p>
        </p:txBody>
      </p:sp>
      <p:sp>
        <p:nvSpPr>
          <p:cNvPr id="5" name="Rectangle 1"/>
          <p:cNvSpPr>
            <a:spLocks noChangeArrowheads="1"/>
          </p:cNvSpPr>
          <p:nvPr/>
        </p:nvSpPr>
        <p:spPr bwMode="auto">
          <a:xfrm>
            <a:off x="323526" y="1190377"/>
            <a:ext cx="81369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This ‘Function-o-</a:t>
            </a:r>
            <a:r>
              <a:rPr kumimoji="0" lang="en-GB" altLang="en-US" sz="2000" b="0" i="0" u="none" strike="noStrike" cap="none" normalizeH="0" baseline="0" dirty="0" err="1">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matic</a:t>
            </a: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has been reprogrammed.</a:t>
            </a: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What function is the machine performing this time?</a:t>
            </a:r>
            <a:endParaRPr kumimoji="0" lang="en-GB" altLang="en-US" sz="14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sp>
        <p:nvSpPr>
          <p:cNvPr id="8" name="Rectangle 1"/>
          <p:cNvSpPr>
            <a:spLocks noChangeArrowheads="1"/>
          </p:cNvSpPr>
          <p:nvPr/>
        </p:nvSpPr>
        <p:spPr bwMode="auto">
          <a:xfrm>
            <a:off x="323526" y="5834455"/>
            <a:ext cx="813690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Can you make your calculator do the same as the function machine?</a:t>
            </a:r>
            <a:endParaRPr lang="en-GB" altLang="en-US" sz="2000" dirty="0">
              <a:solidFill>
                <a:srgbClr val="002060"/>
              </a:solidFill>
              <a:latin typeface="Arial" panose="020B0604020202020204" pitchFamily="34" charset="0"/>
              <a:cs typeface="Arial" panose="020B0604020202020204" pitchFamily="34" charset="0"/>
            </a:endParaRPr>
          </a:p>
        </p:txBody>
      </p:sp>
      <p:sp>
        <p:nvSpPr>
          <p:cNvPr id="3" name="Arrow: Left 2">
            <a:extLst>
              <a:ext uri="{FF2B5EF4-FFF2-40B4-BE49-F238E27FC236}">
                <a16:creationId xmlns:a16="http://schemas.microsoft.com/office/drawing/2014/main" id="{CF59E2FC-B273-4796-93D5-939DD7DDD114}"/>
              </a:ext>
            </a:extLst>
          </p:cNvPr>
          <p:cNvSpPr/>
          <p:nvPr/>
        </p:nvSpPr>
        <p:spPr bwMode="auto">
          <a:xfrm rot="10800000">
            <a:off x="2369214" y="3311419"/>
            <a:ext cx="1370634" cy="751109"/>
          </a:xfrm>
          <a:prstGeom prst="leftArrow">
            <a:avLst/>
          </a:prstGeom>
          <a:solidFill>
            <a:srgbClr val="FF0000"/>
          </a:solid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4" name="Arrow: Right 3">
            <a:extLst>
              <a:ext uri="{FF2B5EF4-FFF2-40B4-BE49-F238E27FC236}">
                <a16:creationId xmlns:a16="http://schemas.microsoft.com/office/drawing/2014/main" id="{5430FA48-5CCE-4789-87DB-F9CDB555E051}"/>
              </a:ext>
            </a:extLst>
          </p:cNvPr>
          <p:cNvSpPr/>
          <p:nvPr/>
        </p:nvSpPr>
        <p:spPr bwMode="auto">
          <a:xfrm>
            <a:off x="5404151" y="3311417"/>
            <a:ext cx="1370634" cy="751109"/>
          </a:xfrm>
          <a:prstGeom prst="rightArrow">
            <a:avLst/>
          </a:prstGeom>
          <a:solidFill>
            <a:srgbClr val="00B0F0"/>
          </a:solid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Double Wave 9">
            <a:extLst>
              <a:ext uri="{FF2B5EF4-FFF2-40B4-BE49-F238E27FC236}">
                <a16:creationId xmlns:a16="http://schemas.microsoft.com/office/drawing/2014/main" id="{A28EFD84-7358-4C5A-A73D-86C5D09897E8}"/>
              </a:ext>
            </a:extLst>
          </p:cNvPr>
          <p:cNvSpPr/>
          <p:nvPr/>
        </p:nvSpPr>
        <p:spPr bwMode="auto">
          <a:xfrm>
            <a:off x="3724952" y="2836554"/>
            <a:ext cx="1679199" cy="1700837"/>
          </a:xfrm>
          <a:prstGeom prst="doubleWave">
            <a:avLst/>
          </a:prstGeom>
          <a:pattFill prst="lgCheck">
            <a:fgClr>
              <a:srgbClr val="FF0000"/>
            </a:fgClr>
            <a:bgClr>
              <a:srgbClr val="00B0F0"/>
            </a:bgClr>
          </a:patt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TextBox 12">
            <a:extLst>
              <a:ext uri="{FF2B5EF4-FFF2-40B4-BE49-F238E27FC236}">
                <a16:creationId xmlns:a16="http://schemas.microsoft.com/office/drawing/2014/main" id="{72F8B472-2E6C-450D-96B9-F3417591C316}"/>
              </a:ext>
            </a:extLst>
          </p:cNvPr>
          <p:cNvSpPr txBox="1"/>
          <p:nvPr/>
        </p:nvSpPr>
        <p:spPr>
          <a:xfrm>
            <a:off x="3940410" y="3333028"/>
            <a:ext cx="1248282" cy="707886"/>
          </a:xfrm>
          <a:prstGeom prst="rect">
            <a:avLst/>
          </a:prstGeom>
          <a:solidFill>
            <a:srgbClr val="00B0F0"/>
          </a:solidFill>
        </p:spPr>
        <p:txBody>
          <a:bodyPr wrap="square" rtlCol="0">
            <a:spAutoFit/>
          </a:bodyPr>
          <a:lstStyle/>
          <a:p>
            <a:pPr algn="ctr"/>
            <a:r>
              <a:rPr lang="en-GB" sz="2000" dirty="0">
                <a:solidFill>
                  <a:srgbClr val="002060"/>
                </a:solidFill>
              </a:rPr>
              <a:t>Input squared</a:t>
            </a:r>
          </a:p>
        </p:txBody>
      </p:sp>
      <mc:AlternateContent xmlns:mc="http://schemas.openxmlformats.org/markup-compatibility/2006" xmlns:a14="http://schemas.microsoft.com/office/drawing/2010/main">
        <mc:Choice Requires="a14">
          <p:sp>
            <p:nvSpPr>
              <p:cNvPr id="14" name="Rectangle 1">
                <a:extLst>
                  <a:ext uri="{FF2B5EF4-FFF2-40B4-BE49-F238E27FC236}">
                    <a16:creationId xmlns:a16="http://schemas.microsoft.com/office/drawing/2014/main" id="{D88C2FA5-2A9F-4F10-A496-97CEA544BCA7}"/>
                  </a:ext>
                </a:extLst>
              </p:cNvPr>
              <p:cNvSpPr>
                <a:spLocks noChangeArrowheads="1"/>
              </p:cNvSpPr>
              <p:nvPr/>
            </p:nvSpPr>
            <p:spPr bwMode="auto">
              <a:xfrm>
                <a:off x="305495" y="2586231"/>
                <a:ext cx="2048822" cy="255454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Input value </a:t>
                </a:r>
                <a14:m>
                  <m:oMath xmlns:m="http://schemas.openxmlformats.org/officeDocument/2006/math">
                    <m:r>
                      <a:rPr kumimoji="0" lang="en-GB" altLang="en-US" sz="2000" b="1" i="0"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𝒙</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oMath>
                </a14:m>
                <a:endPar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ea typeface="Calibri" panose="020F0502020204030204" pitchFamily="34" charset="0"/>
                    <a:cs typeface="Arial" panose="020B0604020202020204" pitchFamily="34" charset="0"/>
                  </a:rPr>
                  <a:t>1</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ea typeface="Calibri" panose="020F0502020204030204" pitchFamily="34" charset="0"/>
                    <a:cs typeface="Arial" panose="020B0604020202020204" pitchFamily="34" charset="0"/>
                  </a:rPr>
                  <a:t>2</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ea typeface="Calibri" panose="020F0502020204030204" pitchFamily="34" charset="0"/>
                    <a:cs typeface="Arial" panose="020B0604020202020204" pitchFamily="34" charset="0"/>
                  </a:rPr>
                  <a:t>3</a:t>
                </a:r>
                <a:endPar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4</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6</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10</a:t>
                </a:r>
              </a:p>
              <a:p>
                <a:pPr marL="0" marR="0" lvl="0" indent="0" algn="ctr" defTabSz="914400" rtl="0" eaLnBrk="0" fontAlgn="base" latinLnBrk="0" hangingPunct="0">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en-GB" altLang="en-US" sz="2000" b="0" i="1" smtClean="0">
                          <a:solidFill>
                            <a:srgbClr val="002060"/>
                          </a:solidFill>
                          <a:latin typeface="Cambria Math" panose="02040503050406030204" pitchFamily="18" charset="0"/>
                          <a:cs typeface="Arial" panose="020B0604020202020204" pitchFamily="34" charset="0"/>
                        </a:rPr>
                        <m:t>𝑥</m:t>
                      </m:r>
                    </m:oMath>
                  </m:oMathPara>
                </a14:m>
                <a:endParaRPr lang="en-GB" altLang="en-US" sz="2000" dirty="0">
                  <a:solidFill>
                    <a:srgbClr val="002060"/>
                  </a:solidFill>
                  <a:latin typeface="Arial" panose="020B0604020202020204" pitchFamily="34" charset="0"/>
                  <a:cs typeface="Arial" panose="020B0604020202020204" pitchFamily="34" charset="0"/>
                </a:endParaRPr>
              </a:p>
            </p:txBody>
          </p:sp>
        </mc:Choice>
        <mc:Fallback xmlns="">
          <p:sp>
            <p:nvSpPr>
              <p:cNvPr id="14" name="Rectangle 1">
                <a:extLst>
                  <a:ext uri="{FF2B5EF4-FFF2-40B4-BE49-F238E27FC236}">
                    <a16:creationId xmlns:a16="http://schemas.microsoft.com/office/drawing/2014/main" id="{D88C2FA5-2A9F-4F10-A496-97CEA544BCA7}"/>
                  </a:ext>
                </a:extLst>
              </p:cNvPr>
              <p:cNvSpPr>
                <a:spLocks noRot="1" noChangeAspect="1" noMove="1" noResize="1" noEditPoints="1" noAdjustHandles="1" noChangeArrowheads="1" noChangeShapeType="1" noTextEdit="1"/>
              </p:cNvSpPr>
              <p:nvPr/>
            </p:nvSpPr>
            <p:spPr bwMode="auto">
              <a:xfrm>
                <a:off x="305495" y="2586231"/>
                <a:ext cx="2048822" cy="2554545"/>
              </a:xfrm>
              <a:prstGeom prst="rect">
                <a:avLst/>
              </a:prstGeom>
              <a:blipFill>
                <a:blip r:embed="rId5"/>
                <a:stretch>
                  <a:fillRect l="-595" t="-95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Rectangle 1">
                <a:extLst>
                  <a:ext uri="{FF2B5EF4-FFF2-40B4-BE49-F238E27FC236}">
                    <a16:creationId xmlns:a16="http://schemas.microsoft.com/office/drawing/2014/main" id="{5402F790-77D9-46DE-9CDA-C48779B2EE1B}"/>
                  </a:ext>
                </a:extLst>
              </p:cNvPr>
              <p:cNvSpPr>
                <a:spLocks noChangeArrowheads="1"/>
              </p:cNvSpPr>
              <p:nvPr/>
            </p:nvSpPr>
            <p:spPr bwMode="auto">
              <a:xfrm>
                <a:off x="6774786" y="2585586"/>
                <a:ext cx="2210390" cy="255454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b="1" dirty="0">
                    <a:solidFill>
                      <a:srgbClr val="002060"/>
                    </a:solidFill>
                    <a:latin typeface="Arial" panose="020B0604020202020204" pitchFamily="34" charset="0"/>
                    <a:ea typeface="Calibri" panose="020F0502020204030204" pitchFamily="34" charset="0"/>
                    <a:cs typeface="Arial" panose="020B0604020202020204" pitchFamily="34" charset="0"/>
                  </a:rPr>
                  <a:t>Out</a:t>
                </a: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put value </a:t>
                </a:r>
                <a14:m>
                  <m:oMath xmlns:m="http://schemas.openxmlformats.org/officeDocument/2006/math">
                    <m:r>
                      <a:rPr kumimoji="0" lang="en-GB" altLang="en-US" sz="2000" b="1" i="0"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𝒚</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oMath>
                </a14:m>
                <a:endPar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1</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4</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b="1" dirty="0">
                    <a:solidFill>
                      <a:srgbClr val="002060"/>
                    </a:solidFill>
                    <a:latin typeface="Arial" panose="020B0604020202020204" pitchFamily="34" charset="0"/>
                    <a:cs typeface="Arial" panose="020B0604020202020204" pitchFamily="34" charset="0"/>
                  </a:rPr>
                  <a:t>9</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16</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b="1" dirty="0">
                    <a:solidFill>
                      <a:srgbClr val="002060"/>
                    </a:solidFill>
                    <a:latin typeface="Arial" panose="020B0604020202020204" pitchFamily="34" charset="0"/>
                    <a:cs typeface="Arial" panose="020B0604020202020204" pitchFamily="34" charset="0"/>
                  </a:rPr>
                  <a:t>36</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100</a:t>
                </a:r>
              </a:p>
              <a:p>
                <a:pPr marL="0" marR="0" lvl="0" indent="0" algn="ctr" defTabSz="914400" rtl="0" eaLnBrk="0" fontAlgn="base" latinLnBrk="0" hangingPunct="0">
                  <a:lnSpc>
                    <a:spcPct val="100000"/>
                  </a:lnSpc>
                  <a:spcBef>
                    <a:spcPct val="0"/>
                  </a:spcBef>
                  <a:spcAft>
                    <a:spcPct val="0"/>
                  </a:spcAft>
                  <a:buClrTx/>
                  <a:buSzTx/>
                  <a:buFontTx/>
                  <a:buNone/>
                  <a:tabLst/>
                </a:pPr>
                <a14:m>
                  <m:oMath xmlns:m="http://schemas.openxmlformats.org/officeDocument/2006/math">
                    <m:r>
                      <a:rPr lang="en-GB" altLang="en-US" sz="2000" b="1" i="1" smtClean="0">
                        <a:solidFill>
                          <a:srgbClr val="002060"/>
                        </a:solidFill>
                        <a:latin typeface="Cambria Math" panose="02040503050406030204" pitchFamily="18" charset="0"/>
                        <a:cs typeface="Arial" panose="020B0604020202020204" pitchFamily="34" charset="0"/>
                      </a:rPr>
                      <m:t>𝒙</m:t>
                    </m:r>
                  </m:oMath>
                </a14:m>
                <a:r>
                  <a:rPr lang="en-GB" altLang="en-US" sz="2000" b="1" baseline="30000" dirty="0">
                    <a:solidFill>
                      <a:srgbClr val="002060"/>
                    </a:solidFill>
                    <a:latin typeface="Arial" panose="020B0604020202020204" pitchFamily="34" charset="0"/>
                    <a:cs typeface="Arial" panose="020B0604020202020204" pitchFamily="34" charset="0"/>
                  </a:rPr>
                  <a:t>2</a:t>
                </a:r>
                <a:endParaRPr lang="en-GB" altLang="en-US" sz="2000" b="1" dirty="0">
                  <a:solidFill>
                    <a:srgbClr val="002060"/>
                  </a:solidFill>
                  <a:latin typeface="Arial" panose="020B0604020202020204" pitchFamily="34" charset="0"/>
                  <a:cs typeface="Arial" panose="020B0604020202020204" pitchFamily="34" charset="0"/>
                </a:endParaRPr>
              </a:p>
            </p:txBody>
          </p:sp>
        </mc:Choice>
        <mc:Fallback xmlns="">
          <p:sp>
            <p:nvSpPr>
              <p:cNvPr id="15" name="Rectangle 1">
                <a:extLst>
                  <a:ext uri="{FF2B5EF4-FFF2-40B4-BE49-F238E27FC236}">
                    <a16:creationId xmlns:a16="http://schemas.microsoft.com/office/drawing/2014/main" id="{5402F790-77D9-46DE-9CDA-C48779B2EE1B}"/>
                  </a:ext>
                </a:extLst>
              </p:cNvPr>
              <p:cNvSpPr>
                <a:spLocks noRot="1" noChangeAspect="1" noMove="1" noResize="1" noEditPoints="1" noAdjustHandles="1" noChangeArrowheads="1" noChangeShapeType="1" noTextEdit="1"/>
              </p:cNvSpPr>
              <p:nvPr/>
            </p:nvSpPr>
            <p:spPr bwMode="auto">
              <a:xfrm>
                <a:off x="6774786" y="2585586"/>
                <a:ext cx="2210390" cy="2554545"/>
              </a:xfrm>
              <a:prstGeom prst="rect">
                <a:avLst/>
              </a:prstGeom>
              <a:blipFill>
                <a:blip r:embed="rId6"/>
                <a:stretch>
                  <a:fillRect l="-1653" t="-955" r="-27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
        <p:nvSpPr>
          <p:cNvPr id="12" name="Rectangle 1">
            <a:extLst>
              <a:ext uri="{FF2B5EF4-FFF2-40B4-BE49-F238E27FC236}">
                <a16:creationId xmlns:a16="http://schemas.microsoft.com/office/drawing/2014/main" id="{E3CA7BCC-9CB9-4DA8-96CE-32D8867B058E}"/>
              </a:ext>
            </a:extLst>
          </p:cNvPr>
          <p:cNvSpPr>
            <a:spLocks noChangeArrowheads="1"/>
          </p:cNvSpPr>
          <p:nvPr/>
        </p:nvSpPr>
        <p:spPr bwMode="auto">
          <a:xfrm>
            <a:off x="303872" y="5306470"/>
            <a:ext cx="813690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The input has been </a:t>
            </a:r>
            <a:r>
              <a:rPr kumimoji="0" lang="en-GB" altLang="en-US" sz="2000" b="1" i="1"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squared</a:t>
            </a: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to produce the output value</a:t>
            </a:r>
            <a:endParaRPr lang="en-GB" altLang="en-US" sz="2000" b="1" dirty="0">
              <a:solidFill>
                <a:srgbClr val="002060"/>
              </a:solidFill>
              <a:latin typeface="Arial" panose="020B0604020202020204" pitchFamily="34" charset="0"/>
              <a:cs typeface="Arial" panose="020B0604020202020204" pitchFamily="34" charset="0"/>
            </a:endParaRPr>
          </a:p>
        </p:txBody>
      </p:sp>
      <p:pic>
        <p:nvPicPr>
          <p:cNvPr id="6" name="Audio 5">
            <a:hlinkClick r:id="" action="ppaction://media"/>
            <a:extLst>
              <a:ext uri="{FF2B5EF4-FFF2-40B4-BE49-F238E27FC236}">
                <a16:creationId xmlns:a16="http://schemas.microsoft.com/office/drawing/2014/main" id="{891B5A54-686F-409D-AE47-7C0B39AA852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979057506"/>
      </p:ext>
    </p:extLst>
  </p:cSld>
  <p:clrMapOvr>
    <a:masterClrMapping/>
  </p:clrMapOvr>
  <mc:AlternateContent xmlns:mc="http://schemas.openxmlformats.org/markup-compatibility/2006" xmlns:p14="http://schemas.microsoft.com/office/powerpoint/2010/main">
    <mc:Choice Requires="p14">
      <p:transition spd="slow" p14:dur="2000" advTm="44540"/>
    </mc:Choice>
    <mc:Fallback xmlns="">
      <p:transition spd="slow" advTm="445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40" y="111770"/>
            <a:ext cx="5853336" cy="580926"/>
          </a:xfrm>
        </p:spPr>
        <p:txBody>
          <a:bodyPr/>
          <a:lstStyle/>
          <a:p>
            <a:pPr algn="r"/>
            <a:r>
              <a:rPr lang="en-GB" sz="3600" dirty="0"/>
              <a:t>Function Machines 3</a:t>
            </a:r>
            <a:endParaRPr lang="en-GB" sz="4000" dirty="0"/>
          </a:p>
        </p:txBody>
      </p:sp>
      <p:sp>
        <p:nvSpPr>
          <p:cNvPr id="5" name="Rectangle 1"/>
          <p:cNvSpPr>
            <a:spLocks noChangeArrowheads="1"/>
          </p:cNvSpPr>
          <p:nvPr/>
        </p:nvSpPr>
        <p:spPr bwMode="auto">
          <a:xfrm>
            <a:off x="323526" y="1036489"/>
            <a:ext cx="813690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This ‘Function-o-</a:t>
            </a:r>
            <a:r>
              <a:rPr kumimoji="0" lang="en-GB" altLang="en-US" sz="2000" b="0" i="0" u="none" strike="noStrike" cap="none" normalizeH="0" baseline="0" dirty="0" err="1">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matic</a:t>
            </a: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has been reprogrammed again.</a:t>
            </a: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What function is the machine performing?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cs typeface="Arial" panose="020B0604020202020204" pitchFamily="34" charset="0"/>
              </a:rPr>
              <a:t>It is a two step function this time.</a:t>
            </a:r>
            <a:endParaRPr kumimoji="0" lang="en-GB" altLang="en-US" sz="14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sp>
        <p:nvSpPr>
          <p:cNvPr id="6" name="Title 1"/>
          <p:cNvSpPr txBox="1">
            <a:spLocks/>
          </p:cNvSpPr>
          <p:nvPr/>
        </p:nvSpPr>
        <p:spPr>
          <a:xfrm>
            <a:off x="323526" y="6309320"/>
            <a:ext cx="8496943" cy="393866"/>
          </a:xfrm>
          <a:prstGeom prst="rect">
            <a:avLst/>
          </a:prstGeom>
        </p:spPr>
        <p:txBody>
          <a:bodyPr vert="horz"/>
          <a:lstStyle>
            <a:lvl1pPr algn="ctr"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r>
              <a:rPr lang="en-GB" sz="2000" b="1" kern="0" dirty="0"/>
              <a:t>Use the ‘I think ….’ prompts as you discuss your work with a partner</a:t>
            </a:r>
          </a:p>
        </p:txBody>
      </p:sp>
      <p:sp>
        <p:nvSpPr>
          <p:cNvPr id="3" name="Arrow: Left 2">
            <a:extLst>
              <a:ext uri="{FF2B5EF4-FFF2-40B4-BE49-F238E27FC236}">
                <a16:creationId xmlns:a16="http://schemas.microsoft.com/office/drawing/2014/main" id="{CF59E2FC-B273-4796-93D5-939DD7DDD114}"/>
              </a:ext>
            </a:extLst>
          </p:cNvPr>
          <p:cNvSpPr/>
          <p:nvPr/>
        </p:nvSpPr>
        <p:spPr bwMode="auto">
          <a:xfrm rot="10800000">
            <a:off x="1669001" y="3659202"/>
            <a:ext cx="1030791" cy="561886"/>
          </a:xfrm>
          <a:prstGeom prst="leftArrow">
            <a:avLst/>
          </a:prstGeom>
          <a:solidFill>
            <a:srgbClr val="FF0000"/>
          </a:solid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4" name="Arrow: Right 3">
            <a:extLst>
              <a:ext uri="{FF2B5EF4-FFF2-40B4-BE49-F238E27FC236}">
                <a16:creationId xmlns:a16="http://schemas.microsoft.com/office/drawing/2014/main" id="{5430FA48-5CCE-4789-87DB-F9CDB555E051}"/>
              </a:ext>
            </a:extLst>
          </p:cNvPr>
          <p:cNvSpPr/>
          <p:nvPr/>
        </p:nvSpPr>
        <p:spPr bwMode="auto">
          <a:xfrm>
            <a:off x="6300192" y="3659202"/>
            <a:ext cx="1030791" cy="561886"/>
          </a:xfrm>
          <a:prstGeom prst="rightArrow">
            <a:avLst/>
          </a:prstGeom>
          <a:solidFill>
            <a:srgbClr val="00B0F0"/>
          </a:solid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Double Wave 9">
            <a:extLst>
              <a:ext uri="{FF2B5EF4-FFF2-40B4-BE49-F238E27FC236}">
                <a16:creationId xmlns:a16="http://schemas.microsoft.com/office/drawing/2014/main" id="{A28EFD84-7358-4C5A-A73D-86C5D09897E8}"/>
              </a:ext>
            </a:extLst>
          </p:cNvPr>
          <p:cNvSpPr/>
          <p:nvPr/>
        </p:nvSpPr>
        <p:spPr bwMode="auto">
          <a:xfrm>
            <a:off x="4768117" y="3195640"/>
            <a:ext cx="1463741" cy="1600558"/>
          </a:xfrm>
          <a:prstGeom prst="doubleWave">
            <a:avLst/>
          </a:prstGeom>
          <a:pattFill prst="lgCheck">
            <a:fgClr>
              <a:srgbClr val="FF0000"/>
            </a:fgClr>
            <a:bgClr>
              <a:srgbClr val="00B0F0"/>
            </a:bgClr>
          </a:patt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TextBox 12">
            <a:extLst>
              <a:ext uri="{FF2B5EF4-FFF2-40B4-BE49-F238E27FC236}">
                <a16:creationId xmlns:a16="http://schemas.microsoft.com/office/drawing/2014/main" id="{72F8B472-2E6C-450D-96B9-F3417591C316}"/>
              </a:ext>
            </a:extLst>
          </p:cNvPr>
          <p:cNvSpPr txBox="1"/>
          <p:nvPr/>
        </p:nvSpPr>
        <p:spPr>
          <a:xfrm>
            <a:off x="4876295" y="3639503"/>
            <a:ext cx="1248282" cy="707886"/>
          </a:xfrm>
          <a:prstGeom prst="rect">
            <a:avLst/>
          </a:prstGeom>
          <a:solidFill>
            <a:srgbClr val="00B0F0"/>
          </a:solidFill>
        </p:spPr>
        <p:txBody>
          <a:bodyPr wrap="square" rtlCol="0">
            <a:spAutoFit/>
          </a:bodyPr>
          <a:lstStyle/>
          <a:p>
            <a:pPr algn="ctr"/>
            <a:r>
              <a:rPr lang="en-GB" sz="2000" dirty="0">
                <a:solidFill>
                  <a:srgbClr val="002060"/>
                </a:solidFill>
              </a:rPr>
              <a:t>Function</a:t>
            </a:r>
          </a:p>
          <a:p>
            <a:pPr algn="ctr"/>
            <a:r>
              <a:rPr lang="en-GB" sz="2000" dirty="0">
                <a:solidFill>
                  <a:srgbClr val="002060"/>
                </a:solidFill>
              </a:rPr>
              <a:t>-o-</a:t>
            </a:r>
            <a:r>
              <a:rPr lang="en-GB" sz="2000" dirty="0" err="1">
                <a:solidFill>
                  <a:srgbClr val="002060"/>
                </a:solidFill>
              </a:rPr>
              <a:t>matic</a:t>
            </a:r>
            <a:r>
              <a:rPr lang="en-GB" sz="2000" dirty="0">
                <a:solidFill>
                  <a:srgbClr val="002060"/>
                </a:solidFill>
              </a:rPr>
              <a:t>!</a:t>
            </a:r>
          </a:p>
        </p:txBody>
      </p:sp>
      <mc:AlternateContent xmlns:mc="http://schemas.openxmlformats.org/markup-compatibility/2006" xmlns:a14="http://schemas.microsoft.com/office/drawing/2010/main">
        <mc:Choice Requires="a14">
          <p:sp>
            <p:nvSpPr>
              <p:cNvPr id="14" name="Rectangle 1">
                <a:extLst>
                  <a:ext uri="{FF2B5EF4-FFF2-40B4-BE49-F238E27FC236}">
                    <a16:creationId xmlns:a16="http://schemas.microsoft.com/office/drawing/2014/main" id="{D88C2FA5-2A9F-4F10-A496-97CEA544BCA7}"/>
                  </a:ext>
                </a:extLst>
              </p:cNvPr>
              <p:cNvSpPr>
                <a:spLocks noChangeArrowheads="1"/>
              </p:cNvSpPr>
              <p:nvPr/>
            </p:nvSpPr>
            <p:spPr bwMode="auto">
              <a:xfrm>
                <a:off x="305495" y="2586231"/>
                <a:ext cx="2048823" cy="255454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Input value </a:t>
                </a:r>
                <a14:m>
                  <m:oMath xmlns:m="http://schemas.openxmlformats.org/officeDocument/2006/math">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𝒙</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oMath>
                </a14:m>
                <a:endPar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ea typeface="Calibri" panose="020F0502020204030204" pitchFamily="34" charset="0"/>
                    <a:cs typeface="Arial" panose="020B0604020202020204" pitchFamily="34" charset="0"/>
                  </a:rPr>
                  <a:t>1</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ea typeface="Calibri" panose="020F0502020204030204" pitchFamily="34" charset="0"/>
                    <a:cs typeface="Arial" panose="020B0604020202020204" pitchFamily="34" charset="0"/>
                  </a:rPr>
                  <a:t>2</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4</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5</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6</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10</a:t>
                </a:r>
              </a:p>
              <a:p>
                <a:pPr marL="0" marR="0" lvl="0" indent="0" algn="ctr" defTabSz="914400" rtl="0" eaLnBrk="0" fontAlgn="base" latinLnBrk="0" hangingPunct="0">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en-GB" altLang="en-US" sz="2000" b="0" i="1" smtClean="0">
                          <a:solidFill>
                            <a:srgbClr val="002060"/>
                          </a:solidFill>
                          <a:latin typeface="Cambria Math" panose="02040503050406030204" pitchFamily="18" charset="0"/>
                          <a:cs typeface="Arial" panose="020B0604020202020204" pitchFamily="34" charset="0"/>
                        </a:rPr>
                        <m:t>𝑥</m:t>
                      </m:r>
                    </m:oMath>
                  </m:oMathPara>
                </a14:m>
                <a:endParaRPr lang="en-GB" altLang="en-US" sz="2000" dirty="0">
                  <a:solidFill>
                    <a:srgbClr val="002060"/>
                  </a:solidFill>
                  <a:latin typeface="Arial" panose="020B0604020202020204" pitchFamily="34" charset="0"/>
                  <a:cs typeface="Arial" panose="020B0604020202020204" pitchFamily="34" charset="0"/>
                </a:endParaRPr>
              </a:p>
            </p:txBody>
          </p:sp>
        </mc:Choice>
        <mc:Fallback xmlns="">
          <p:sp>
            <p:nvSpPr>
              <p:cNvPr id="14" name="Rectangle 1">
                <a:extLst>
                  <a:ext uri="{FF2B5EF4-FFF2-40B4-BE49-F238E27FC236}">
                    <a16:creationId xmlns:a16="http://schemas.microsoft.com/office/drawing/2014/main" id="{D88C2FA5-2A9F-4F10-A496-97CEA544BCA7}"/>
                  </a:ext>
                </a:extLst>
              </p:cNvPr>
              <p:cNvSpPr>
                <a:spLocks noRot="1" noChangeAspect="1" noMove="1" noResize="1" noEditPoints="1" noAdjustHandles="1" noChangeArrowheads="1" noChangeShapeType="1" noTextEdit="1"/>
              </p:cNvSpPr>
              <p:nvPr/>
            </p:nvSpPr>
            <p:spPr bwMode="auto">
              <a:xfrm>
                <a:off x="305495" y="2586231"/>
                <a:ext cx="2048823" cy="2554545"/>
              </a:xfrm>
              <a:prstGeom prst="rect">
                <a:avLst/>
              </a:prstGeom>
              <a:blipFill>
                <a:blip r:embed="rId5"/>
                <a:stretch>
                  <a:fillRect l="-595" t="-95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Rectangle 1">
                <a:extLst>
                  <a:ext uri="{FF2B5EF4-FFF2-40B4-BE49-F238E27FC236}">
                    <a16:creationId xmlns:a16="http://schemas.microsoft.com/office/drawing/2014/main" id="{5402F790-77D9-46DE-9CDA-C48779B2EE1B}"/>
                  </a:ext>
                </a:extLst>
              </p:cNvPr>
              <p:cNvSpPr>
                <a:spLocks noChangeArrowheads="1"/>
              </p:cNvSpPr>
              <p:nvPr/>
            </p:nvSpPr>
            <p:spPr bwMode="auto">
              <a:xfrm>
                <a:off x="6774785" y="2585586"/>
                <a:ext cx="2210391" cy="255454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b="1" dirty="0">
                    <a:solidFill>
                      <a:srgbClr val="002060"/>
                    </a:solidFill>
                    <a:latin typeface="Arial" panose="020B0604020202020204" pitchFamily="34" charset="0"/>
                    <a:ea typeface="Calibri" panose="020F0502020204030204" pitchFamily="34" charset="0"/>
                    <a:cs typeface="Arial" panose="020B0604020202020204" pitchFamily="34" charset="0"/>
                  </a:rPr>
                  <a:t>Out</a:t>
                </a: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put value </a:t>
                </a:r>
                <a14:m>
                  <m:oMath xmlns:m="http://schemas.openxmlformats.org/officeDocument/2006/math">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𝒚</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oMath>
                </a14:m>
                <a:endPar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3</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5</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11</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21</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a:t>
                </a:r>
              </a:p>
            </p:txBody>
          </p:sp>
        </mc:Choice>
        <mc:Fallback xmlns="">
          <p:sp>
            <p:nvSpPr>
              <p:cNvPr id="15" name="Rectangle 1">
                <a:extLst>
                  <a:ext uri="{FF2B5EF4-FFF2-40B4-BE49-F238E27FC236}">
                    <a16:creationId xmlns:a16="http://schemas.microsoft.com/office/drawing/2014/main" id="{5402F790-77D9-46DE-9CDA-C48779B2EE1B}"/>
                  </a:ext>
                </a:extLst>
              </p:cNvPr>
              <p:cNvSpPr>
                <a:spLocks noRot="1" noChangeAspect="1" noMove="1" noResize="1" noEditPoints="1" noAdjustHandles="1" noChangeArrowheads="1" noChangeShapeType="1" noTextEdit="1"/>
              </p:cNvSpPr>
              <p:nvPr/>
            </p:nvSpPr>
            <p:spPr bwMode="auto">
              <a:xfrm>
                <a:off x="6774785" y="2585586"/>
                <a:ext cx="2210391" cy="2554545"/>
              </a:xfrm>
              <a:prstGeom prst="rect">
                <a:avLst/>
              </a:prstGeom>
              <a:blipFill>
                <a:blip r:embed="rId6"/>
                <a:stretch>
                  <a:fillRect l="-1653" t="-955" r="-275" b="-358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
        <p:nvSpPr>
          <p:cNvPr id="12" name="Rectangle 1">
            <a:extLst>
              <a:ext uri="{FF2B5EF4-FFF2-40B4-BE49-F238E27FC236}">
                <a16:creationId xmlns:a16="http://schemas.microsoft.com/office/drawing/2014/main" id="{51C25597-7537-46E2-9423-F1DE181CC294}"/>
              </a:ext>
            </a:extLst>
          </p:cNvPr>
          <p:cNvSpPr>
            <a:spLocks noChangeArrowheads="1"/>
          </p:cNvSpPr>
          <p:nvPr/>
        </p:nvSpPr>
        <p:spPr bwMode="auto">
          <a:xfrm>
            <a:off x="323526" y="5370460"/>
            <a:ext cx="81369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The input has been ___________________________ to produce the output value</a:t>
            </a:r>
            <a:endParaRPr lang="en-GB" altLang="en-US" sz="2000" b="1" dirty="0">
              <a:solidFill>
                <a:srgbClr val="002060"/>
              </a:solidFill>
              <a:latin typeface="Arial" panose="020B0604020202020204" pitchFamily="34" charset="0"/>
              <a:cs typeface="Arial" panose="020B0604020202020204" pitchFamily="34" charset="0"/>
            </a:endParaRPr>
          </a:p>
        </p:txBody>
      </p:sp>
      <p:sp>
        <p:nvSpPr>
          <p:cNvPr id="16" name="Double Wave 15">
            <a:extLst>
              <a:ext uri="{FF2B5EF4-FFF2-40B4-BE49-F238E27FC236}">
                <a16:creationId xmlns:a16="http://schemas.microsoft.com/office/drawing/2014/main" id="{6F623FC8-0235-4B72-873A-4460C841ED87}"/>
              </a:ext>
            </a:extLst>
          </p:cNvPr>
          <p:cNvSpPr/>
          <p:nvPr/>
        </p:nvSpPr>
        <p:spPr bwMode="auto">
          <a:xfrm>
            <a:off x="2768126" y="3185308"/>
            <a:ext cx="1463741" cy="1600558"/>
          </a:xfrm>
          <a:prstGeom prst="doubleWave">
            <a:avLst/>
          </a:prstGeom>
          <a:pattFill prst="lgCheck">
            <a:fgClr>
              <a:srgbClr val="FF0000"/>
            </a:fgClr>
            <a:bgClr>
              <a:srgbClr val="00B0F0"/>
            </a:bgClr>
          </a:patt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7" name="TextBox 16">
            <a:extLst>
              <a:ext uri="{FF2B5EF4-FFF2-40B4-BE49-F238E27FC236}">
                <a16:creationId xmlns:a16="http://schemas.microsoft.com/office/drawing/2014/main" id="{D5B91431-B9D1-4D0B-8B2C-D2609064B31D}"/>
              </a:ext>
            </a:extLst>
          </p:cNvPr>
          <p:cNvSpPr txBox="1"/>
          <p:nvPr/>
        </p:nvSpPr>
        <p:spPr>
          <a:xfrm>
            <a:off x="2876304" y="3629171"/>
            <a:ext cx="1248282" cy="707886"/>
          </a:xfrm>
          <a:prstGeom prst="rect">
            <a:avLst/>
          </a:prstGeom>
          <a:solidFill>
            <a:srgbClr val="00B0F0"/>
          </a:solidFill>
        </p:spPr>
        <p:txBody>
          <a:bodyPr wrap="square" rtlCol="0">
            <a:spAutoFit/>
          </a:bodyPr>
          <a:lstStyle/>
          <a:p>
            <a:pPr algn="ctr"/>
            <a:r>
              <a:rPr lang="en-GB" sz="2000" dirty="0">
                <a:solidFill>
                  <a:srgbClr val="002060"/>
                </a:solidFill>
              </a:rPr>
              <a:t>Function</a:t>
            </a:r>
          </a:p>
          <a:p>
            <a:pPr algn="ctr"/>
            <a:r>
              <a:rPr lang="en-GB" sz="2000" dirty="0">
                <a:solidFill>
                  <a:srgbClr val="002060"/>
                </a:solidFill>
              </a:rPr>
              <a:t>-o-</a:t>
            </a:r>
            <a:r>
              <a:rPr lang="en-GB" sz="2000" dirty="0" err="1">
                <a:solidFill>
                  <a:srgbClr val="002060"/>
                </a:solidFill>
              </a:rPr>
              <a:t>matic</a:t>
            </a:r>
            <a:r>
              <a:rPr lang="en-GB" sz="2000" dirty="0">
                <a:solidFill>
                  <a:srgbClr val="002060"/>
                </a:solidFill>
              </a:rPr>
              <a:t>!</a:t>
            </a:r>
          </a:p>
        </p:txBody>
      </p:sp>
      <p:sp>
        <p:nvSpPr>
          <p:cNvPr id="18" name="Arrow: Left 17">
            <a:extLst>
              <a:ext uri="{FF2B5EF4-FFF2-40B4-BE49-F238E27FC236}">
                <a16:creationId xmlns:a16="http://schemas.microsoft.com/office/drawing/2014/main" id="{32538959-567C-4DFF-8E27-2CD62011D902}"/>
              </a:ext>
            </a:extLst>
          </p:cNvPr>
          <p:cNvSpPr/>
          <p:nvPr/>
        </p:nvSpPr>
        <p:spPr bwMode="auto">
          <a:xfrm rot="10800000">
            <a:off x="4246301" y="3745885"/>
            <a:ext cx="561660" cy="495122"/>
          </a:xfrm>
          <a:prstGeom prst="leftArrow">
            <a:avLst/>
          </a:prstGeom>
          <a:pattFill prst="lgCheck">
            <a:fgClr>
              <a:srgbClr val="FF0000"/>
            </a:fgClr>
            <a:bgClr>
              <a:srgbClr val="0070C0"/>
            </a:bgClr>
          </a:patt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pic>
        <p:nvPicPr>
          <p:cNvPr id="7" name="Audio 6">
            <a:hlinkClick r:id="" action="ppaction://media"/>
            <a:extLst>
              <a:ext uri="{FF2B5EF4-FFF2-40B4-BE49-F238E27FC236}">
                <a16:creationId xmlns:a16="http://schemas.microsoft.com/office/drawing/2014/main" id="{4ECD83A6-E4B8-46EE-9263-5CAF077A8F0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150334158"/>
      </p:ext>
    </p:extLst>
  </p:cSld>
  <p:clrMapOvr>
    <a:masterClrMapping/>
  </p:clrMapOvr>
  <mc:AlternateContent xmlns:mc="http://schemas.openxmlformats.org/markup-compatibility/2006" xmlns:p14="http://schemas.microsoft.com/office/powerpoint/2010/main">
    <mc:Choice Requires="p14">
      <p:transition spd="slow" p14:dur="2000" advTm="19659"/>
    </mc:Choice>
    <mc:Fallback xmlns="">
      <p:transition spd="slow" advTm="196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40" y="111770"/>
            <a:ext cx="5853336" cy="580926"/>
          </a:xfrm>
        </p:spPr>
        <p:txBody>
          <a:bodyPr/>
          <a:lstStyle/>
          <a:p>
            <a:pPr algn="r"/>
            <a:r>
              <a:rPr lang="en-GB" sz="3600" dirty="0"/>
              <a:t>Function Machines 3</a:t>
            </a:r>
            <a:endParaRPr lang="en-GB" sz="4000" dirty="0"/>
          </a:p>
        </p:txBody>
      </p:sp>
      <p:sp>
        <p:nvSpPr>
          <p:cNvPr id="5" name="Rectangle 1"/>
          <p:cNvSpPr>
            <a:spLocks noChangeArrowheads="1"/>
          </p:cNvSpPr>
          <p:nvPr/>
        </p:nvSpPr>
        <p:spPr bwMode="auto">
          <a:xfrm>
            <a:off x="323526" y="1036489"/>
            <a:ext cx="813690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This ‘Function-o-</a:t>
            </a:r>
            <a:r>
              <a:rPr kumimoji="0" lang="en-GB" altLang="en-US" sz="2000" b="0" i="0" u="none" strike="noStrike" cap="none" normalizeH="0" baseline="0" dirty="0" err="1">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matic</a:t>
            </a: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has been reprogrammed again.</a:t>
            </a: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What function is the machine performing this time?</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cs typeface="Arial" panose="020B0604020202020204" pitchFamily="34" charset="0"/>
              </a:rPr>
              <a:t>It is a two step function this time.</a:t>
            </a:r>
            <a:endParaRPr kumimoji="0" lang="en-GB" altLang="en-US" sz="14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sp>
        <p:nvSpPr>
          <p:cNvPr id="6" name="Title 1"/>
          <p:cNvSpPr txBox="1">
            <a:spLocks/>
          </p:cNvSpPr>
          <p:nvPr/>
        </p:nvSpPr>
        <p:spPr>
          <a:xfrm>
            <a:off x="323526" y="6309320"/>
            <a:ext cx="8496943" cy="393866"/>
          </a:xfrm>
          <a:prstGeom prst="rect">
            <a:avLst/>
          </a:prstGeom>
        </p:spPr>
        <p:txBody>
          <a:bodyPr vert="horz"/>
          <a:lstStyle>
            <a:lvl1pPr algn="ctr"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r>
              <a:rPr lang="en-GB" sz="2000" b="1" kern="0" dirty="0"/>
              <a:t>Use the ‘I think ….’ prompts as you discuss your work with a partner</a:t>
            </a:r>
          </a:p>
        </p:txBody>
      </p:sp>
      <p:sp>
        <p:nvSpPr>
          <p:cNvPr id="3" name="Arrow: Left 2">
            <a:extLst>
              <a:ext uri="{FF2B5EF4-FFF2-40B4-BE49-F238E27FC236}">
                <a16:creationId xmlns:a16="http://schemas.microsoft.com/office/drawing/2014/main" id="{CF59E2FC-B273-4796-93D5-939DD7DDD114}"/>
              </a:ext>
            </a:extLst>
          </p:cNvPr>
          <p:cNvSpPr/>
          <p:nvPr/>
        </p:nvSpPr>
        <p:spPr bwMode="auto">
          <a:xfrm rot="10800000">
            <a:off x="1669001" y="3659202"/>
            <a:ext cx="1030791" cy="561886"/>
          </a:xfrm>
          <a:prstGeom prst="leftArrow">
            <a:avLst/>
          </a:prstGeom>
          <a:solidFill>
            <a:srgbClr val="FF0000"/>
          </a:solid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4" name="Arrow: Right 3">
            <a:extLst>
              <a:ext uri="{FF2B5EF4-FFF2-40B4-BE49-F238E27FC236}">
                <a16:creationId xmlns:a16="http://schemas.microsoft.com/office/drawing/2014/main" id="{5430FA48-5CCE-4789-87DB-F9CDB555E051}"/>
              </a:ext>
            </a:extLst>
          </p:cNvPr>
          <p:cNvSpPr/>
          <p:nvPr/>
        </p:nvSpPr>
        <p:spPr bwMode="auto">
          <a:xfrm>
            <a:off x="6300192" y="3659202"/>
            <a:ext cx="1030791" cy="561886"/>
          </a:xfrm>
          <a:prstGeom prst="rightArrow">
            <a:avLst/>
          </a:prstGeom>
          <a:solidFill>
            <a:srgbClr val="00B0F0"/>
          </a:solid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Double Wave 9">
            <a:extLst>
              <a:ext uri="{FF2B5EF4-FFF2-40B4-BE49-F238E27FC236}">
                <a16:creationId xmlns:a16="http://schemas.microsoft.com/office/drawing/2014/main" id="{A28EFD84-7358-4C5A-A73D-86C5D09897E8}"/>
              </a:ext>
            </a:extLst>
          </p:cNvPr>
          <p:cNvSpPr/>
          <p:nvPr/>
        </p:nvSpPr>
        <p:spPr bwMode="auto">
          <a:xfrm>
            <a:off x="4768117" y="3195640"/>
            <a:ext cx="1463741" cy="1600558"/>
          </a:xfrm>
          <a:prstGeom prst="doubleWave">
            <a:avLst/>
          </a:prstGeom>
          <a:pattFill prst="lgCheck">
            <a:fgClr>
              <a:srgbClr val="FF0000"/>
            </a:fgClr>
            <a:bgClr>
              <a:srgbClr val="00B0F0"/>
            </a:bgClr>
          </a:patt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TextBox 12">
            <a:extLst>
              <a:ext uri="{FF2B5EF4-FFF2-40B4-BE49-F238E27FC236}">
                <a16:creationId xmlns:a16="http://schemas.microsoft.com/office/drawing/2014/main" id="{72F8B472-2E6C-450D-96B9-F3417591C316}"/>
              </a:ext>
            </a:extLst>
          </p:cNvPr>
          <p:cNvSpPr txBox="1"/>
          <p:nvPr/>
        </p:nvSpPr>
        <p:spPr>
          <a:xfrm>
            <a:off x="4876295" y="3783059"/>
            <a:ext cx="1248282" cy="400110"/>
          </a:xfrm>
          <a:prstGeom prst="rect">
            <a:avLst/>
          </a:prstGeom>
          <a:solidFill>
            <a:srgbClr val="00B0F0"/>
          </a:solidFill>
        </p:spPr>
        <p:txBody>
          <a:bodyPr wrap="square" rtlCol="0">
            <a:spAutoFit/>
          </a:bodyPr>
          <a:lstStyle/>
          <a:p>
            <a:pPr algn="ctr"/>
            <a:r>
              <a:rPr lang="en-GB" sz="2000" dirty="0">
                <a:solidFill>
                  <a:srgbClr val="002060"/>
                </a:solidFill>
              </a:rPr>
              <a:t>Add 1</a:t>
            </a:r>
          </a:p>
        </p:txBody>
      </p:sp>
      <mc:AlternateContent xmlns:mc="http://schemas.openxmlformats.org/markup-compatibility/2006" xmlns:a14="http://schemas.microsoft.com/office/drawing/2010/main">
        <mc:Choice Requires="a14">
          <p:sp>
            <p:nvSpPr>
              <p:cNvPr id="14" name="Rectangle 1">
                <a:extLst>
                  <a:ext uri="{FF2B5EF4-FFF2-40B4-BE49-F238E27FC236}">
                    <a16:creationId xmlns:a16="http://schemas.microsoft.com/office/drawing/2014/main" id="{D88C2FA5-2A9F-4F10-A496-97CEA544BCA7}"/>
                  </a:ext>
                </a:extLst>
              </p:cNvPr>
              <p:cNvSpPr>
                <a:spLocks noChangeArrowheads="1"/>
              </p:cNvSpPr>
              <p:nvPr/>
            </p:nvSpPr>
            <p:spPr bwMode="auto">
              <a:xfrm>
                <a:off x="305495" y="2586231"/>
                <a:ext cx="2048823" cy="255454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Input value </a:t>
                </a:r>
                <a14:m>
                  <m:oMath xmlns:m="http://schemas.openxmlformats.org/officeDocument/2006/math">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𝒙</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oMath>
                </a14:m>
                <a:endPar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ea typeface="Calibri" panose="020F0502020204030204" pitchFamily="34" charset="0"/>
                    <a:cs typeface="Arial" panose="020B0604020202020204" pitchFamily="34" charset="0"/>
                  </a:rPr>
                  <a:t>1</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ea typeface="Calibri" panose="020F0502020204030204" pitchFamily="34" charset="0"/>
                    <a:cs typeface="Arial" panose="020B0604020202020204" pitchFamily="34" charset="0"/>
                  </a:rPr>
                  <a:t>2</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4</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5</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6</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10</a:t>
                </a:r>
              </a:p>
              <a:p>
                <a:pPr marL="0" marR="0" lvl="0" indent="0" algn="ctr" defTabSz="914400" rtl="0" eaLnBrk="0" fontAlgn="base" latinLnBrk="0" hangingPunct="0">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en-GB" altLang="en-US" sz="2000" b="0" i="1" smtClean="0">
                          <a:solidFill>
                            <a:srgbClr val="002060"/>
                          </a:solidFill>
                          <a:latin typeface="Cambria Math" panose="02040503050406030204" pitchFamily="18" charset="0"/>
                          <a:cs typeface="Arial" panose="020B0604020202020204" pitchFamily="34" charset="0"/>
                        </a:rPr>
                        <m:t>𝑥</m:t>
                      </m:r>
                    </m:oMath>
                  </m:oMathPara>
                </a14:m>
                <a:endParaRPr lang="en-GB" altLang="en-US" sz="2000" dirty="0">
                  <a:solidFill>
                    <a:srgbClr val="002060"/>
                  </a:solidFill>
                  <a:latin typeface="Arial" panose="020B0604020202020204" pitchFamily="34" charset="0"/>
                  <a:cs typeface="Arial" panose="020B0604020202020204" pitchFamily="34" charset="0"/>
                </a:endParaRPr>
              </a:p>
            </p:txBody>
          </p:sp>
        </mc:Choice>
        <mc:Fallback xmlns="">
          <p:sp>
            <p:nvSpPr>
              <p:cNvPr id="14" name="Rectangle 1">
                <a:extLst>
                  <a:ext uri="{FF2B5EF4-FFF2-40B4-BE49-F238E27FC236}">
                    <a16:creationId xmlns:a16="http://schemas.microsoft.com/office/drawing/2014/main" id="{D88C2FA5-2A9F-4F10-A496-97CEA544BCA7}"/>
                  </a:ext>
                </a:extLst>
              </p:cNvPr>
              <p:cNvSpPr>
                <a:spLocks noRot="1" noChangeAspect="1" noMove="1" noResize="1" noEditPoints="1" noAdjustHandles="1" noChangeArrowheads="1" noChangeShapeType="1" noTextEdit="1"/>
              </p:cNvSpPr>
              <p:nvPr/>
            </p:nvSpPr>
            <p:spPr bwMode="auto">
              <a:xfrm>
                <a:off x="305495" y="2586231"/>
                <a:ext cx="2048823" cy="2554545"/>
              </a:xfrm>
              <a:prstGeom prst="rect">
                <a:avLst/>
              </a:prstGeom>
              <a:blipFill>
                <a:blip r:embed="rId5"/>
                <a:stretch>
                  <a:fillRect l="-595" t="-95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Rectangle 1">
                <a:extLst>
                  <a:ext uri="{FF2B5EF4-FFF2-40B4-BE49-F238E27FC236}">
                    <a16:creationId xmlns:a16="http://schemas.microsoft.com/office/drawing/2014/main" id="{5402F790-77D9-46DE-9CDA-C48779B2EE1B}"/>
                  </a:ext>
                </a:extLst>
              </p:cNvPr>
              <p:cNvSpPr>
                <a:spLocks noChangeArrowheads="1"/>
              </p:cNvSpPr>
              <p:nvPr/>
            </p:nvSpPr>
            <p:spPr bwMode="auto">
              <a:xfrm>
                <a:off x="6774785" y="2585586"/>
                <a:ext cx="2210391" cy="255454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b="1" dirty="0">
                    <a:solidFill>
                      <a:srgbClr val="002060"/>
                    </a:solidFill>
                    <a:latin typeface="Arial" panose="020B0604020202020204" pitchFamily="34" charset="0"/>
                    <a:ea typeface="Calibri" panose="020F0502020204030204" pitchFamily="34" charset="0"/>
                    <a:cs typeface="Arial" panose="020B0604020202020204" pitchFamily="34" charset="0"/>
                  </a:rPr>
                  <a:t>Out</a:t>
                </a: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put value </a:t>
                </a:r>
                <a14:m>
                  <m:oMath xmlns:m="http://schemas.openxmlformats.org/officeDocument/2006/math">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𝒚</m:t>
                    </m:r>
                    <m:r>
                      <a:rPr kumimoji="0" lang="en-GB" altLang="en-US" sz="2000" b="1" i="1" u="none" strike="noStrike" cap="none" normalizeH="0" baseline="0" smtClean="0">
                        <a:ln>
                          <a:noFill/>
                        </a:ln>
                        <a:solidFill>
                          <a:srgbClr val="002060"/>
                        </a:solidFill>
                        <a:effectLst/>
                        <a:latin typeface="Cambria Math" panose="02040503050406030204" pitchFamily="18" charset="0"/>
                        <a:ea typeface="Calibri" panose="020F0502020204030204" pitchFamily="34" charset="0"/>
                        <a:cs typeface="Arial" panose="020B0604020202020204" pitchFamily="34" charset="0"/>
                      </a:rPr>
                      <m:t>)</m:t>
                    </m:r>
                  </m:oMath>
                </a14:m>
                <a:endPar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3</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5</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b="1" dirty="0">
                    <a:solidFill>
                      <a:srgbClr val="002060"/>
                    </a:solidFill>
                    <a:latin typeface="Arial" panose="020B0604020202020204" pitchFamily="34" charset="0"/>
                    <a:cs typeface="Arial" panose="020B0604020202020204" pitchFamily="34" charset="0"/>
                  </a:rPr>
                  <a:t>9</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11</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b="1" dirty="0">
                    <a:solidFill>
                      <a:srgbClr val="002060"/>
                    </a:solidFill>
                    <a:latin typeface="Arial" panose="020B0604020202020204" pitchFamily="34" charset="0"/>
                    <a:cs typeface="Arial" panose="020B0604020202020204" pitchFamily="34" charset="0"/>
                  </a:rPr>
                  <a:t>13</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21</a:t>
                </a:r>
              </a:p>
              <a:p>
                <a:pPr marL="0" marR="0" lvl="0" indent="0" algn="ctr" defTabSz="914400" rtl="0" eaLnBrk="0" fontAlgn="base" latinLnBrk="0" hangingPunct="0">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en-GB" altLang="en-US" sz="2000" b="1" i="1" smtClean="0">
                          <a:solidFill>
                            <a:srgbClr val="002060"/>
                          </a:solidFill>
                          <a:latin typeface="Cambria Math" panose="02040503050406030204" pitchFamily="18" charset="0"/>
                          <a:cs typeface="Arial" panose="020B0604020202020204" pitchFamily="34" charset="0"/>
                        </a:rPr>
                        <m:t>𝟐</m:t>
                      </m:r>
                      <m:r>
                        <a:rPr lang="en-GB" altLang="en-US" sz="2000" b="1" i="1" smtClean="0">
                          <a:solidFill>
                            <a:srgbClr val="002060"/>
                          </a:solidFill>
                          <a:latin typeface="Cambria Math" panose="02040503050406030204" pitchFamily="18" charset="0"/>
                          <a:cs typeface="Arial" panose="020B0604020202020204" pitchFamily="34" charset="0"/>
                        </a:rPr>
                        <m:t>𝒙</m:t>
                      </m:r>
                      <m:r>
                        <a:rPr lang="en-GB" altLang="en-US" sz="2000" b="1" i="1" smtClean="0">
                          <a:solidFill>
                            <a:srgbClr val="002060"/>
                          </a:solidFill>
                          <a:latin typeface="Cambria Math" panose="02040503050406030204" pitchFamily="18" charset="0"/>
                          <a:cs typeface="Arial" panose="020B0604020202020204" pitchFamily="34" charset="0"/>
                        </a:rPr>
                        <m:t>+</m:t>
                      </m:r>
                      <m:r>
                        <a:rPr lang="en-GB" altLang="en-US" sz="2000" b="1" i="1" smtClean="0">
                          <a:solidFill>
                            <a:srgbClr val="002060"/>
                          </a:solidFill>
                          <a:latin typeface="Cambria Math" panose="02040503050406030204" pitchFamily="18" charset="0"/>
                          <a:cs typeface="Arial" panose="020B0604020202020204" pitchFamily="34" charset="0"/>
                        </a:rPr>
                        <m:t>𝟏</m:t>
                      </m:r>
                    </m:oMath>
                  </m:oMathPara>
                </a14:m>
                <a:endParaRPr lang="en-GB" altLang="en-US" sz="2000" b="1" dirty="0">
                  <a:solidFill>
                    <a:srgbClr val="002060"/>
                  </a:solidFill>
                  <a:latin typeface="Arial" panose="020B0604020202020204" pitchFamily="34" charset="0"/>
                  <a:cs typeface="Arial" panose="020B0604020202020204" pitchFamily="34" charset="0"/>
                </a:endParaRPr>
              </a:p>
            </p:txBody>
          </p:sp>
        </mc:Choice>
        <mc:Fallback xmlns="">
          <p:sp>
            <p:nvSpPr>
              <p:cNvPr id="15" name="Rectangle 1">
                <a:extLst>
                  <a:ext uri="{FF2B5EF4-FFF2-40B4-BE49-F238E27FC236}">
                    <a16:creationId xmlns:a16="http://schemas.microsoft.com/office/drawing/2014/main" id="{5402F790-77D9-46DE-9CDA-C48779B2EE1B}"/>
                  </a:ext>
                </a:extLst>
              </p:cNvPr>
              <p:cNvSpPr>
                <a:spLocks noRot="1" noChangeAspect="1" noMove="1" noResize="1" noEditPoints="1" noAdjustHandles="1" noChangeArrowheads="1" noChangeShapeType="1" noTextEdit="1"/>
              </p:cNvSpPr>
              <p:nvPr/>
            </p:nvSpPr>
            <p:spPr bwMode="auto">
              <a:xfrm>
                <a:off x="6774785" y="2585586"/>
                <a:ext cx="2210391" cy="2554545"/>
              </a:xfrm>
              <a:prstGeom prst="rect">
                <a:avLst/>
              </a:prstGeom>
              <a:blipFill>
                <a:blip r:embed="rId6"/>
                <a:stretch>
                  <a:fillRect l="-1653" t="-955" r="-27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
        <p:nvSpPr>
          <p:cNvPr id="12" name="Rectangle 1">
            <a:extLst>
              <a:ext uri="{FF2B5EF4-FFF2-40B4-BE49-F238E27FC236}">
                <a16:creationId xmlns:a16="http://schemas.microsoft.com/office/drawing/2014/main" id="{51C25597-7537-46E2-9423-F1DE181CC294}"/>
              </a:ext>
            </a:extLst>
          </p:cNvPr>
          <p:cNvSpPr>
            <a:spLocks noChangeArrowheads="1"/>
          </p:cNvSpPr>
          <p:nvPr/>
        </p:nvSpPr>
        <p:spPr bwMode="auto">
          <a:xfrm>
            <a:off x="323526" y="5370460"/>
            <a:ext cx="81369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The input has been ___________________________ to produce the output value</a:t>
            </a:r>
            <a:endParaRPr lang="en-GB" altLang="en-US" sz="2000" b="1" dirty="0">
              <a:solidFill>
                <a:srgbClr val="002060"/>
              </a:solidFill>
              <a:latin typeface="Arial" panose="020B0604020202020204" pitchFamily="34" charset="0"/>
              <a:cs typeface="Arial" panose="020B0604020202020204" pitchFamily="34" charset="0"/>
            </a:endParaRPr>
          </a:p>
        </p:txBody>
      </p:sp>
      <p:sp>
        <p:nvSpPr>
          <p:cNvPr id="16" name="Double Wave 15">
            <a:extLst>
              <a:ext uri="{FF2B5EF4-FFF2-40B4-BE49-F238E27FC236}">
                <a16:creationId xmlns:a16="http://schemas.microsoft.com/office/drawing/2014/main" id="{6F623FC8-0235-4B72-873A-4460C841ED87}"/>
              </a:ext>
            </a:extLst>
          </p:cNvPr>
          <p:cNvSpPr/>
          <p:nvPr/>
        </p:nvSpPr>
        <p:spPr bwMode="auto">
          <a:xfrm>
            <a:off x="2768126" y="3185308"/>
            <a:ext cx="1463741" cy="1600558"/>
          </a:xfrm>
          <a:prstGeom prst="doubleWave">
            <a:avLst/>
          </a:prstGeom>
          <a:pattFill prst="lgCheck">
            <a:fgClr>
              <a:srgbClr val="FF0000"/>
            </a:fgClr>
            <a:bgClr>
              <a:srgbClr val="00B0F0"/>
            </a:bgClr>
          </a:patt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7" name="TextBox 16">
            <a:extLst>
              <a:ext uri="{FF2B5EF4-FFF2-40B4-BE49-F238E27FC236}">
                <a16:creationId xmlns:a16="http://schemas.microsoft.com/office/drawing/2014/main" id="{D5B91431-B9D1-4D0B-8B2C-D2609064B31D}"/>
              </a:ext>
            </a:extLst>
          </p:cNvPr>
          <p:cNvSpPr txBox="1"/>
          <p:nvPr/>
        </p:nvSpPr>
        <p:spPr>
          <a:xfrm>
            <a:off x="2876304" y="3629171"/>
            <a:ext cx="1248282" cy="707886"/>
          </a:xfrm>
          <a:prstGeom prst="rect">
            <a:avLst/>
          </a:prstGeom>
          <a:solidFill>
            <a:srgbClr val="00B0F0"/>
          </a:solidFill>
        </p:spPr>
        <p:txBody>
          <a:bodyPr wrap="square" rtlCol="0">
            <a:spAutoFit/>
          </a:bodyPr>
          <a:lstStyle/>
          <a:p>
            <a:pPr algn="ctr"/>
            <a:r>
              <a:rPr lang="en-GB" sz="2000" dirty="0">
                <a:solidFill>
                  <a:srgbClr val="002060"/>
                </a:solidFill>
              </a:rPr>
              <a:t>Multiply by 2</a:t>
            </a:r>
          </a:p>
        </p:txBody>
      </p:sp>
      <p:sp>
        <p:nvSpPr>
          <p:cNvPr id="18" name="Arrow: Left 17">
            <a:extLst>
              <a:ext uri="{FF2B5EF4-FFF2-40B4-BE49-F238E27FC236}">
                <a16:creationId xmlns:a16="http://schemas.microsoft.com/office/drawing/2014/main" id="{32538959-567C-4DFF-8E27-2CD62011D902}"/>
              </a:ext>
            </a:extLst>
          </p:cNvPr>
          <p:cNvSpPr/>
          <p:nvPr/>
        </p:nvSpPr>
        <p:spPr bwMode="auto">
          <a:xfrm rot="10800000">
            <a:off x="4246301" y="3745885"/>
            <a:ext cx="561660" cy="495122"/>
          </a:xfrm>
          <a:prstGeom prst="leftArrow">
            <a:avLst/>
          </a:prstGeom>
          <a:pattFill prst="lgCheck">
            <a:fgClr>
              <a:srgbClr val="FF0000"/>
            </a:fgClr>
            <a:bgClr>
              <a:srgbClr val="0070C0"/>
            </a:bgClr>
          </a:pattFill>
          <a:ln w="9525" cap="flat" cmpd="sng" algn="ctr">
            <a:noFill/>
            <a:prstDash val="solid"/>
            <a:round/>
            <a:headEnd type="none" w="med" len="med"/>
            <a:tailEnd type="none" w="med" len="med"/>
          </a:ln>
          <a:effectLst/>
          <a:scene3d>
            <a:camera prst="orthographicFront"/>
            <a:lightRig rig="threePt" dir="t"/>
          </a:scene3d>
          <a:sp3d>
            <a:bevelT prst="relaxedInse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pic>
        <p:nvPicPr>
          <p:cNvPr id="7" name="Audio 6">
            <a:hlinkClick r:id="" action="ppaction://media"/>
            <a:extLst>
              <a:ext uri="{FF2B5EF4-FFF2-40B4-BE49-F238E27FC236}">
                <a16:creationId xmlns:a16="http://schemas.microsoft.com/office/drawing/2014/main" id="{A808FFA6-FDE0-4996-90E6-25B907732E6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496665"/>
      </p:ext>
    </p:extLst>
  </p:cSld>
  <p:clrMapOvr>
    <a:masterClrMapping/>
  </p:clrMapOvr>
  <mc:AlternateContent xmlns:mc="http://schemas.openxmlformats.org/markup-compatibility/2006" xmlns:p14="http://schemas.microsoft.com/office/powerpoint/2010/main">
    <mc:Choice Requires="p14">
      <p:transition spd="slow" p14:dur="2000" advTm="59039"/>
    </mc:Choice>
    <mc:Fallback xmlns="">
      <p:transition spd="slow" advTm="590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1920" y="111770"/>
            <a:ext cx="5133256" cy="580926"/>
          </a:xfrm>
        </p:spPr>
        <p:txBody>
          <a:bodyPr/>
          <a:lstStyle/>
          <a:p>
            <a:pPr algn="r"/>
            <a:r>
              <a:rPr lang="en-GB" sz="3600" dirty="0"/>
              <a:t>Growing a Pattern</a:t>
            </a:r>
            <a:endParaRPr lang="en-GB" sz="4000" dirty="0"/>
          </a:p>
        </p:txBody>
      </p:sp>
      <p:sp>
        <p:nvSpPr>
          <p:cNvPr id="5" name="Rectangle 1"/>
          <p:cNvSpPr>
            <a:spLocks noChangeArrowheads="1"/>
          </p:cNvSpPr>
          <p:nvPr/>
        </p:nvSpPr>
        <p:spPr bwMode="auto">
          <a:xfrm>
            <a:off x="343675" y="1409843"/>
            <a:ext cx="81369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Have a go at growing this pattern.</a:t>
            </a: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Use whatever you have to hand to make the pattern</a:t>
            </a:r>
          </a:p>
        </p:txBody>
      </p:sp>
      <p:sp>
        <p:nvSpPr>
          <p:cNvPr id="7" name="Oval 6">
            <a:extLst>
              <a:ext uri="{FF2B5EF4-FFF2-40B4-BE49-F238E27FC236}">
                <a16:creationId xmlns:a16="http://schemas.microsoft.com/office/drawing/2014/main" id="{A7DBF71C-17EA-46AF-B8E0-3B9135B796DF}"/>
              </a:ext>
            </a:extLst>
          </p:cNvPr>
          <p:cNvSpPr>
            <a:spLocks noChangeAspect="1"/>
          </p:cNvSpPr>
          <p:nvPr/>
        </p:nvSpPr>
        <p:spPr bwMode="auto">
          <a:xfrm>
            <a:off x="1111897" y="3992180"/>
            <a:ext cx="576064" cy="57606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8" name="Oval 7">
            <a:extLst>
              <a:ext uri="{FF2B5EF4-FFF2-40B4-BE49-F238E27FC236}">
                <a16:creationId xmlns:a16="http://schemas.microsoft.com/office/drawing/2014/main" id="{3D8DB478-7447-4FF8-BE29-73F97970B2A4}"/>
              </a:ext>
            </a:extLst>
          </p:cNvPr>
          <p:cNvSpPr>
            <a:spLocks noChangeAspect="1"/>
          </p:cNvSpPr>
          <p:nvPr/>
        </p:nvSpPr>
        <p:spPr bwMode="auto">
          <a:xfrm>
            <a:off x="1903985" y="3980327"/>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9" name="Oval 8">
            <a:extLst>
              <a:ext uri="{FF2B5EF4-FFF2-40B4-BE49-F238E27FC236}">
                <a16:creationId xmlns:a16="http://schemas.microsoft.com/office/drawing/2014/main" id="{6EE25337-058E-441C-8D9B-C6BD1BA65645}"/>
              </a:ext>
            </a:extLst>
          </p:cNvPr>
          <p:cNvSpPr>
            <a:spLocks noChangeAspect="1"/>
          </p:cNvSpPr>
          <p:nvPr/>
        </p:nvSpPr>
        <p:spPr bwMode="auto">
          <a:xfrm>
            <a:off x="1903985" y="3393320"/>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Oval 9">
            <a:extLst>
              <a:ext uri="{FF2B5EF4-FFF2-40B4-BE49-F238E27FC236}">
                <a16:creationId xmlns:a16="http://schemas.microsoft.com/office/drawing/2014/main" id="{DC31A835-BEC0-46AF-9DF8-219C0F9A5195}"/>
              </a:ext>
            </a:extLst>
          </p:cNvPr>
          <p:cNvSpPr>
            <a:spLocks noChangeAspect="1"/>
          </p:cNvSpPr>
          <p:nvPr/>
        </p:nvSpPr>
        <p:spPr bwMode="auto">
          <a:xfrm>
            <a:off x="2480049" y="3969387"/>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1" name="Oval 10">
            <a:extLst>
              <a:ext uri="{FF2B5EF4-FFF2-40B4-BE49-F238E27FC236}">
                <a16:creationId xmlns:a16="http://schemas.microsoft.com/office/drawing/2014/main" id="{39CC2B3F-A021-4A6C-BDF8-D2AE58DBD7CE}"/>
              </a:ext>
            </a:extLst>
          </p:cNvPr>
          <p:cNvSpPr>
            <a:spLocks noChangeAspect="1"/>
          </p:cNvSpPr>
          <p:nvPr/>
        </p:nvSpPr>
        <p:spPr bwMode="auto">
          <a:xfrm>
            <a:off x="3272137" y="3980327"/>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2" name="Oval 11">
            <a:extLst>
              <a:ext uri="{FF2B5EF4-FFF2-40B4-BE49-F238E27FC236}">
                <a16:creationId xmlns:a16="http://schemas.microsoft.com/office/drawing/2014/main" id="{BDF93E92-733F-4F0A-8281-FE9A4BDBE167}"/>
              </a:ext>
            </a:extLst>
          </p:cNvPr>
          <p:cNvSpPr>
            <a:spLocks noChangeAspect="1"/>
          </p:cNvSpPr>
          <p:nvPr/>
        </p:nvSpPr>
        <p:spPr bwMode="auto">
          <a:xfrm>
            <a:off x="3272137" y="3393320"/>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Oval 12">
            <a:extLst>
              <a:ext uri="{FF2B5EF4-FFF2-40B4-BE49-F238E27FC236}">
                <a16:creationId xmlns:a16="http://schemas.microsoft.com/office/drawing/2014/main" id="{5FB93A2B-CF23-4BB2-876C-C6365B458A95}"/>
              </a:ext>
            </a:extLst>
          </p:cNvPr>
          <p:cNvSpPr>
            <a:spLocks noChangeAspect="1"/>
          </p:cNvSpPr>
          <p:nvPr/>
        </p:nvSpPr>
        <p:spPr bwMode="auto">
          <a:xfrm>
            <a:off x="3848201" y="3969387"/>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4" name="Oval 13">
            <a:extLst>
              <a:ext uri="{FF2B5EF4-FFF2-40B4-BE49-F238E27FC236}">
                <a16:creationId xmlns:a16="http://schemas.microsoft.com/office/drawing/2014/main" id="{E064F6E2-2A1F-4ABC-B389-BB45C99C73DE}"/>
              </a:ext>
            </a:extLst>
          </p:cNvPr>
          <p:cNvSpPr>
            <a:spLocks noChangeAspect="1"/>
          </p:cNvSpPr>
          <p:nvPr/>
        </p:nvSpPr>
        <p:spPr bwMode="auto">
          <a:xfrm>
            <a:off x="3272137" y="2778968"/>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5" name="Oval 14">
            <a:extLst>
              <a:ext uri="{FF2B5EF4-FFF2-40B4-BE49-F238E27FC236}">
                <a16:creationId xmlns:a16="http://schemas.microsoft.com/office/drawing/2014/main" id="{D8E2EF40-D319-4551-B1FC-7880EFDFA95C}"/>
              </a:ext>
            </a:extLst>
          </p:cNvPr>
          <p:cNvSpPr>
            <a:spLocks noChangeAspect="1"/>
          </p:cNvSpPr>
          <p:nvPr/>
        </p:nvSpPr>
        <p:spPr bwMode="auto">
          <a:xfrm>
            <a:off x="4424265" y="3980327"/>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7" name="Oval 16">
            <a:extLst>
              <a:ext uri="{FF2B5EF4-FFF2-40B4-BE49-F238E27FC236}">
                <a16:creationId xmlns:a16="http://schemas.microsoft.com/office/drawing/2014/main" id="{739903AB-CDD5-4574-AF05-56BC5EEF8C69}"/>
              </a:ext>
            </a:extLst>
          </p:cNvPr>
          <p:cNvSpPr>
            <a:spLocks noChangeAspect="1"/>
          </p:cNvSpPr>
          <p:nvPr/>
        </p:nvSpPr>
        <p:spPr bwMode="auto">
          <a:xfrm>
            <a:off x="5216353" y="4012184"/>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8" name="Oval 17">
            <a:extLst>
              <a:ext uri="{FF2B5EF4-FFF2-40B4-BE49-F238E27FC236}">
                <a16:creationId xmlns:a16="http://schemas.microsoft.com/office/drawing/2014/main" id="{B014F595-1960-4700-BD9D-6EDBE819BBE3}"/>
              </a:ext>
            </a:extLst>
          </p:cNvPr>
          <p:cNvSpPr>
            <a:spLocks noChangeAspect="1"/>
          </p:cNvSpPr>
          <p:nvPr/>
        </p:nvSpPr>
        <p:spPr bwMode="auto">
          <a:xfrm>
            <a:off x="5216353" y="3425177"/>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9" name="Oval 18">
            <a:extLst>
              <a:ext uri="{FF2B5EF4-FFF2-40B4-BE49-F238E27FC236}">
                <a16:creationId xmlns:a16="http://schemas.microsoft.com/office/drawing/2014/main" id="{D7999940-BA31-4A6D-8C27-56F441D0B1B8}"/>
              </a:ext>
            </a:extLst>
          </p:cNvPr>
          <p:cNvSpPr>
            <a:spLocks noChangeAspect="1"/>
          </p:cNvSpPr>
          <p:nvPr/>
        </p:nvSpPr>
        <p:spPr bwMode="auto">
          <a:xfrm>
            <a:off x="5792417" y="4001244"/>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0" name="Oval 19">
            <a:extLst>
              <a:ext uri="{FF2B5EF4-FFF2-40B4-BE49-F238E27FC236}">
                <a16:creationId xmlns:a16="http://schemas.microsoft.com/office/drawing/2014/main" id="{A55A551B-5045-4AD2-BC59-179A5A153FF6}"/>
              </a:ext>
            </a:extLst>
          </p:cNvPr>
          <p:cNvSpPr>
            <a:spLocks noChangeAspect="1"/>
          </p:cNvSpPr>
          <p:nvPr/>
        </p:nvSpPr>
        <p:spPr bwMode="auto">
          <a:xfrm>
            <a:off x="5216353" y="2810825"/>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1" name="Oval 20">
            <a:extLst>
              <a:ext uri="{FF2B5EF4-FFF2-40B4-BE49-F238E27FC236}">
                <a16:creationId xmlns:a16="http://schemas.microsoft.com/office/drawing/2014/main" id="{9F848C04-09C1-475F-B83C-CE1EF63DDACC}"/>
              </a:ext>
            </a:extLst>
          </p:cNvPr>
          <p:cNvSpPr>
            <a:spLocks noChangeAspect="1"/>
          </p:cNvSpPr>
          <p:nvPr/>
        </p:nvSpPr>
        <p:spPr bwMode="auto">
          <a:xfrm>
            <a:off x="6368481" y="4012184"/>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2" name="Oval 21">
            <a:extLst>
              <a:ext uri="{FF2B5EF4-FFF2-40B4-BE49-F238E27FC236}">
                <a16:creationId xmlns:a16="http://schemas.microsoft.com/office/drawing/2014/main" id="{DDC2B95E-F3DC-41AF-8352-F583978DF542}"/>
              </a:ext>
            </a:extLst>
          </p:cNvPr>
          <p:cNvSpPr>
            <a:spLocks noChangeAspect="1"/>
          </p:cNvSpPr>
          <p:nvPr/>
        </p:nvSpPr>
        <p:spPr bwMode="auto">
          <a:xfrm>
            <a:off x="5216353" y="2208663"/>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3" name="Oval 22">
            <a:extLst>
              <a:ext uri="{FF2B5EF4-FFF2-40B4-BE49-F238E27FC236}">
                <a16:creationId xmlns:a16="http://schemas.microsoft.com/office/drawing/2014/main" id="{61357BB2-AE76-4C51-A16A-B3DEA044EE93}"/>
              </a:ext>
            </a:extLst>
          </p:cNvPr>
          <p:cNvSpPr>
            <a:spLocks noChangeAspect="1"/>
          </p:cNvSpPr>
          <p:nvPr/>
        </p:nvSpPr>
        <p:spPr bwMode="auto">
          <a:xfrm>
            <a:off x="6944545" y="4023124"/>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pic>
        <p:nvPicPr>
          <p:cNvPr id="25" name="Picture 24" descr="A picture containing necklace, hanging, large, white&#10;&#10;Description automatically generated">
            <a:extLst>
              <a:ext uri="{FF2B5EF4-FFF2-40B4-BE49-F238E27FC236}">
                <a16:creationId xmlns:a16="http://schemas.microsoft.com/office/drawing/2014/main" id="{1F41B316-CFC2-4D6F-A6BF-E6B0894D7C6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267603" y="5139160"/>
            <a:ext cx="3212976" cy="1309330"/>
          </a:xfrm>
          <a:prstGeom prst="rect">
            <a:avLst/>
          </a:prstGeom>
        </p:spPr>
      </p:pic>
      <p:sp>
        <p:nvSpPr>
          <p:cNvPr id="26" name="Rectangle 1">
            <a:extLst>
              <a:ext uri="{FF2B5EF4-FFF2-40B4-BE49-F238E27FC236}">
                <a16:creationId xmlns:a16="http://schemas.microsoft.com/office/drawing/2014/main" id="{C4F61A70-B30B-4053-8149-29AE1F605A14}"/>
              </a:ext>
            </a:extLst>
          </p:cNvPr>
          <p:cNvSpPr>
            <a:spLocks noChangeArrowheads="1"/>
          </p:cNvSpPr>
          <p:nvPr/>
        </p:nvSpPr>
        <p:spPr bwMode="auto">
          <a:xfrm>
            <a:off x="1111897" y="6054060"/>
            <a:ext cx="468167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I used some breakfast cereal!</a:t>
            </a:r>
            <a:endParaRPr lang="en-GB" altLang="en-US" sz="2000" dirty="0">
              <a:solidFill>
                <a:srgbClr val="002060"/>
              </a:solidFill>
              <a:latin typeface="Arial" panose="020B0604020202020204" pitchFamily="34" charset="0"/>
              <a:cs typeface="Arial" panose="020B0604020202020204" pitchFamily="34" charset="0"/>
            </a:endParaRPr>
          </a:p>
        </p:txBody>
      </p:sp>
      <p:pic>
        <p:nvPicPr>
          <p:cNvPr id="4" name="Audio 3">
            <a:hlinkClick r:id="" action="ppaction://media"/>
            <a:extLst>
              <a:ext uri="{FF2B5EF4-FFF2-40B4-BE49-F238E27FC236}">
                <a16:creationId xmlns:a16="http://schemas.microsoft.com/office/drawing/2014/main" id="{E51292D8-921B-4537-8A87-69CE75C0876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828587349"/>
      </p:ext>
    </p:extLst>
  </p:cSld>
  <p:clrMapOvr>
    <a:masterClrMapping/>
  </p:clrMapOvr>
  <mc:AlternateContent xmlns:mc="http://schemas.openxmlformats.org/markup-compatibility/2006" xmlns:p14="http://schemas.microsoft.com/office/powerpoint/2010/main">
    <mc:Choice Requires="p14">
      <p:transition spd="slow" p14:dur="2000" advTm="34987"/>
    </mc:Choice>
    <mc:Fallback xmlns="">
      <p:transition spd="slow" advTm="349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1920" y="111770"/>
            <a:ext cx="5133256" cy="580926"/>
          </a:xfrm>
        </p:spPr>
        <p:txBody>
          <a:bodyPr/>
          <a:lstStyle/>
          <a:p>
            <a:pPr algn="r"/>
            <a:r>
              <a:rPr lang="en-GB" sz="3600" dirty="0"/>
              <a:t>Growing a Pattern</a:t>
            </a:r>
            <a:endParaRPr lang="en-GB" sz="4000" dirty="0"/>
          </a:p>
        </p:txBody>
      </p:sp>
      <p:sp>
        <p:nvSpPr>
          <p:cNvPr id="5" name="Rectangle 1"/>
          <p:cNvSpPr>
            <a:spLocks noChangeArrowheads="1"/>
          </p:cNvSpPr>
          <p:nvPr/>
        </p:nvSpPr>
        <p:spPr bwMode="auto">
          <a:xfrm>
            <a:off x="503548" y="5854393"/>
            <a:ext cx="81369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Arial" panose="020B0604020202020204" pitchFamily="34" charset="0"/>
                <a:cs typeface="Arial" panose="020B0604020202020204" pitchFamily="34" charset="0"/>
              </a:rPr>
              <a:t>Explain to someone how you would create the next pattern in the sequence</a:t>
            </a:r>
          </a:p>
        </p:txBody>
      </p:sp>
      <p:sp>
        <p:nvSpPr>
          <p:cNvPr id="6" name="Title 1"/>
          <p:cNvSpPr txBox="1">
            <a:spLocks/>
          </p:cNvSpPr>
          <p:nvPr/>
        </p:nvSpPr>
        <p:spPr>
          <a:xfrm>
            <a:off x="323528" y="1302425"/>
            <a:ext cx="8496943" cy="1000593"/>
          </a:xfrm>
          <a:prstGeom prst="rect">
            <a:avLst/>
          </a:prstGeom>
        </p:spPr>
        <p:txBody>
          <a:bodyPr vert="horz"/>
          <a:lstStyle>
            <a:lvl1pPr algn="ctr"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pPr algn="l"/>
            <a:r>
              <a:rPr lang="en-GB" sz="2000" kern="0" dirty="0">
                <a:solidFill>
                  <a:srgbClr val="002060"/>
                </a:solidFill>
              </a:rPr>
              <a:t>How can you describe the pattern?</a:t>
            </a:r>
          </a:p>
          <a:p>
            <a:pPr algn="l"/>
            <a:r>
              <a:rPr lang="en-GB" sz="2000" kern="0" dirty="0">
                <a:solidFill>
                  <a:srgbClr val="002060"/>
                </a:solidFill>
              </a:rPr>
              <a:t>What does it look like?</a:t>
            </a:r>
          </a:p>
          <a:p>
            <a:pPr algn="l"/>
            <a:r>
              <a:rPr lang="en-GB" sz="2000" kern="0" dirty="0">
                <a:solidFill>
                  <a:srgbClr val="002060"/>
                </a:solidFill>
              </a:rPr>
              <a:t>What changes from one to the next?</a:t>
            </a:r>
          </a:p>
        </p:txBody>
      </p:sp>
      <p:sp>
        <p:nvSpPr>
          <p:cNvPr id="7" name="Oval 6">
            <a:extLst>
              <a:ext uri="{FF2B5EF4-FFF2-40B4-BE49-F238E27FC236}">
                <a16:creationId xmlns:a16="http://schemas.microsoft.com/office/drawing/2014/main" id="{A7DBF71C-17EA-46AF-B8E0-3B9135B796DF}"/>
              </a:ext>
            </a:extLst>
          </p:cNvPr>
          <p:cNvSpPr>
            <a:spLocks noChangeAspect="1"/>
          </p:cNvSpPr>
          <p:nvPr/>
        </p:nvSpPr>
        <p:spPr bwMode="auto">
          <a:xfrm>
            <a:off x="683568" y="4618394"/>
            <a:ext cx="576064" cy="57606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8" name="Oval 7">
            <a:extLst>
              <a:ext uri="{FF2B5EF4-FFF2-40B4-BE49-F238E27FC236}">
                <a16:creationId xmlns:a16="http://schemas.microsoft.com/office/drawing/2014/main" id="{3D8DB478-7447-4FF8-BE29-73F97970B2A4}"/>
              </a:ext>
            </a:extLst>
          </p:cNvPr>
          <p:cNvSpPr>
            <a:spLocks noChangeAspect="1"/>
          </p:cNvSpPr>
          <p:nvPr/>
        </p:nvSpPr>
        <p:spPr bwMode="auto">
          <a:xfrm>
            <a:off x="1475656" y="4606541"/>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9" name="Oval 8">
            <a:extLst>
              <a:ext uri="{FF2B5EF4-FFF2-40B4-BE49-F238E27FC236}">
                <a16:creationId xmlns:a16="http://schemas.microsoft.com/office/drawing/2014/main" id="{6EE25337-058E-441C-8D9B-C6BD1BA65645}"/>
              </a:ext>
            </a:extLst>
          </p:cNvPr>
          <p:cNvSpPr>
            <a:spLocks noChangeAspect="1"/>
          </p:cNvSpPr>
          <p:nvPr/>
        </p:nvSpPr>
        <p:spPr bwMode="auto">
          <a:xfrm>
            <a:off x="1475656" y="4019534"/>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Oval 9">
            <a:extLst>
              <a:ext uri="{FF2B5EF4-FFF2-40B4-BE49-F238E27FC236}">
                <a16:creationId xmlns:a16="http://schemas.microsoft.com/office/drawing/2014/main" id="{DC31A835-BEC0-46AF-9DF8-219C0F9A5195}"/>
              </a:ext>
            </a:extLst>
          </p:cNvPr>
          <p:cNvSpPr>
            <a:spLocks noChangeAspect="1"/>
          </p:cNvSpPr>
          <p:nvPr/>
        </p:nvSpPr>
        <p:spPr bwMode="auto">
          <a:xfrm>
            <a:off x="2051720" y="4595601"/>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1" name="Oval 10">
            <a:extLst>
              <a:ext uri="{FF2B5EF4-FFF2-40B4-BE49-F238E27FC236}">
                <a16:creationId xmlns:a16="http://schemas.microsoft.com/office/drawing/2014/main" id="{39CC2B3F-A021-4A6C-BDF8-D2AE58DBD7CE}"/>
              </a:ext>
            </a:extLst>
          </p:cNvPr>
          <p:cNvSpPr>
            <a:spLocks noChangeAspect="1"/>
          </p:cNvSpPr>
          <p:nvPr/>
        </p:nvSpPr>
        <p:spPr bwMode="auto">
          <a:xfrm>
            <a:off x="2843808" y="4606541"/>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2" name="Oval 11">
            <a:extLst>
              <a:ext uri="{FF2B5EF4-FFF2-40B4-BE49-F238E27FC236}">
                <a16:creationId xmlns:a16="http://schemas.microsoft.com/office/drawing/2014/main" id="{BDF93E92-733F-4F0A-8281-FE9A4BDBE167}"/>
              </a:ext>
            </a:extLst>
          </p:cNvPr>
          <p:cNvSpPr>
            <a:spLocks noChangeAspect="1"/>
          </p:cNvSpPr>
          <p:nvPr/>
        </p:nvSpPr>
        <p:spPr bwMode="auto">
          <a:xfrm>
            <a:off x="2843808" y="4019534"/>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Oval 12">
            <a:extLst>
              <a:ext uri="{FF2B5EF4-FFF2-40B4-BE49-F238E27FC236}">
                <a16:creationId xmlns:a16="http://schemas.microsoft.com/office/drawing/2014/main" id="{5FB93A2B-CF23-4BB2-876C-C6365B458A95}"/>
              </a:ext>
            </a:extLst>
          </p:cNvPr>
          <p:cNvSpPr>
            <a:spLocks noChangeAspect="1"/>
          </p:cNvSpPr>
          <p:nvPr/>
        </p:nvSpPr>
        <p:spPr bwMode="auto">
          <a:xfrm>
            <a:off x="3419872" y="4595601"/>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4" name="Oval 13">
            <a:extLst>
              <a:ext uri="{FF2B5EF4-FFF2-40B4-BE49-F238E27FC236}">
                <a16:creationId xmlns:a16="http://schemas.microsoft.com/office/drawing/2014/main" id="{E064F6E2-2A1F-4ABC-B389-BB45C99C73DE}"/>
              </a:ext>
            </a:extLst>
          </p:cNvPr>
          <p:cNvSpPr>
            <a:spLocks noChangeAspect="1"/>
          </p:cNvSpPr>
          <p:nvPr/>
        </p:nvSpPr>
        <p:spPr bwMode="auto">
          <a:xfrm>
            <a:off x="2843808" y="3405182"/>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5" name="Oval 14">
            <a:extLst>
              <a:ext uri="{FF2B5EF4-FFF2-40B4-BE49-F238E27FC236}">
                <a16:creationId xmlns:a16="http://schemas.microsoft.com/office/drawing/2014/main" id="{D8E2EF40-D319-4551-B1FC-7880EFDFA95C}"/>
              </a:ext>
            </a:extLst>
          </p:cNvPr>
          <p:cNvSpPr>
            <a:spLocks noChangeAspect="1"/>
          </p:cNvSpPr>
          <p:nvPr/>
        </p:nvSpPr>
        <p:spPr bwMode="auto">
          <a:xfrm>
            <a:off x="3995936" y="4606541"/>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7" name="Oval 16">
            <a:extLst>
              <a:ext uri="{FF2B5EF4-FFF2-40B4-BE49-F238E27FC236}">
                <a16:creationId xmlns:a16="http://schemas.microsoft.com/office/drawing/2014/main" id="{739903AB-CDD5-4574-AF05-56BC5EEF8C69}"/>
              </a:ext>
            </a:extLst>
          </p:cNvPr>
          <p:cNvSpPr>
            <a:spLocks noChangeAspect="1"/>
          </p:cNvSpPr>
          <p:nvPr/>
        </p:nvSpPr>
        <p:spPr bwMode="auto">
          <a:xfrm>
            <a:off x="4788024" y="4638398"/>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8" name="Oval 17">
            <a:extLst>
              <a:ext uri="{FF2B5EF4-FFF2-40B4-BE49-F238E27FC236}">
                <a16:creationId xmlns:a16="http://schemas.microsoft.com/office/drawing/2014/main" id="{B014F595-1960-4700-BD9D-6EDBE819BBE3}"/>
              </a:ext>
            </a:extLst>
          </p:cNvPr>
          <p:cNvSpPr>
            <a:spLocks noChangeAspect="1"/>
          </p:cNvSpPr>
          <p:nvPr/>
        </p:nvSpPr>
        <p:spPr bwMode="auto">
          <a:xfrm>
            <a:off x="4788024" y="4051391"/>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9" name="Oval 18">
            <a:extLst>
              <a:ext uri="{FF2B5EF4-FFF2-40B4-BE49-F238E27FC236}">
                <a16:creationId xmlns:a16="http://schemas.microsoft.com/office/drawing/2014/main" id="{D7999940-BA31-4A6D-8C27-56F441D0B1B8}"/>
              </a:ext>
            </a:extLst>
          </p:cNvPr>
          <p:cNvSpPr>
            <a:spLocks noChangeAspect="1"/>
          </p:cNvSpPr>
          <p:nvPr/>
        </p:nvSpPr>
        <p:spPr bwMode="auto">
          <a:xfrm>
            <a:off x="5364088" y="4627458"/>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0" name="Oval 19">
            <a:extLst>
              <a:ext uri="{FF2B5EF4-FFF2-40B4-BE49-F238E27FC236}">
                <a16:creationId xmlns:a16="http://schemas.microsoft.com/office/drawing/2014/main" id="{A55A551B-5045-4AD2-BC59-179A5A153FF6}"/>
              </a:ext>
            </a:extLst>
          </p:cNvPr>
          <p:cNvSpPr>
            <a:spLocks noChangeAspect="1"/>
          </p:cNvSpPr>
          <p:nvPr/>
        </p:nvSpPr>
        <p:spPr bwMode="auto">
          <a:xfrm>
            <a:off x="4788024" y="3437039"/>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1" name="Oval 20">
            <a:extLst>
              <a:ext uri="{FF2B5EF4-FFF2-40B4-BE49-F238E27FC236}">
                <a16:creationId xmlns:a16="http://schemas.microsoft.com/office/drawing/2014/main" id="{9F848C04-09C1-475F-B83C-CE1EF63DDACC}"/>
              </a:ext>
            </a:extLst>
          </p:cNvPr>
          <p:cNvSpPr>
            <a:spLocks noChangeAspect="1"/>
          </p:cNvSpPr>
          <p:nvPr/>
        </p:nvSpPr>
        <p:spPr bwMode="auto">
          <a:xfrm>
            <a:off x="5940152" y="4638398"/>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2" name="Oval 21">
            <a:extLst>
              <a:ext uri="{FF2B5EF4-FFF2-40B4-BE49-F238E27FC236}">
                <a16:creationId xmlns:a16="http://schemas.microsoft.com/office/drawing/2014/main" id="{DDC2B95E-F3DC-41AF-8352-F583978DF542}"/>
              </a:ext>
            </a:extLst>
          </p:cNvPr>
          <p:cNvSpPr>
            <a:spLocks noChangeAspect="1"/>
          </p:cNvSpPr>
          <p:nvPr/>
        </p:nvSpPr>
        <p:spPr bwMode="auto">
          <a:xfrm>
            <a:off x="4788024" y="2834877"/>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3" name="Oval 22">
            <a:extLst>
              <a:ext uri="{FF2B5EF4-FFF2-40B4-BE49-F238E27FC236}">
                <a16:creationId xmlns:a16="http://schemas.microsoft.com/office/drawing/2014/main" id="{61357BB2-AE76-4C51-A16A-B3DEA044EE93}"/>
              </a:ext>
            </a:extLst>
          </p:cNvPr>
          <p:cNvSpPr>
            <a:spLocks noChangeAspect="1"/>
          </p:cNvSpPr>
          <p:nvPr/>
        </p:nvSpPr>
        <p:spPr bwMode="auto">
          <a:xfrm>
            <a:off x="6516216" y="4649338"/>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pic>
        <p:nvPicPr>
          <p:cNvPr id="3" name="Audio 2">
            <a:hlinkClick r:id="" action="ppaction://media"/>
            <a:extLst>
              <a:ext uri="{FF2B5EF4-FFF2-40B4-BE49-F238E27FC236}">
                <a16:creationId xmlns:a16="http://schemas.microsoft.com/office/drawing/2014/main" id="{B9205E11-F8E6-41EB-9FE6-E18C97D5BF7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378144690"/>
      </p:ext>
    </p:extLst>
  </p:cSld>
  <p:clrMapOvr>
    <a:masterClrMapping/>
  </p:clrMapOvr>
  <mc:AlternateContent xmlns:mc="http://schemas.openxmlformats.org/markup-compatibility/2006" xmlns:p14="http://schemas.microsoft.com/office/powerpoint/2010/main">
    <mc:Choice Requires="p14">
      <p:transition spd="slow" p14:dur="2000" advTm="34705"/>
    </mc:Choice>
    <mc:Fallback xmlns="">
      <p:transition spd="slow" advTm="347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1920" y="111770"/>
            <a:ext cx="5133256" cy="580926"/>
          </a:xfrm>
        </p:spPr>
        <p:txBody>
          <a:bodyPr/>
          <a:lstStyle/>
          <a:p>
            <a:pPr algn="r"/>
            <a:r>
              <a:rPr lang="en-GB" sz="3600" dirty="0"/>
              <a:t>Growing a Pattern</a:t>
            </a:r>
            <a:endParaRPr lang="en-GB" sz="4000" dirty="0"/>
          </a:p>
        </p:txBody>
      </p:sp>
      <p:sp>
        <p:nvSpPr>
          <p:cNvPr id="5" name="Rectangle 1"/>
          <p:cNvSpPr>
            <a:spLocks noChangeArrowheads="1"/>
          </p:cNvSpPr>
          <p:nvPr/>
        </p:nvSpPr>
        <p:spPr bwMode="auto">
          <a:xfrm>
            <a:off x="343675" y="1102067"/>
            <a:ext cx="8136904"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Explain how the sequence is growing</a:t>
            </a: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How many dots will there be in the next arrangement?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cs typeface="Arial" panose="020B0604020202020204" pitchFamily="34" charset="0"/>
              </a:rPr>
              <a:t>If we say that pattern number 1 has just one dot, how many dots will there be in pattern number 10?</a:t>
            </a:r>
          </a:p>
        </p:txBody>
      </p:sp>
      <p:sp>
        <p:nvSpPr>
          <p:cNvPr id="6" name="Title 1"/>
          <p:cNvSpPr txBox="1">
            <a:spLocks/>
          </p:cNvSpPr>
          <p:nvPr/>
        </p:nvSpPr>
        <p:spPr>
          <a:xfrm>
            <a:off x="323526" y="6328411"/>
            <a:ext cx="8496943" cy="393866"/>
          </a:xfrm>
          <a:prstGeom prst="rect">
            <a:avLst/>
          </a:prstGeom>
        </p:spPr>
        <p:txBody>
          <a:bodyPr vert="horz"/>
          <a:lstStyle>
            <a:lvl1pPr algn="ctr" rtl="0" eaLnBrk="0" fontAlgn="base" hangingPunct="0">
              <a:spcBef>
                <a:spcPct val="0"/>
              </a:spcBef>
              <a:spcAft>
                <a:spcPct val="0"/>
              </a:spcAft>
              <a:defRPr sz="4400">
                <a:solidFill>
                  <a:schemeClr val="bg2"/>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2"/>
                </a:solidFill>
                <a:latin typeface="Times" charset="0"/>
                <a:ea typeface="ヒラギノ角ゴ Pro W3" charset="0"/>
              </a:defRPr>
            </a:lvl2pPr>
            <a:lvl3pPr algn="ctr" rtl="0" eaLnBrk="0" fontAlgn="base" hangingPunct="0">
              <a:spcBef>
                <a:spcPct val="0"/>
              </a:spcBef>
              <a:spcAft>
                <a:spcPct val="0"/>
              </a:spcAft>
              <a:defRPr sz="4400">
                <a:solidFill>
                  <a:schemeClr val="tx2"/>
                </a:solidFill>
                <a:latin typeface="Times" charset="0"/>
                <a:ea typeface="ヒラギノ角ゴ Pro W3" charset="0"/>
              </a:defRPr>
            </a:lvl3pPr>
            <a:lvl4pPr algn="ctr" rtl="0" eaLnBrk="0" fontAlgn="base" hangingPunct="0">
              <a:spcBef>
                <a:spcPct val="0"/>
              </a:spcBef>
              <a:spcAft>
                <a:spcPct val="0"/>
              </a:spcAft>
              <a:defRPr sz="4400">
                <a:solidFill>
                  <a:schemeClr val="tx2"/>
                </a:solidFill>
                <a:latin typeface="Times" charset="0"/>
                <a:ea typeface="ヒラギノ角ゴ Pro W3" charset="0"/>
              </a:defRPr>
            </a:lvl4pPr>
            <a:lvl5pPr algn="ctr" rtl="0" eaLnBrk="0" fontAlgn="base" hangingPunct="0">
              <a:spcBef>
                <a:spcPct val="0"/>
              </a:spcBef>
              <a:spcAft>
                <a:spcPct val="0"/>
              </a:spcAft>
              <a:defRPr sz="4400">
                <a:solidFill>
                  <a:schemeClr val="tx2"/>
                </a:solidFill>
                <a:latin typeface="Times" charset="0"/>
                <a:ea typeface="ヒラギノ角ゴ Pro W3" charset="0"/>
              </a:defRPr>
            </a:lvl5pPr>
            <a:lvl6pPr marL="457200" algn="ctr" rtl="0" fontAlgn="base">
              <a:spcBef>
                <a:spcPct val="0"/>
              </a:spcBef>
              <a:spcAft>
                <a:spcPct val="0"/>
              </a:spcAft>
              <a:defRPr sz="4400">
                <a:solidFill>
                  <a:schemeClr val="tx2"/>
                </a:solidFill>
                <a:latin typeface="Times" charset="0"/>
                <a:ea typeface="ヒラギノ角ゴ Pro W3" charset="0"/>
              </a:defRPr>
            </a:lvl6pPr>
            <a:lvl7pPr marL="914400" algn="ctr" rtl="0" fontAlgn="base">
              <a:spcBef>
                <a:spcPct val="0"/>
              </a:spcBef>
              <a:spcAft>
                <a:spcPct val="0"/>
              </a:spcAft>
              <a:defRPr sz="4400">
                <a:solidFill>
                  <a:schemeClr val="tx2"/>
                </a:solidFill>
                <a:latin typeface="Times" charset="0"/>
                <a:ea typeface="ヒラギノ角ゴ Pro W3" charset="0"/>
              </a:defRPr>
            </a:lvl7pPr>
            <a:lvl8pPr marL="1371600" algn="ctr" rtl="0" fontAlgn="base">
              <a:spcBef>
                <a:spcPct val="0"/>
              </a:spcBef>
              <a:spcAft>
                <a:spcPct val="0"/>
              </a:spcAft>
              <a:defRPr sz="4400">
                <a:solidFill>
                  <a:schemeClr val="tx2"/>
                </a:solidFill>
                <a:latin typeface="Times" charset="0"/>
                <a:ea typeface="ヒラギノ角ゴ Pro W3" charset="0"/>
              </a:defRPr>
            </a:lvl8pPr>
            <a:lvl9pPr marL="1828800" algn="ctr" rtl="0" fontAlgn="base">
              <a:spcBef>
                <a:spcPct val="0"/>
              </a:spcBef>
              <a:spcAft>
                <a:spcPct val="0"/>
              </a:spcAft>
              <a:defRPr sz="4400">
                <a:solidFill>
                  <a:schemeClr val="tx2"/>
                </a:solidFill>
                <a:latin typeface="Times" charset="0"/>
                <a:ea typeface="ヒラギノ角ゴ Pro W3" charset="0"/>
              </a:defRPr>
            </a:lvl9pPr>
          </a:lstStyle>
          <a:p>
            <a:r>
              <a:rPr lang="en-GB" sz="2000" b="1" kern="0" dirty="0"/>
              <a:t>Use the ‘I think ….’ prompts as you discuss your work with a partner</a:t>
            </a:r>
          </a:p>
        </p:txBody>
      </p:sp>
      <p:sp>
        <p:nvSpPr>
          <p:cNvPr id="7" name="Oval 6">
            <a:extLst>
              <a:ext uri="{FF2B5EF4-FFF2-40B4-BE49-F238E27FC236}">
                <a16:creationId xmlns:a16="http://schemas.microsoft.com/office/drawing/2014/main" id="{A7DBF71C-17EA-46AF-B8E0-3B9135B796DF}"/>
              </a:ext>
            </a:extLst>
          </p:cNvPr>
          <p:cNvSpPr>
            <a:spLocks noChangeAspect="1"/>
          </p:cNvSpPr>
          <p:nvPr/>
        </p:nvSpPr>
        <p:spPr bwMode="auto">
          <a:xfrm>
            <a:off x="683568" y="4618394"/>
            <a:ext cx="576064" cy="57606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8" name="Oval 7">
            <a:extLst>
              <a:ext uri="{FF2B5EF4-FFF2-40B4-BE49-F238E27FC236}">
                <a16:creationId xmlns:a16="http://schemas.microsoft.com/office/drawing/2014/main" id="{3D8DB478-7447-4FF8-BE29-73F97970B2A4}"/>
              </a:ext>
            </a:extLst>
          </p:cNvPr>
          <p:cNvSpPr>
            <a:spLocks noChangeAspect="1"/>
          </p:cNvSpPr>
          <p:nvPr/>
        </p:nvSpPr>
        <p:spPr bwMode="auto">
          <a:xfrm>
            <a:off x="1475656" y="4606541"/>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9" name="Oval 8">
            <a:extLst>
              <a:ext uri="{FF2B5EF4-FFF2-40B4-BE49-F238E27FC236}">
                <a16:creationId xmlns:a16="http://schemas.microsoft.com/office/drawing/2014/main" id="{6EE25337-058E-441C-8D9B-C6BD1BA65645}"/>
              </a:ext>
            </a:extLst>
          </p:cNvPr>
          <p:cNvSpPr>
            <a:spLocks noChangeAspect="1"/>
          </p:cNvSpPr>
          <p:nvPr/>
        </p:nvSpPr>
        <p:spPr bwMode="auto">
          <a:xfrm>
            <a:off x="1475656" y="4019534"/>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Oval 9">
            <a:extLst>
              <a:ext uri="{FF2B5EF4-FFF2-40B4-BE49-F238E27FC236}">
                <a16:creationId xmlns:a16="http://schemas.microsoft.com/office/drawing/2014/main" id="{DC31A835-BEC0-46AF-9DF8-219C0F9A5195}"/>
              </a:ext>
            </a:extLst>
          </p:cNvPr>
          <p:cNvSpPr>
            <a:spLocks noChangeAspect="1"/>
          </p:cNvSpPr>
          <p:nvPr/>
        </p:nvSpPr>
        <p:spPr bwMode="auto">
          <a:xfrm>
            <a:off x="2051720" y="4595601"/>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1" name="Oval 10">
            <a:extLst>
              <a:ext uri="{FF2B5EF4-FFF2-40B4-BE49-F238E27FC236}">
                <a16:creationId xmlns:a16="http://schemas.microsoft.com/office/drawing/2014/main" id="{39CC2B3F-A021-4A6C-BDF8-D2AE58DBD7CE}"/>
              </a:ext>
            </a:extLst>
          </p:cNvPr>
          <p:cNvSpPr>
            <a:spLocks noChangeAspect="1"/>
          </p:cNvSpPr>
          <p:nvPr/>
        </p:nvSpPr>
        <p:spPr bwMode="auto">
          <a:xfrm>
            <a:off x="2843808" y="4606541"/>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2" name="Oval 11">
            <a:extLst>
              <a:ext uri="{FF2B5EF4-FFF2-40B4-BE49-F238E27FC236}">
                <a16:creationId xmlns:a16="http://schemas.microsoft.com/office/drawing/2014/main" id="{BDF93E92-733F-4F0A-8281-FE9A4BDBE167}"/>
              </a:ext>
            </a:extLst>
          </p:cNvPr>
          <p:cNvSpPr>
            <a:spLocks noChangeAspect="1"/>
          </p:cNvSpPr>
          <p:nvPr/>
        </p:nvSpPr>
        <p:spPr bwMode="auto">
          <a:xfrm>
            <a:off x="2843808" y="4019534"/>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Oval 12">
            <a:extLst>
              <a:ext uri="{FF2B5EF4-FFF2-40B4-BE49-F238E27FC236}">
                <a16:creationId xmlns:a16="http://schemas.microsoft.com/office/drawing/2014/main" id="{5FB93A2B-CF23-4BB2-876C-C6365B458A95}"/>
              </a:ext>
            </a:extLst>
          </p:cNvPr>
          <p:cNvSpPr>
            <a:spLocks noChangeAspect="1"/>
          </p:cNvSpPr>
          <p:nvPr/>
        </p:nvSpPr>
        <p:spPr bwMode="auto">
          <a:xfrm>
            <a:off x="3419872" y="4595601"/>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4" name="Oval 13">
            <a:extLst>
              <a:ext uri="{FF2B5EF4-FFF2-40B4-BE49-F238E27FC236}">
                <a16:creationId xmlns:a16="http://schemas.microsoft.com/office/drawing/2014/main" id="{E064F6E2-2A1F-4ABC-B389-BB45C99C73DE}"/>
              </a:ext>
            </a:extLst>
          </p:cNvPr>
          <p:cNvSpPr>
            <a:spLocks noChangeAspect="1"/>
          </p:cNvSpPr>
          <p:nvPr/>
        </p:nvSpPr>
        <p:spPr bwMode="auto">
          <a:xfrm>
            <a:off x="2843808" y="3405182"/>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5" name="Oval 14">
            <a:extLst>
              <a:ext uri="{FF2B5EF4-FFF2-40B4-BE49-F238E27FC236}">
                <a16:creationId xmlns:a16="http://schemas.microsoft.com/office/drawing/2014/main" id="{D8E2EF40-D319-4551-B1FC-7880EFDFA95C}"/>
              </a:ext>
            </a:extLst>
          </p:cNvPr>
          <p:cNvSpPr>
            <a:spLocks noChangeAspect="1"/>
          </p:cNvSpPr>
          <p:nvPr/>
        </p:nvSpPr>
        <p:spPr bwMode="auto">
          <a:xfrm>
            <a:off x="3995936" y="4606541"/>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7" name="Oval 16">
            <a:extLst>
              <a:ext uri="{FF2B5EF4-FFF2-40B4-BE49-F238E27FC236}">
                <a16:creationId xmlns:a16="http://schemas.microsoft.com/office/drawing/2014/main" id="{739903AB-CDD5-4574-AF05-56BC5EEF8C69}"/>
              </a:ext>
            </a:extLst>
          </p:cNvPr>
          <p:cNvSpPr>
            <a:spLocks noChangeAspect="1"/>
          </p:cNvSpPr>
          <p:nvPr/>
        </p:nvSpPr>
        <p:spPr bwMode="auto">
          <a:xfrm>
            <a:off x="4788024" y="4638398"/>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8" name="Oval 17">
            <a:extLst>
              <a:ext uri="{FF2B5EF4-FFF2-40B4-BE49-F238E27FC236}">
                <a16:creationId xmlns:a16="http://schemas.microsoft.com/office/drawing/2014/main" id="{B014F595-1960-4700-BD9D-6EDBE819BBE3}"/>
              </a:ext>
            </a:extLst>
          </p:cNvPr>
          <p:cNvSpPr>
            <a:spLocks noChangeAspect="1"/>
          </p:cNvSpPr>
          <p:nvPr/>
        </p:nvSpPr>
        <p:spPr bwMode="auto">
          <a:xfrm>
            <a:off x="4788024" y="4051391"/>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9" name="Oval 18">
            <a:extLst>
              <a:ext uri="{FF2B5EF4-FFF2-40B4-BE49-F238E27FC236}">
                <a16:creationId xmlns:a16="http://schemas.microsoft.com/office/drawing/2014/main" id="{D7999940-BA31-4A6D-8C27-56F441D0B1B8}"/>
              </a:ext>
            </a:extLst>
          </p:cNvPr>
          <p:cNvSpPr>
            <a:spLocks noChangeAspect="1"/>
          </p:cNvSpPr>
          <p:nvPr/>
        </p:nvSpPr>
        <p:spPr bwMode="auto">
          <a:xfrm>
            <a:off x="5364088" y="4627458"/>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0" name="Oval 19">
            <a:extLst>
              <a:ext uri="{FF2B5EF4-FFF2-40B4-BE49-F238E27FC236}">
                <a16:creationId xmlns:a16="http://schemas.microsoft.com/office/drawing/2014/main" id="{A55A551B-5045-4AD2-BC59-179A5A153FF6}"/>
              </a:ext>
            </a:extLst>
          </p:cNvPr>
          <p:cNvSpPr>
            <a:spLocks noChangeAspect="1"/>
          </p:cNvSpPr>
          <p:nvPr/>
        </p:nvSpPr>
        <p:spPr bwMode="auto">
          <a:xfrm>
            <a:off x="4788024" y="3437039"/>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1" name="Oval 20">
            <a:extLst>
              <a:ext uri="{FF2B5EF4-FFF2-40B4-BE49-F238E27FC236}">
                <a16:creationId xmlns:a16="http://schemas.microsoft.com/office/drawing/2014/main" id="{9F848C04-09C1-475F-B83C-CE1EF63DDACC}"/>
              </a:ext>
            </a:extLst>
          </p:cNvPr>
          <p:cNvSpPr>
            <a:spLocks noChangeAspect="1"/>
          </p:cNvSpPr>
          <p:nvPr/>
        </p:nvSpPr>
        <p:spPr bwMode="auto">
          <a:xfrm>
            <a:off x="5940152" y="4638398"/>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2" name="Oval 21">
            <a:extLst>
              <a:ext uri="{FF2B5EF4-FFF2-40B4-BE49-F238E27FC236}">
                <a16:creationId xmlns:a16="http://schemas.microsoft.com/office/drawing/2014/main" id="{DDC2B95E-F3DC-41AF-8352-F583978DF542}"/>
              </a:ext>
            </a:extLst>
          </p:cNvPr>
          <p:cNvSpPr>
            <a:spLocks noChangeAspect="1"/>
          </p:cNvSpPr>
          <p:nvPr/>
        </p:nvSpPr>
        <p:spPr bwMode="auto">
          <a:xfrm>
            <a:off x="4788024" y="2834877"/>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3" name="Oval 22">
            <a:extLst>
              <a:ext uri="{FF2B5EF4-FFF2-40B4-BE49-F238E27FC236}">
                <a16:creationId xmlns:a16="http://schemas.microsoft.com/office/drawing/2014/main" id="{61357BB2-AE76-4C51-A16A-B3DEA044EE93}"/>
              </a:ext>
            </a:extLst>
          </p:cNvPr>
          <p:cNvSpPr>
            <a:spLocks noChangeAspect="1"/>
          </p:cNvSpPr>
          <p:nvPr/>
        </p:nvSpPr>
        <p:spPr bwMode="auto">
          <a:xfrm>
            <a:off x="6516216" y="4649338"/>
            <a:ext cx="576064" cy="597944"/>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pic>
        <p:nvPicPr>
          <p:cNvPr id="3" name="Audio 2">
            <a:hlinkClick r:id="" action="ppaction://media"/>
            <a:extLst>
              <a:ext uri="{FF2B5EF4-FFF2-40B4-BE49-F238E27FC236}">
                <a16:creationId xmlns:a16="http://schemas.microsoft.com/office/drawing/2014/main" id="{B7082F7B-4D3A-4BF2-8485-F509D48209F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118411288"/>
      </p:ext>
    </p:extLst>
  </p:cSld>
  <p:clrMapOvr>
    <a:masterClrMapping/>
  </p:clrMapOvr>
  <mc:AlternateContent xmlns:mc="http://schemas.openxmlformats.org/markup-compatibility/2006" xmlns:p14="http://schemas.microsoft.com/office/powerpoint/2010/main">
    <mc:Choice Requires="p14">
      <p:transition spd="slow" p14:dur="2000" advTm="44301"/>
    </mc:Choice>
    <mc:Fallback xmlns="">
      <p:transition spd="slow" advTm="443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1920" y="111770"/>
            <a:ext cx="5133256" cy="580926"/>
          </a:xfrm>
        </p:spPr>
        <p:txBody>
          <a:bodyPr/>
          <a:lstStyle/>
          <a:p>
            <a:pPr algn="r"/>
            <a:r>
              <a:rPr lang="en-GB" sz="3600" dirty="0"/>
              <a:t>Growing a Pattern</a:t>
            </a:r>
            <a:endParaRPr lang="en-GB" sz="4000" dirty="0"/>
          </a:p>
        </p:txBody>
      </p:sp>
      <p:sp>
        <p:nvSpPr>
          <p:cNvPr id="5" name="Rectangle 1"/>
          <p:cNvSpPr>
            <a:spLocks noChangeArrowheads="1"/>
          </p:cNvSpPr>
          <p:nvPr/>
        </p:nvSpPr>
        <p:spPr bwMode="auto">
          <a:xfrm>
            <a:off x="503548" y="4938555"/>
            <a:ext cx="81369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Complete the table.</a:t>
            </a: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ea typeface="Calibri" panose="020F0502020204030204" pitchFamily="34" charset="0"/>
                <a:cs typeface="Arial" panose="020B0604020202020204" pitchFamily="34" charset="0"/>
              </a:rPr>
              <a:t>Explain what is happening with the numbers.</a:t>
            </a:r>
          </a:p>
        </p:txBody>
      </p:sp>
      <p:sp>
        <p:nvSpPr>
          <p:cNvPr id="22" name="Oval 21">
            <a:extLst>
              <a:ext uri="{FF2B5EF4-FFF2-40B4-BE49-F238E27FC236}">
                <a16:creationId xmlns:a16="http://schemas.microsoft.com/office/drawing/2014/main" id="{DDC2B95E-F3DC-41AF-8352-F583978DF542}"/>
              </a:ext>
            </a:extLst>
          </p:cNvPr>
          <p:cNvSpPr>
            <a:spLocks noChangeAspect="1"/>
          </p:cNvSpPr>
          <p:nvPr/>
        </p:nvSpPr>
        <p:spPr bwMode="auto">
          <a:xfrm>
            <a:off x="5601260" y="1111746"/>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7" name="Oval 6">
            <a:extLst>
              <a:ext uri="{FF2B5EF4-FFF2-40B4-BE49-F238E27FC236}">
                <a16:creationId xmlns:a16="http://schemas.microsoft.com/office/drawing/2014/main" id="{A7DBF71C-17EA-46AF-B8E0-3B9135B796DF}"/>
              </a:ext>
            </a:extLst>
          </p:cNvPr>
          <p:cNvSpPr>
            <a:spLocks noChangeAspect="1"/>
          </p:cNvSpPr>
          <p:nvPr/>
        </p:nvSpPr>
        <p:spPr bwMode="auto">
          <a:xfrm>
            <a:off x="2664081" y="2262685"/>
            <a:ext cx="381885" cy="365407"/>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8" name="Oval 7">
            <a:extLst>
              <a:ext uri="{FF2B5EF4-FFF2-40B4-BE49-F238E27FC236}">
                <a16:creationId xmlns:a16="http://schemas.microsoft.com/office/drawing/2014/main" id="{3D8DB478-7447-4FF8-BE29-73F97970B2A4}"/>
              </a:ext>
            </a:extLst>
          </p:cNvPr>
          <p:cNvSpPr>
            <a:spLocks noChangeAspect="1"/>
          </p:cNvSpPr>
          <p:nvPr/>
        </p:nvSpPr>
        <p:spPr bwMode="auto">
          <a:xfrm>
            <a:off x="3268687" y="2255751"/>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9" name="Oval 8">
            <a:extLst>
              <a:ext uri="{FF2B5EF4-FFF2-40B4-BE49-F238E27FC236}">
                <a16:creationId xmlns:a16="http://schemas.microsoft.com/office/drawing/2014/main" id="{6EE25337-058E-441C-8D9B-C6BD1BA65645}"/>
              </a:ext>
            </a:extLst>
          </p:cNvPr>
          <p:cNvSpPr>
            <a:spLocks noChangeAspect="1"/>
          </p:cNvSpPr>
          <p:nvPr/>
        </p:nvSpPr>
        <p:spPr bwMode="auto">
          <a:xfrm>
            <a:off x="3268687" y="188340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Oval 9">
            <a:extLst>
              <a:ext uri="{FF2B5EF4-FFF2-40B4-BE49-F238E27FC236}">
                <a16:creationId xmlns:a16="http://schemas.microsoft.com/office/drawing/2014/main" id="{DC31A835-BEC0-46AF-9DF8-219C0F9A5195}"/>
              </a:ext>
            </a:extLst>
          </p:cNvPr>
          <p:cNvSpPr>
            <a:spLocks noChangeAspect="1"/>
          </p:cNvSpPr>
          <p:nvPr/>
        </p:nvSpPr>
        <p:spPr bwMode="auto">
          <a:xfrm>
            <a:off x="3650572" y="2248811"/>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1" name="Oval 10">
            <a:extLst>
              <a:ext uri="{FF2B5EF4-FFF2-40B4-BE49-F238E27FC236}">
                <a16:creationId xmlns:a16="http://schemas.microsoft.com/office/drawing/2014/main" id="{39CC2B3F-A021-4A6C-BDF8-D2AE58DBD7CE}"/>
              </a:ext>
            </a:extLst>
          </p:cNvPr>
          <p:cNvSpPr>
            <a:spLocks noChangeAspect="1"/>
          </p:cNvSpPr>
          <p:nvPr/>
        </p:nvSpPr>
        <p:spPr bwMode="auto">
          <a:xfrm>
            <a:off x="4228142" y="226444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2" name="Oval 11">
            <a:extLst>
              <a:ext uri="{FF2B5EF4-FFF2-40B4-BE49-F238E27FC236}">
                <a16:creationId xmlns:a16="http://schemas.microsoft.com/office/drawing/2014/main" id="{BDF93E92-733F-4F0A-8281-FE9A4BDBE167}"/>
              </a:ext>
            </a:extLst>
          </p:cNvPr>
          <p:cNvSpPr>
            <a:spLocks noChangeAspect="1"/>
          </p:cNvSpPr>
          <p:nvPr/>
        </p:nvSpPr>
        <p:spPr bwMode="auto">
          <a:xfrm>
            <a:off x="4228142" y="1892095"/>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Oval 12">
            <a:extLst>
              <a:ext uri="{FF2B5EF4-FFF2-40B4-BE49-F238E27FC236}">
                <a16:creationId xmlns:a16="http://schemas.microsoft.com/office/drawing/2014/main" id="{5FB93A2B-CF23-4BB2-876C-C6365B458A95}"/>
              </a:ext>
            </a:extLst>
          </p:cNvPr>
          <p:cNvSpPr>
            <a:spLocks noChangeAspect="1"/>
          </p:cNvSpPr>
          <p:nvPr/>
        </p:nvSpPr>
        <p:spPr bwMode="auto">
          <a:xfrm>
            <a:off x="4610027" y="225750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4" name="Oval 13">
            <a:extLst>
              <a:ext uri="{FF2B5EF4-FFF2-40B4-BE49-F238E27FC236}">
                <a16:creationId xmlns:a16="http://schemas.microsoft.com/office/drawing/2014/main" id="{E064F6E2-2A1F-4ABC-B389-BB45C99C73DE}"/>
              </a:ext>
            </a:extLst>
          </p:cNvPr>
          <p:cNvSpPr>
            <a:spLocks noChangeAspect="1"/>
          </p:cNvSpPr>
          <p:nvPr/>
        </p:nvSpPr>
        <p:spPr bwMode="auto">
          <a:xfrm>
            <a:off x="4228142" y="1502402"/>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5" name="Oval 14">
            <a:extLst>
              <a:ext uri="{FF2B5EF4-FFF2-40B4-BE49-F238E27FC236}">
                <a16:creationId xmlns:a16="http://schemas.microsoft.com/office/drawing/2014/main" id="{D8E2EF40-D319-4551-B1FC-7880EFDFA95C}"/>
              </a:ext>
            </a:extLst>
          </p:cNvPr>
          <p:cNvSpPr>
            <a:spLocks noChangeAspect="1"/>
          </p:cNvSpPr>
          <p:nvPr/>
        </p:nvSpPr>
        <p:spPr bwMode="auto">
          <a:xfrm>
            <a:off x="4991912" y="226444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7" name="Oval 16">
            <a:extLst>
              <a:ext uri="{FF2B5EF4-FFF2-40B4-BE49-F238E27FC236}">
                <a16:creationId xmlns:a16="http://schemas.microsoft.com/office/drawing/2014/main" id="{739903AB-CDD5-4574-AF05-56BC5EEF8C69}"/>
              </a:ext>
            </a:extLst>
          </p:cNvPr>
          <p:cNvSpPr>
            <a:spLocks noChangeAspect="1"/>
          </p:cNvSpPr>
          <p:nvPr/>
        </p:nvSpPr>
        <p:spPr bwMode="auto">
          <a:xfrm>
            <a:off x="5601260" y="2255748"/>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8" name="Oval 17">
            <a:extLst>
              <a:ext uri="{FF2B5EF4-FFF2-40B4-BE49-F238E27FC236}">
                <a16:creationId xmlns:a16="http://schemas.microsoft.com/office/drawing/2014/main" id="{B014F595-1960-4700-BD9D-6EDBE819BBE3}"/>
              </a:ext>
            </a:extLst>
          </p:cNvPr>
          <p:cNvSpPr>
            <a:spLocks noChangeAspect="1"/>
          </p:cNvSpPr>
          <p:nvPr/>
        </p:nvSpPr>
        <p:spPr bwMode="auto">
          <a:xfrm>
            <a:off x="5601260" y="1883400"/>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9" name="Oval 18">
            <a:extLst>
              <a:ext uri="{FF2B5EF4-FFF2-40B4-BE49-F238E27FC236}">
                <a16:creationId xmlns:a16="http://schemas.microsoft.com/office/drawing/2014/main" id="{D7999940-BA31-4A6D-8C27-56F441D0B1B8}"/>
              </a:ext>
            </a:extLst>
          </p:cNvPr>
          <p:cNvSpPr>
            <a:spLocks noChangeAspect="1"/>
          </p:cNvSpPr>
          <p:nvPr/>
        </p:nvSpPr>
        <p:spPr bwMode="auto">
          <a:xfrm>
            <a:off x="5983145" y="2248809"/>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0" name="Oval 19">
            <a:extLst>
              <a:ext uri="{FF2B5EF4-FFF2-40B4-BE49-F238E27FC236}">
                <a16:creationId xmlns:a16="http://schemas.microsoft.com/office/drawing/2014/main" id="{A55A551B-5045-4AD2-BC59-179A5A153FF6}"/>
              </a:ext>
            </a:extLst>
          </p:cNvPr>
          <p:cNvSpPr>
            <a:spLocks noChangeAspect="1"/>
          </p:cNvSpPr>
          <p:nvPr/>
        </p:nvSpPr>
        <p:spPr bwMode="auto">
          <a:xfrm>
            <a:off x="5601260" y="1493707"/>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1" name="Oval 20">
            <a:extLst>
              <a:ext uri="{FF2B5EF4-FFF2-40B4-BE49-F238E27FC236}">
                <a16:creationId xmlns:a16="http://schemas.microsoft.com/office/drawing/2014/main" id="{9F848C04-09C1-475F-B83C-CE1EF63DDACC}"/>
              </a:ext>
            </a:extLst>
          </p:cNvPr>
          <p:cNvSpPr>
            <a:spLocks noChangeAspect="1"/>
          </p:cNvSpPr>
          <p:nvPr/>
        </p:nvSpPr>
        <p:spPr bwMode="auto">
          <a:xfrm>
            <a:off x="6365030" y="2255748"/>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3" name="Oval 22">
            <a:extLst>
              <a:ext uri="{FF2B5EF4-FFF2-40B4-BE49-F238E27FC236}">
                <a16:creationId xmlns:a16="http://schemas.microsoft.com/office/drawing/2014/main" id="{61357BB2-AE76-4C51-A16A-B3DEA044EE93}"/>
              </a:ext>
            </a:extLst>
          </p:cNvPr>
          <p:cNvSpPr>
            <a:spLocks noChangeAspect="1"/>
          </p:cNvSpPr>
          <p:nvPr/>
        </p:nvSpPr>
        <p:spPr bwMode="auto">
          <a:xfrm>
            <a:off x="6746915" y="2262688"/>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graphicFrame>
        <p:nvGraphicFramePr>
          <p:cNvPr id="4" name="Table 15">
            <a:extLst>
              <a:ext uri="{FF2B5EF4-FFF2-40B4-BE49-F238E27FC236}">
                <a16:creationId xmlns:a16="http://schemas.microsoft.com/office/drawing/2014/main" id="{14D7A87B-B7C3-47B8-B4E1-BC513D76621D}"/>
              </a:ext>
            </a:extLst>
          </p:cNvPr>
          <p:cNvGraphicFramePr>
            <a:graphicFrameLocks noGrp="1"/>
          </p:cNvGraphicFramePr>
          <p:nvPr>
            <p:extLst>
              <p:ext uri="{D42A27DB-BD31-4B8C-83A1-F6EECF244321}">
                <p14:modId xmlns:p14="http://schemas.microsoft.com/office/powerpoint/2010/main" val="1200789941"/>
              </p:ext>
            </p:extLst>
          </p:nvPr>
        </p:nvGraphicFramePr>
        <p:xfrm>
          <a:off x="899592" y="3357100"/>
          <a:ext cx="7017405" cy="1036320"/>
        </p:xfrm>
        <a:graphic>
          <a:graphicData uri="http://schemas.openxmlformats.org/drawingml/2006/table">
            <a:tbl>
              <a:tblPr firstRow="1" bandRow="1">
                <a:tableStyleId>{5C22544A-7EE6-4342-B048-85BDC9FD1C3A}</a:tableStyleId>
              </a:tblPr>
              <a:tblGrid>
                <a:gridCol w="1475585">
                  <a:extLst>
                    <a:ext uri="{9D8B030D-6E8A-4147-A177-3AD203B41FA5}">
                      <a16:colId xmlns:a16="http://schemas.microsoft.com/office/drawing/2014/main" val="3014938100"/>
                    </a:ext>
                  </a:extLst>
                </a:gridCol>
                <a:gridCol w="554182">
                  <a:extLst>
                    <a:ext uri="{9D8B030D-6E8A-4147-A177-3AD203B41FA5}">
                      <a16:colId xmlns:a16="http://schemas.microsoft.com/office/drawing/2014/main" val="3164475477"/>
                    </a:ext>
                  </a:extLst>
                </a:gridCol>
                <a:gridCol w="554182">
                  <a:extLst>
                    <a:ext uri="{9D8B030D-6E8A-4147-A177-3AD203B41FA5}">
                      <a16:colId xmlns:a16="http://schemas.microsoft.com/office/drawing/2014/main" val="2801177566"/>
                    </a:ext>
                  </a:extLst>
                </a:gridCol>
                <a:gridCol w="554182">
                  <a:extLst>
                    <a:ext uri="{9D8B030D-6E8A-4147-A177-3AD203B41FA5}">
                      <a16:colId xmlns:a16="http://schemas.microsoft.com/office/drawing/2014/main" val="3492416417"/>
                    </a:ext>
                  </a:extLst>
                </a:gridCol>
                <a:gridCol w="554182">
                  <a:extLst>
                    <a:ext uri="{9D8B030D-6E8A-4147-A177-3AD203B41FA5}">
                      <a16:colId xmlns:a16="http://schemas.microsoft.com/office/drawing/2014/main" val="438941599"/>
                    </a:ext>
                  </a:extLst>
                </a:gridCol>
                <a:gridCol w="554182">
                  <a:extLst>
                    <a:ext uri="{9D8B030D-6E8A-4147-A177-3AD203B41FA5}">
                      <a16:colId xmlns:a16="http://schemas.microsoft.com/office/drawing/2014/main" val="3621522430"/>
                    </a:ext>
                  </a:extLst>
                </a:gridCol>
                <a:gridCol w="554182">
                  <a:extLst>
                    <a:ext uri="{9D8B030D-6E8A-4147-A177-3AD203B41FA5}">
                      <a16:colId xmlns:a16="http://schemas.microsoft.com/office/drawing/2014/main" val="1071919008"/>
                    </a:ext>
                  </a:extLst>
                </a:gridCol>
                <a:gridCol w="554182">
                  <a:extLst>
                    <a:ext uri="{9D8B030D-6E8A-4147-A177-3AD203B41FA5}">
                      <a16:colId xmlns:a16="http://schemas.microsoft.com/office/drawing/2014/main" val="1246340882"/>
                    </a:ext>
                  </a:extLst>
                </a:gridCol>
                <a:gridCol w="554182">
                  <a:extLst>
                    <a:ext uri="{9D8B030D-6E8A-4147-A177-3AD203B41FA5}">
                      <a16:colId xmlns:a16="http://schemas.microsoft.com/office/drawing/2014/main" val="3769814757"/>
                    </a:ext>
                  </a:extLst>
                </a:gridCol>
                <a:gridCol w="554182">
                  <a:extLst>
                    <a:ext uri="{9D8B030D-6E8A-4147-A177-3AD203B41FA5}">
                      <a16:colId xmlns:a16="http://schemas.microsoft.com/office/drawing/2014/main" val="654150979"/>
                    </a:ext>
                  </a:extLst>
                </a:gridCol>
                <a:gridCol w="554182">
                  <a:extLst>
                    <a:ext uri="{9D8B030D-6E8A-4147-A177-3AD203B41FA5}">
                      <a16:colId xmlns:a16="http://schemas.microsoft.com/office/drawing/2014/main" val="2686781237"/>
                    </a:ext>
                  </a:extLst>
                </a:gridCol>
              </a:tblGrid>
              <a:tr h="370840">
                <a:tc>
                  <a:txBody>
                    <a:bodyPr/>
                    <a:lstStyle/>
                    <a:p>
                      <a:pPr algn="l"/>
                      <a:r>
                        <a:rPr lang="en-GB" sz="1400" b="1" dirty="0">
                          <a:solidFill>
                            <a:srgbClr val="002060"/>
                          </a:solidFill>
                          <a:latin typeface="Arial" panose="020B0604020202020204" pitchFamily="34" charset="0"/>
                          <a:cs typeface="Arial" panose="020B0604020202020204" pitchFamily="34" charset="0"/>
                        </a:rPr>
                        <a:t>Pattern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773239"/>
                  </a:ext>
                </a:extLst>
              </a:tr>
              <a:tr h="370840">
                <a:tc>
                  <a:txBody>
                    <a:bodyPr/>
                    <a:lstStyle/>
                    <a:p>
                      <a:pPr algn="l"/>
                      <a:r>
                        <a:rPr lang="en-GB" sz="1400" b="1" dirty="0">
                          <a:solidFill>
                            <a:srgbClr val="002060"/>
                          </a:solidFill>
                          <a:latin typeface="Arial" panose="020B0604020202020204" pitchFamily="34" charset="0"/>
                          <a:cs typeface="Arial" panose="020B0604020202020204" pitchFamily="34" charset="0"/>
                        </a:rPr>
                        <a:t>Number of dots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7582596"/>
                  </a:ext>
                </a:extLst>
              </a:tr>
            </a:tbl>
          </a:graphicData>
        </a:graphic>
      </p:graphicFrame>
      <p:sp>
        <p:nvSpPr>
          <p:cNvPr id="24" name="Rectangle 1">
            <a:extLst>
              <a:ext uri="{FF2B5EF4-FFF2-40B4-BE49-F238E27FC236}">
                <a16:creationId xmlns:a16="http://schemas.microsoft.com/office/drawing/2014/main" id="{CFAFDE09-11E4-46DC-907F-CBEA79062FEB}"/>
              </a:ext>
            </a:extLst>
          </p:cNvPr>
          <p:cNvSpPr>
            <a:spLocks noChangeArrowheads="1"/>
          </p:cNvSpPr>
          <p:nvPr/>
        </p:nvSpPr>
        <p:spPr bwMode="auto">
          <a:xfrm>
            <a:off x="745170" y="2656048"/>
            <a:ext cx="61926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Pattern number	 1	2	3		4</a:t>
            </a:r>
            <a:endParaRPr kumimoji="0" lang="en-GB" altLang="en-US" sz="20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pic>
        <p:nvPicPr>
          <p:cNvPr id="6" name="Audio 5">
            <a:hlinkClick r:id="" action="ppaction://media"/>
            <a:extLst>
              <a:ext uri="{FF2B5EF4-FFF2-40B4-BE49-F238E27FC236}">
                <a16:creationId xmlns:a16="http://schemas.microsoft.com/office/drawing/2014/main" id="{8D98642A-CA8C-4376-967A-638F4FDD46D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22861022"/>
      </p:ext>
    </p:extLst>
  </p:cSld>
  <p:clrMapOvr>
    <a:masterClrMapping/>
  </p:clrMapOvr>
  <mc:AlternateContent xmlns:mc="http://schemas.openxmlformats.org/markup-compatibility/2006" xmlns:p14="http://schemas.microsoft.com/office/powerpoint/2010/main">
    <mc:Choice Requires="p14">
      <p:transition spd="slow" p14:dur="2000" advTm="29812"/>
    </mc:Choice>
    <mc:Fallback xmlns="">
      <p:transition spd="slow" advTm="298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1920" y="111770"/>
            <a:ext cx="5133256" cy="580926"/>
          </a:xfrm>
        </p:spPr>
        <p:txBody>
          <a:bodyPr/>
          <a:lstStyle/>
          <a:p>
            <a:pPr algn="r"/>
            <a:r>
              <a:rPr lang="en-GB" sz="3600" dirty="0"/>
              <a:t>Growing a Pattern</a:t>
            </a:r>
            <a:endParaRPr lang="en-GB" sz="4000" dirty="0"/>
          </a:p>
        </p:txBody>
      </p:sp>
      <p:sp>
        <p:nvSpPr>
          <p:cNvPr id="5" name="Rectangle 1"/>
          <p:cNvSpPr>
            <a:spLocks noChangeArrowheads="1"/>
          </p:cNvSpPr>
          <p:nvPr/>
        </p:nvSpPr>
        <p:spPr bwMode="auto">
          <a:xfrm>
            <a:off x="503548" y="5092443"/>
            <a:ext cx="813690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How does this relate to the function machine?</a:t>
            </a:r>
            <a:endParaRPr kumimoji="0" lang="en-GB" altLang="en-US" sz="20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sp>
        <p:nvSpPr>
          <p:cNvPr id="22" name="Oval 21">
            <a:extLst>
              <a:ext uri="{FF2B5EF4-FFF2-40B4-BE49-F238E27FC236}">
                <a16:creationId xmlns:a16="http://schemas.microsoft.com/office/drawing/2014/main" id="{DDC2B95E-F3DC-41AF-8352-F583978DF542}"/>
              </a:ext>
            </a:extLst>
          </p:cNvPr>
          <p:cNvSpPr>
            <a:spLocks noChangeAspect="1"/>
          </p:cNvSpPr>
          <p:nvPr/>
        </p:nvSpPr>
        <p:spPr bwMode="auto">
          <a:xfrm>
            <a:off x="5601260" y="1111746"/>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7" name="Oval 6">
            <a:extLst>
              <a:ext uri="{FF2B5EF4-FFF2-40B4-BE49-F238E27FC236}">
                <a16:creationId xmlns:a16="http://schemas.microsoft.com/office/drawing/2014/main" id="{A7DBF71C-17EA-46AF-B8E0-3B9135B796DF}"/>
              </a:ext>
            </a:extLst>
          </p:cNvPr>
          <p:cNvSpPr>
            <a:spLocks noChangeAspect="1"/>
          </p:cNvSpPr>
          <p:nvPr/>
        </p:nvSpPr>
        <p:spPr bwMode="auto">
          <a:xfrm>
            <a:off x="2664081" y="2262685"/>
            <a:ext cx="381885" cy="365407"/>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8" name="Oval 7">
            <a:extLst>
              <a:ext uri="{FF2B5EF4-FFF2-40B4-BE49-F238E27FC236}">
                <a16:creationId xmlns:a16="http://schemas.microsoft.com/office/drawing/2014/main" id="{3D8DB478-7447-4FF8-BE29-73F97970B2A4}"/>
              </a:ext>
            </a:extLst>
          </p:cNvPr>
          <p:cNvSpPr>
            <a:spLocks noChangeAspect="1"/>
          </p:cNvSpPr>
          <p:nvPr/>
        </p:nvSpPr>
        <p:spPr bwMode="auto">
          <a:xfrm>
            <a:off x="3268687" y="2255751"/>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9" name="Oval 8">
            <a:extLst>
              <a:ext uri="{FF2B5EF4-FFF2-40B4-BE49-F238E27FC236}">
                <a16:creationId xmlns:a16="http://schemas.microsoft.com/office/drawing/2014/main" id="{6EE25337-058E-441C-8D9B-C6BD1BA65645}"/>
              </a:ext>
            </a:extLst>
          </p:cNvPr>
          <p:cNvSpPr>
            <a:spLocks noChangeAspect="1"/>
          </p:cNvSpPr>
          <p:nvPr/>
        </p:nvSpPr>
        <p:spPr bwMode="auto">
          <a:xfrm>
            <a:off x="3268687" y="188340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Oval 9">
            <a:extLst>
              <a:ext uri="{FF2B5EF4-FFF2-40B4-BE49-F238E27FC236}">
                <a16:creationId xmlns:a16="http://schemas.microsoft.com/office/drawing/2014/main" id="{DC31A835-BEC0-46AF-9DF8-219C0F9A5195}"/>
              </a:ext>
            </a:extLst>
          </p:cNvPr>
          <p:cNvSpPr>
            <a:spLocks noChangeAspect="1"/>
          </p:cNvSpPr>
          <p:nvPr/>
        </p:nvSpPr>
        <p:spPr bwMode="auto">
          <a:xfrm>
            <a:off x="3650572" y="2248811"/>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1" name="Oval 10">
            <a:extLst>
              <a:ext uri="{FF2B5EF4-FFF2-40B4-BE49-F238E27FC236}">
                <a16:creationId xmlns:a16="http://schemas.microsoft.com/office/drawing/2014/main" id="{39CC2B3F-A021-4A6C-BDF8-D2AE58DBD7CE}"/>
              </a:ext>
            </a:extLst>
          </p:cNvPr>
          <p:cNvSpPr>
            <a:spLocks noChangeAspect="1"/>
          </p:cNvSpPr>
          <p:nvPr/>
        </p:nvSpPr>
        <p:spPr bwMode="auto">
          <a:xfrm>
            <a:off x="4228142" y="226444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2" name="Oval 11">
            <a:extLst>
              <a:ext uri="{FF2B5EF4-FFF2-40B4-BE49-F238E27FC236}">
                <a16:creationId xmlns:a16="http://schemas.microsoft.com/office/drawing/2014/main" id="{BDF93E92-733F-4F0A-8281-FE9A4BDBE167}"/>
              </a:ext>
            </a:extLst>
          </p:cNvPr>
          <p:cNvSpPr>
            <a:spLocks noChangeAspect="1"/>
          </p:cNvSpPr>
          <p:nvPr/>
        </p:nvSpPr>
        <p:spPr bwMode="auto">
          <a:xfrm>
            <a:off x="4228142" y="1892095"/>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Oval 12">
            <a:extLst>
              <a:ext uri="{FF2B5EF4-FFF2-40B4-BE49-F238E27FC236}">
                <a16:creationId xmlns:a16="http://schemas.microsoft.com/office/drawing/2014/main" id="{5FB93A2B-CF23-4BB2-876C-C6365B458A95}"/>
              </a:ext>
            </a:extLst>
          </p:cNvPr>
          <p:cNvSpPr>
            <a:spLocks noChangeAspect="1"/>
          </p:cNvSpPr>
          <p:nvPr/>
        </p:nvSpPr>
        <p:spPr bwMode="auto">
          <a:xfrm>
            <a:off x="4610027" y="225750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4" name="Oval 13">
            <a:extLst>
              <a:ext uri="{FF2B5EF4-FFF2-40B4-BE49-F238E27FC236}">
                <a16:creationId xmlns:a16="http://schemas.microsoft.com/office/drawing/2014/main" id="{E064F6E2-2A1F-4ABC-B389-BB45C99C73DE}"/>
              </a:ext>
            </a:extLst>
          </p:cNvPr>
          <p:cNvSpPr>
            <a:spLocks noChangeAspect="1"/>
          </p:cNvSpPr>
          <p:nvPr/>
        </p:nvSpPr>
        <p:spPr bwMode="auto">
          <a:xfrm>
            <a:off x="4228142" y="1502402"/>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5" name="Oval 14">
            <a:extLst>
              <a:ext uri="{FF2B5EF4-FFF2-40B4-BE49-F238E27FC236}">
                <a16:creationId xmlns:a16="http://schemas.microsoft.com/office/drawing/2014/main" id="{D8E2EF40-D319-4551-B1FC-7880EFDFA95C}"/>
              </a:ext>
            </a:extLst>
          </p:cNvPr>
          <p:cNvSpPr>
            <a:spLocks noChangeAspect="1"/>
          </p:cNvSpPr>
          <p:nvPr/>
        </p:nvSpPr>
        <p:spPr bwMode="auto">
          <a:xfrm>
            <a:off x="4991912" y="226444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7" name="Oval 16">
            <a:extLst>
              <a:ext uri="{FF2B5EF4-FFF2-40B4-BE49-F238E27FC236}">
                <a16:creationId xmlns:a16="http://schemas.microsoft.com/office/drawing/2014/main" id="{739903AB-CDD5-4574-AF05-56BC5EEF8C69}"/>
              </a:ext>
            </a:extLst>
          </p:cNvPr>
          <p:cNvSpPr>
            <a:spLocks noChangeAspect="1"/>
          </p:cNvSpPr>
          <p:nvPr/>
        </p:nvSpPr>
        <p:spPr bwMode="auto">
          <a:xfrm>
            <a:off x="5601260" y="2255748"/>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8" name="Oval 17">
            <a:extLst>
              <a:ext uri="{FF2B5EF4-FFF2-40B4-BE49-F238E27FC236}">
                <a16:creationId xmlns:a16="http://schemas.microsoft.com/office/drawing/2014/main" id="{B014F595-1960-4700-BD9D-6EDBE819BBE3}"/>
              </a:ext>
            </a:extLst>
          </p:cNvPr>
          <p:cNvSpPr>
            <a:spLocks noChangeAspect="1"/>
          </p:cNvSpPr>
          <p:nvPr/>
        </p:nvSpPr>
        <p:spPr bwMode="auto">
          <a:xfrm>
            <a:off x="5601260" y="1883400"/>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9" name="Oval 18">
            <a:extLst>
              <a:ext uri="{FF2B5EF4-FFF2-40B4-BE49-F238E27FC236}">
                <a16:creationId xmlns:a16="http://schemas.microsoft.com/office/drawing/2014/main" id="{D7999940-BA31-4A6D-8C27-56F441D0B1B8}"/>
              </a:ext>
            </a:extLst>
          </p:cNvPr>
          <p:cNvSpPr>
            <a:spLocks noChangeAspect="1"/>
          </p:cNvSpPr>
          <p:nvPr/>
        </p:nvSpPr>
        <p:spPr bwMode="auto">
          <a:xfrm>
            <a:off x="5983145" y="2248809"/>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0" name="Oval 19">
            <a:extLst>
              <a:ext uri="{FF2B5EF4-FFF2-40B4-BE49-F238E27FC236}">
                <a16:creationId xmlns:a16="http://schemas.microsoft.com/office/drawing/2014/main" id="{A55A551B-5045-4AD2-BC59-179A5A153FF6}"/>
              </a:ext>
            </a:extLst>
          </p:cNvPr>
          <p:cNvSpPr>
            <a:spLocks noChangeAspect="1"/>
          </p:cNvSpPr>
          <p:nvPr/>
        </p:nvSpPr>
        <p:spPr bwMode="auto">
          <a:xfrm>
            <a:off x="5601260" y="1493707"/>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1" name="Oval 20">
            <a:extLst>
              <a:ext uri="{FF2B5EF4-FFF2-40B4-BE49-F238E27FC236}">
                <a16:creationId xmlns:a16="http://schemas.microsoft.com/office/drawing/2014/main" id="{9F848C04-09C1-475F-B83C-CE1EF63DDACC}"/>
              </a:ext>
            </a:extLst>
          </p:cNvPr>
          <p:cNvSpPr>
            <a:spLocks noChangeAspect="1"/>
          </p:cNvSpPr>
          <p:nvPr/>
        </p:nvSpPr>
        <p:spPr bwMode="auto">
          <a:xfrm>
            <a:off x="6365030" y="2255748"/>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3" name="Oval 22">
            <a:extLst>
              <a:ext uri="{FF2B5EF4-FFF2-40B4-BE49-F238E27FC236}">
                <a16:creationId xmlns:a16="http://schemas.microsoft.com/office/drawing/2014/main" id="{61357BB2-AE76-4C51-A16A-B3DEA044EE93}"/>
              </a:ext>
            </a:extLst>
          </p:cNvPr>
          <p:cNvSpPr>
            <a:spLocks noChangeAspect="1"/>
          </p:cNvSpPr>
          <p:nvPr/>
        </p:nvSpPr>
        <p:spPr bwMode="auto">
          <a:xfrm>
            <a:off x="6746915" y="2262688"/>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graphicFrame>
        <p:nvGraphicFramePr>
          <p:cNvPr id="4" name="Table 15">
            <a:extLst>
              <a:ext uri="{FF2B5EF4-FFF2-40B4-BE49-F238E27FC236}">
                <a16:creationId xmlns:a16="http://schemas.microsoft.com/office/drawing/2014/main" id="{14D7A87B-B7C3-47B8-B4E1-BC513D76621D}"/>
              </a:ext>
            </a:extLst>
          </p:cNvPr>
          <p:cNvGraphicFramePr>
            <a:graphicFrameLocks noGrp="1"/>
          </p:cNvGraphicFramePr>
          <p:nvPr>
            <p:extLst>
              <p:ext uri="{D42A27DB-BD31-4B8C-83A1-F6EECF244321}">
                <p14:modId xmlns:p14="http://schemas.microsoft.com/office/powerpoint/2010/main" val="1831187751"/>
              </p:ext>
            </p:extLst>
          </p:nvPr>
        </p:nvGraphicFramePr>
        <p:xfrm>
          <a:off x="899592" y="3357100"/>
          <a:ext cx="7017405" cy="1036320"/>
        </p:xfrm>
        <a:graphic>
          <a:graphicData uri="http://schemas.openxmlformats.org/drawingml/2006/table">
            <a:tbl>
              <a:tblPr firstRow="1" bandRow="1">
                <a:tableStyleId>{5C22544A-7EE6-4342-B048-85BDC9FD1C3A}</a:tableStyleId>
              </a:tblPr>
              <a:tblGrid>
                <a:gridCol w="1475585">
                  <a:extLst>
                    <a:ext uri="{9D8B030D-6E8A-4147-A177-3AD203B41FA5}">
                      <a16:colId xmlns:a16="http://schemas.microsoft.com/office/drawing/2014/main" val="3014938100"/>
                    </a:ext>
                  </a:extLst>
                </a:gridCol>
                <a:gridCol w="554182">
                  <a:extLst>
                    <a:ext uri="{9D8B030D-6E8A-4147-A177-3AD203B41FA5}">
                      <a16:colId xmlns:a16="http://schemas.microsoft.com/office/drawing/2014/main" val="3164475477"/>
                    </a:ext>
                  </a:extLst>
                </a:gridCol>
                <a:gridCol w="554182">
                  <a:extLst>
                    <a:ext uri="{9D8B030D-6E8A-4147-A177-3AD203B41FA5}">
                      <a16:colId xmlns:a16="http://schemas.microsoft.com/office/drawing/2014/main" val="2801177566"/>
                    </a:ext>
                  </a:extLst>
                </a:gridCol>
                <a:gridCol w="554182">
                  <a:extLst>
                    <a:ext uri="{9D8B030D-6E8A-4147-A177-3AD203B41FA5}">
                      <a16:colId xmlns:a16="http://schemas.microsoft.com/office/drawing/2014/main" val="3492416417"/>
                    </a:ext>
                  </a:extLst>
                </a:gridCol>
                <a:gridCol w="554182">
                  <a:extLst>
                    <a:ext uri="{9D8B030D-6E8A-4147-A177-3AD203B41FA5}">
                      <a16:colId xmlns:a16="http://schemas.microsoft.com/office/drawing/2014/main" val="438941599"/>
                    </a:ext>
                  </a:extLst>
                </a:gridCol>
                <a:gridCol w="554182">
                  <a:extLst>
                    <a:ext uri="{9D8B030D-6E8A-4147-A177-3AD203B41FA5}">
                      <a16:colId xmlns:a16="http://schemas.microsoft.com/office/drawing/2014/main" val="3621522430"/>
                    </a:ext>
                  </a:extLst>
                </a:gridCol>
                <a:gridCol w="554182">
                  <a:extLst>
                    <a:ext uri="{9D8B030D-6E8A-4147-A177-3AD203B41FA5}">
                      <a16:colId xmlns:a16="http://schemas.microsoft.com/office/drawing/2014/main" val="1071919008"/>
                    </a:ext>
                  </a:extLst>
                </a:gridCol>
                <a:gridCol w="554182">
                  <a:extLst>
                    <a:ext uri="{9D8B030D-6E8A-4147-A177-3AD203B41FA5}">
                      <a16:colId xmlns:a16="http://schemas.microsoft.com/office/drawing/2014/main" val="1246340882"/>
                    </a:ext>
                  </a:extLst>
                </a:gridCol>
                <a:gridCol w="554182">
                  <a:extLst>
                    <a:ext uri="{9D8B030D-6E8A-4147-A177-3AD203B41FA5}">
                      <a16:colId xmlns:a16="http://schemas.microsoft.com/office/drawing/2014/main" val="3769814757"/>
                    </a:ext>
                  </a:extLst>
                </a:gridCol>
                <a:gridCol w="554182">
                  <a:extLst>
                    <a:ext uri="{9D8B030D-6E8A-4147-A177-3AD203B41FA5}">
                      <a16:colId xmlns:a16="http://schemas.microsoft.com/office/drawing/2014/main" val="654150979"/>
                    </a:ext>
                  </a:extLst>
                </a:gridCol>
                <a:gridCol w="554182">
                  <a:extLst>
                    <a:ext uri="{9D8B030D-6E8A-4147-A177-3AD203B41FA5}">
                      <a16:colId xmlns:a16="http://schemas.microsoft.com/office/drawing/2014/main" val="2686781237"/>
                    </a:ext>
                  </a:extLst>
                </a:gridCol>
              </a:tblGrid>
              <a:tr h="370840">
                <a:tc>
                  <a:txBody>
                    <a:bodyPr/>
                    <a:lstStyle/>
                    <a:p>
                      <a:pPr algn="l"/>
                      <a:r>
                        <a:rPr lang="en-GB" sz="1400" b="1" dirty="0">
                          <a:solidFill>
                            <a:srgbClr val="002060"/>
                          </a:solidFill>
                          <a:latin typeface="Arial" panose="020B0604020202020204" pitchFamily="34" charset="0"/>
                          <a:cs typeface="Arial" panose="020B0604020202020204" pitchFamily="34" charset="0"/>
                        </a:rPr>
                        <a:t>Pattern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773239"/>
                  </a:ext>
                </a:extLst>
              </a:tr>
              <a:tr h="370840">
                <a:tc>
                  <a:txBody>
                    <a:bodyPr/>
                    <a:lstStyle/>
                    <a:p>
                      <a:pPr algn="l"/>
                      <a:r>
                        <a:rPr lang="en-GB" sz="1400" b="1" dirty="0">
                          <a:solidFill>
                            <a:srgbClr val="002060"/>
                          </a:solidFill>
                          <a:latin typeface="Arial" panose="020B0604020202020204" pitchFamily="34" charset="0"/>
                          <a:cs typeface="Arial" panose="020B0604020202020204" pitchFamily="34" charset="0"/>
                        </a:rPr>
                        <a:t>Number of dots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7582596"/>
                  </a:ext>
                </a:extLst>
              </a:tr>
            </a:tbl>
          </a:graphicData>
        </a:graphic>
      </p:graphicFrame>
      <p:sp>
        <p:nvSpPr>
          <p:cNvPr id="24" name="Rectangle 1">
            <a:extLst>
              <a:ext uri="{FF2B5EF4-FFF2-40B4-BE49-F238E27FC236}">
                <a16:creationId xmlns:a16="http://schemas.microsoft.com/office/drawing/2014/main" id="{CFAFDE09-11E4-46DC-907F-CBEA79062FEB}"/>
              </a:ext>
            </a:extLst>
          </p:cNvPr>
          <p:cNvSpPr>
            <a:spLocks noChangeArrowheads="1"/>
          </p:cNvSpPr>
          <p:nvPr/>
        </p:nvSpPr>
        <p:spPr bwMode="auto">
          <a:xfrm>
            <a:off x="745170" y="2656048"/>
            <a:ext cx="61926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Pattern number	 1	2	3		4</a:t>
            </a:r>
            <a:endParaRPr kumimoji="0" lang="en-GB" altLang="en-US" sz="20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pic>
        <p:nvPicPr>
          <p:cNvPr id="25" name="Audio 24">
            <a:hlinkClick r:id="" action="ppaction://media"/>
            <a:extLst>
              <a:ext uri="{FF2B5EF4-FFF2-40B4-BE49-F238E27FC236}">
                <a16:creationId xmlns:a16="http://schemas.microsoft.com/office/drawing/2014/main" id="{D2B30489-4DE2-4FFA-8A17-8550CE4A1F4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425045648"/>
      </p:ext>
    </p:extLst>
  </p:cSld>
  <p:clrMapOvr>
    <a:masterClrMapping/>
  </p:clrMapOvr>
  <mc:AlternateContent xmlns:mc="http://schemas.openxmlformats.org/markup-compatibility/2006" xmlns:p14="http://schemas.microsoft.com/office/powerpoint/2010/main">
    <mc:Choice Requires="p14">
      <p:transition spd="slow" p14:dur="2000" advTm="46308"/>
    </mc:Choice>
    <mc:Fallback xmlns="">
      <p:transition spd="slow" advTm="463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1920" y="111770"/>
            <a:ext cx="5133256" cy="580926"/>
          </a:xfrm>
        </p:spPr>
        <p:txBody>
          <a:bodyPr/>
          <a:lstStyle/>
          <a:p>
            <a:pPr algn="r"/>
            <a:r>
              <a:rPr lang="en-GB" sz="3600" dirty="0"/>
              <a:t>Growing a Pattern</a:t>
            </a:r>
            <a:endParaRPr lang="en-GB" sz="4000" dirty="0"/>
          </a:p>
        </p:txBody>
      </p:sp>
      <p:sp>
        <p:nvSpPr>
          <p:cNvPr id="5" name="Rectangle 1"/>
          <p:cNvSpPr>
            <a:spLocks noChangeArrowheads="1"/>
          </p:cNvSpPr>
          <p:nvPr/>
        </p:nvSpPr>
        <p:spPr bwMode="auto">
          <a:xfrm>
            <a:off x="745170" y="4952434"/>
            <a:ext cx="81369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What would the function machine be doing for these inputs and outputs?</a:t>
            </a:r>
            <a:endParaRPr kumimoji="0" lang="en-GB" altLang="en-US" sz="20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sp>
        <p:nvSpPr>
          <p:cNvPr id="22" name="Oval 21">
            <a:extLst>
              <a:ext uri="{FF2B5EF4-FFF2-40B4-BE49-F238E27FC236}">
                <a16:creationId xmlns:a16="http://schemas.microsoft.com/office/drawing/2014/main" id="{DDC2B95E-F3DC-41AF-8352-F583978DF542}"/>
              </a:ext>
            </a:extLst>
          </p:cNvPr>
          <p:cNvSpPr>
            <a:spLocks noChangeAspect="1"/>
          </p:cNvSpPr>
          <p:nvPr/>
        </p:nvSpPr>
        <p:spPr bwMode="auto">
          <a:xfrm>
            <a:off x="5601260" y="1111746"/>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7" name="Oval 6">
            <a:extLst>
              <a:ext uri="{FF2B5EF4-FFF2-40B4-BE49-F238E27FC236}">
                <a16:creationId xmlns:a16="http://schemas.microsoft.com/office/drawing/2014/main" id="{A7DBF71C-17EA-46AF-B8E0-3B9135B796DF}"/>
              </a:ext>
            </a:extLst>
          </p:cNvPr>
          <p:cNvSpPr>
            <a:spLocks noChangeAspect="1"/>
          </p:cNvSpPr>
          <p:nvPr/>
        </p:nvSpPr>
        <p:spPr bwMode="auto">
          <a:xfrm>
            <a:off x="2664081" y="2262685"/>
            <a:ext cx="381885" cy="365407"/>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8" name="Oval 7">
            <a:extLst>
              <a:ext uri="{FF2B5EF4-FFF2-40B4-BE49-F238E27FC236}">
                <a16:creationId xmlns:a16="http://schemas.microsoft.com/office/drawing/2014/main" id="{3D8DB478-7447-4FF8-BE29-73F97970B2A4}"/>
              </a:ext>
            </a:extLst>
          </p:cNvPr>
          <p:cNvSpPr>
            <a:spLocks noChangeAspect="1"/>
          </p:cNvSpPr>
          <p:nvPr/>
        </p:nvSpPr>
        <p:spPr bwMode="auto">
          <a:xfrm>
            <a:off x="3268687" y="2255751"/>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9" name="Oval 8">
            <a:extLst>
              <a:ext uri="{FF2B5EF4-FFF2-40B4-BE49-F238E27FC236}">
                <a16:creationId xmlns:a16="http://schemas.microsoft.com/office/drawing/2014/main" id="{6EE25337-058E-441C-8D9B-C6BD1BA65645}"/>
              </a:ext>
            </a:extLst>
          </p:cNvPr>
          <p:cNvSpPr>
            <a:spLocks noChangeAspect="1"/>
          </p:cNvSpPr>
          <p:nvPr/>
        </p:nvSpPr>
        <p:spPr bwMode="auto">
          <a:xfrm>
            <a:off x="3268687" y="188340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Oval 9">
            <a:extLst>
              <a:ext uri="{FF2B5EF4-FFF2-40B4-BE49-F238E27FC236}">
                <a16:creationId xmlns:a16="http://schemas.microsoft.com/office/drawing/2014/main" id="{DC31A835-BEC0-46AF-9DF8-219C0F9A5195}"/>
              </a:ext>
            </a:extLst>
          </p:cNvPr>
          <p:cNvSpPr>
            <a:spLocks noChangeAspect="1"/>
          </p:cNvSpPr>
          <p:nvPr/>
        </p:nvSpPr>
        <p:spPr bwMode="auto">
          <a:xfrm>
            <a:off x="3650572" y="2248811"/>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1" name="Oval 10">
            <a:extLst>
              <a:ext uri="{FF2B5EF4-FFF2-40B4-BE49-F238E27FC236}">
                <a16:creationId xmlns:a16="http://schemas.microsoft.com/office/drawing/2014/main" id="{39CC2B3F-A021-4A6C-BDF8-D2AE58DBD7CE}"/>
              </a:ext>
            </a:extLst>
          </p:cNvPr>
          <p:cNvSpPr>
            <a:spLocks noChangeAspect="1"/>
          </p:cNvSpPr>
          <p:nvPr/>
        </p:nvSpPr>
        <p:spPr bwMode="auto">
          <a:xfrm>
            <a:off x="4228142" y="226444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2" name="Oval 11">
            <a:extLst>
              <a:ext uri="{FF2B5EF4-FFF2-40B4-BE49-F238E27FC236}">
                <a16:creationId xmlns:a16="http://schemas.microsoft.com/office/drawing/2014/main" id="{BDF93E92-733F-4F0A-8281-FE9A4BDBE167}"/>
              </a:ext>
            </a:extLst>
          </p:cNvPr>
          <p:cNvSpPr>
            <a:spLocks noChangeAspect="1"/>
          </p:cNvSpPr>
          <p:nvPr/>
        </p:nvSpPr>
        <p:spPr bwMode="auto">
          <a:xfrm>
            <a:off x="4228142" y="1892095"/>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Oval 12">
            <a:extLst>
              <a:ext uri="{FF2B5EF4-FFF2-40B4-BE49-F238E27FC236}">
                <a16:creationId xmlns:a16="http://schemas.microsoft.com/office/drawing/2014/main" id="{5FB93A2B-CF23-4BB2-876C-C6365B458A95}"/>
              </a:ext>
            </a:extLst>
          </p:cNvPr>
          <p:cNvSpPr>
            <a:spLocks noChangeAspect="1"/>
          </p:cNvSpPr>
          <p:nvPr/>
        </p:nvSpPr>
        <p:spPr bwMode="auto">
          <a:xfrm>
            <a:off x="4610027" y="225750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4" name="Oval 13">
            <a:extLst>
              <a:ext uri="{FF2B5EF4-FFF2-40B4-BE49-F238E27FC236}">
                <a16:creationId xmlns:a16="http://schemas.microsoft.com/office/drawing/2014/main" id="{E064F6E2-2A1F-4ABC-B389-BB45C99C73DE}"/>
              </a:ext>
            </a:extLst>
          </p:cNvPr>
          <p:cNvSpPr>
            <a:spLocks noChangeAspect="1"/>
          </p:cNvSpPr>
          <p:nvPr/>
        </p:nvSpPr>
        <p:spPr bwMode="auto">
          <a:xfrm>
            <a:off x="4228142" y="1502402"/>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5" name="Oval 14">
            <a:extLst>
              <a:ext uri="{FF2B5EF4-FFF2-40B4-BE49-F238E27FC236}">
                <a16:creationId xmlns:a16="http://schemas.microsoft.com/office/drawing/2014/main" id="{D8E2EF40-D319-4551-B1FC-7880EFDFA95C}"/>
              </a:ext>
            </a:extLst>
          </p:cNvPr>
          <p:cNvSpPr>
            <a:spLocks noChangeAspect="1"/>
          </p:cNvSpPr>
          <p:nvPr/>
        </p:nvSpPr>
        <p:spPr bwMode="auto">
          <a:xfrm>
            <a:off x="4991912" y="226444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7" name="Oval 16">
            <a:extLst>
              <a:ext uri="{FF2B5EF4-FFF2-40B4-BE49-F238E27FC236}">
                <a16:creationId xmlns:a16="http://schemas.microsoft.com/office/drawing/2014/main" id="{739903AB-CDD5-4574-AF05-56BC5EEF8C69}"/>
              </a:ext>
            </a:extLst>
          </p:cNvPr>
          <p:cNvSpPr>
            <a:spLocks noChangeAspect="1"/>
          </p:cNvSpPr>
          <p:nvPr/>
        </p:nvSpPr>
        <p:spPr bwMode="auto">
          <a:xfrm>
            <a:off x="5601260" y="2255748"/>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8" name="Oval 17">
            <a:extLst>
              <a:ext uri="{FF2B5EF4-FFF2-40B4-BE49-F238E27FC236}">
                <a16:creationId xmlns:a16="http://schemas.microsoft.com/office/drawing/2014/main" id="{B014F595-1960-4700-BD9D-6EDBE819BBE3}"/>
              </a:ext>
            </a:extLst>
          </p:cNvPr>
          <p:cNvSpPr>
            <a:spLocks noChangeAspect="1"/>
          </p:cNvSpPr>
          <p:nvPr/>
        </p:nvSpPr>
        <p:spPr bwMode="auto">
          <a:xfrm>
            <a:off x="5601260" y="1883400"/>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9" name="Oval 18">
            <a:extLst>
              <a:ext uri="{FF2B5EF4-FFF2-40B4-BE49-F238E27FC236}">
                <a16:creationId xmlns:a16="http://schemas.microsoft.com/office/drawing/2014/main" id="{D7999940-BA31-4A6D-8C27-56F441D0B1B8}"/>
              </a:ext>
            </a:extLst>
          </p:cNvPr>
          <p:cNvSpPr>
            <a:spLocks noChangeAspect="1"/>
          </p:cNvSpPr>
          <p:nvPr/>
        </p:nvSpPr>
        <p:spPr bwMode="auto">
          <a:xfrm>
            <a:off x="5983145" y="2248809"/>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0" name="Oval 19">
            <a:extLst>
              <a:ext uri="{FF2B5EF4-FFF2-40B4-BE49-F238E27FC236}">
                <a16:creationId xmlns:a16="http://schemas.microsoft.com/office/drawing/2014/main" id="{A55A551B-5045-4AD2-BC59-179A5A153FF6}"/>
              </a:ext>
            </a:extLst>
          </p:cNvPr>
          <p:cNvSpPr>
            <a:spLocks noChangeAspect="1"/>
          </p:cNvSpPr>
          <p:nvPr/>
        </p:nvSpPr>
        <p:spPr bwMode="auto">
          <a:xfrm>
            <a:off x="5601260" y="1493707"/>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1" name="Oval 20">
            <a:extLst>
              <a:ext uri="{FF2B5EF4-FFF2-40B4-BE49-F238E27FC236}">
                <a16:creationId xmlns:a16="http://schemas.microsoft.com/office/drawing/2014/main" id="{9F848C04-09C1-475F-B83C-CE1EF63DDACC}"/>
              </a:ext>
            </a:extLst>
          </p:cNvPr>
          <p:cNvSpPr>
            <a:spLocks noChangeAspect="1"/>
          </p:cNvSpPr>
          <p:nvPr/>
        </p:nvSpPr>
        <p:spPr bwMode="auto">
          <a:xfrm>
            <a:off x="6365030" y="2255748"/>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3" name="Oval 22">
            <a:extLst>
              <a:ext uri="{FF2B5EF4-FFF2-40B4-BE49-F238E27FC236}">
                <a16:creationId xmlns:a16="http://schemas.microsoft.com/office/drawing/2014/main" id="{61357BB2-AE76-4C51-A16A-B3DEA044EE93}"/>
              </a:ext>
            </a:extLst>
          </p:cNvPr>
          <p:cNvSpPr>
            <a:spLocks noChangeAspect="1"/>
          </p:cNvSpPr>
          <p:nvPr/>
        </p:nvSpPr>
        <p:spPr bwMode="auto">
          <a:xfrm>
            <a:off x="6746915" y="2262688"/>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graphicFrame>
        <p:nvGraphicFramePr>
          <p:cNvPr id="4" name="Table 15">
            <a:extLst>
              <a:ext uri="{FF2B5EF4-FFF2-40B4-BE49-F238E27FC236}">
                <a16:creationId xmlns:a16="http://schemas.microsoft.com/office/drawing/2014/main" id="{14D7A87B-B7C3-47B8-B4E1-BC513D76621D}"/>
              </a:ext>
            </a:extLst>
          </p:cNvPr>
          <p:cNvGraphicFramePr>
            <a:graphicFrameLocks noGrp="1"/>
          </p:cNvGraphicFramePr>
          <p:nvPr>
            <p:extLst>
              <p:ext uri="{D42A27DB-BD31-4B8C-83A1-F6EECF244321}">
                <p14:modId xmlns:p14="http://schemas.microsoft.com/office/powerpoint/2010/main" val="3123603878"/>
              </p:ext>
            </p:extLst>
          </p:nvPr>
        </p:nvGraphicFramePr>
        <p:xfrm>
          <a:off x="899592" y="3357100"/>
          <a:ext cx="7017405" cy="1036320"/>
        </p:xfrm>
        <a:graphic>
          <a:graphicData uri="http://schemas.openxmlformats.org/drawingml/2006/table">
            <a:tbl>
              <a:tblPr firstRow="1" bandRow="1">
                <a:tableStyleId>{5C22544A-7EE6-4342-B048-85BDC9FD1C3A}</a:tableStyleId>
              </a:tblPr>
              <a:tblGrid>
                <a:gridCol w="1475585">
                  <a:extLst>
                    <a:ext uri="{9D8B030D-6E8A-4147-A177-3AD203B41FA5}">
                      <a16:colId xmlns:a16="http://schemas.microsoft.com/office/drawing/2014/main" val="3014938100"/>
                    </a:ext>
                  </a:extLst>
                </a:gridCol>
                <a:gridCol w="554182">
                  <a:extLst>
                    <a:ext uri="{9D8B030D-6E8A-4147-A177-3AD203B41FA5}">
                      <a16:colId xmlns:a16="http://schemas.microsoft.com/office/drawing/2014/main" val="3164475477"/>
                    </a:ext>
                  </a:extLst>
                </a:gridCol>
                <a:gridCol w="554182">
                  <a:extLst>
                    <a:ext uri="{9D8B030D-6E8A-4147-A177-3AD203B41FA5}">
                      <a16:colId xmlns:a16="http://schemas.microsoft.com/office/drawing/2014/main" val="2801177566"/>
                    </a:ext>
                  </a:extLst>
                </a:gridCol>
                <a:gridCol w="554182">
                  <a:extLst>
                    <a:ext uri="{9D8B030D-6E8A-4147-A177-3AD203B41FA5}">
                      <a16:colId xmlns:a16="http://schemas.microsoft.com/office/drawing/2014/main" val="3492416417"/>
                    </a:ext>
                  </a:extLst>
                </a:gridCol>
                <a:gridCol w="554182">
                  <a:extLst>
                    <a:ext uri="{9D8B030D-6E8A-4147-A177-3AD203B41FA5}">
                      <a16:colId xmlns:a16="http://schemas.microsoft.com/office/drawing/2014/main" val="438941599"/>
                    </a:ext>
                  </a:extLst>
                </a:gridCol>
                <a:gridCol w="554182">
                  <a:extLst>
                    <a:ext uri="{9D8B030D-6E8A-4147-A177-3AD203B41FA5}">
                      <a16:colId xmlns:a16="http://schemas.microsoft.com/office/drawing/2014/main" val="3621522430"/>
                    </a:ext>
                  </a:extLst>
                </a:gridCol>
                <a:gridCol w="554182">
                  <a:extLst>
                    <a:ext uri="{9D8B030D-6E8A-4147-A177-3AD203B41FA5}">
                      <a16:colId xmlns:a16="http://schemas.microsoft.com/office/drawing/2014/main" val="1071919008"/>
                    </a:ext>
                  </a:extLst>
                </a:gridCol>
                <a:gridCol w="554182">
                  <a:extLst>
                    <a:ext uri="{9D8B030D-6E8A-4147-A177-3AD203B41FA5}">
                      <a16:colId xmlns:a16="http://schemas.microsoft.com/office/drawing/2014/main" val="1246340882"/>
                    </a:ext>
                  </a:extLst>
                </a:gridCol>
                <a:gridCol w="554182">
                  <a:extLst>
                    <a:ext uri="{9D8B030D-6E8A-4147-A177-3AD203B41FA5}">
                      <a16:colId xmlns:a16="http://schemas.microsoft.com/office/drawing/2014/main" val="3769814757"/>
                    </a:ext>
                  </a:extLst>
                </a:gridCol>
                <a:gridCol w="554182">
                  <a:extLst>
                    <a:ext uri="{9D8B030D-6E8A-4147-A177-3AD203B41FA5}">
                      <a16:colId xmlns:a16="http://schemas.microsoft.com/office/drawing/2014/main" val="654150979"/>
                    </a:ext>
                  </a:extLst>
                </a:gridCol>
                <a:gridCol w="554182">
                  <a:extLst>
                    <a:ext uri="{9D8B030D-6E8A-4147-A177-3AD203B41FA5}">
                      <a16:colId xmlns:a16="http://schemas.microsoft.com/office/drawing/2014/main" val="2686781237"/>
                    </a:ext>
                  </a:extLst>
                </a:gridCol>
              </a:tblGrid>
              <a:tr h="370840">
                <a:tc>
                  <a:txBody>
                    <a:bodyPr/>
                    <a:lstStyle/>
                    <a:p>
                      <a:pPr algn="l"/>
                      <a:r>
                        <a:rPr lang="en-GB" sz="1400" b="1" dirty="0">
                          <a:solidFill>
                            <a:srgbClr val="002060"/>
                          </a:solidFill>
                          <a:latin typeface="Arial" panose="020B0604020202020204" pitchFamily="34" charset="0"/>
                          <a:cs typeface="Arial" panose="020B0604020202020204" pitchFamily="34" charset="0"/>
                        </a:rPr>
                        <a:t>Input</a:t>
                      </a:r>
                    </a:p>
                    <a:p>
                      <a:pPr algn="l"/>
                      <a:endParaRPr lang="en-GB" sz="1400" b="1" dirty="0">
                        <a:solidFill>
                          <a:srgbClr val="00206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773239"/>
                  </a:ext>
                </a:extLst>
              </a:tr>
              <a:tr h="370840">
                <a:tc>
                  <a:txBody>
                    <a:bodyPr/>
                    <a:lstStyle/>
                    <a:p>
                      <a:pPr algn="l"/>
                      <a:r>
                        <a:rPr lang="en-GB" sz="1400" b="1" dirty="0">
                          <a:solidFill>
                            <a:srgbClr val="002060"/>
                          </a:solidFill>
                          <a:latin typeface="Arial" panose="020B0604020202020204" pitchFamily="34" charset="0"/>
                          <a:cs typeface="Arial" panose="020B0604020202020204" pitchFamily="34" charset="0"/>
                        </a:rPr>
                        <a:t>Output</a:t>
                      </a:r>
                    </a:p>
                    <a:p>
                      <a:pPr algn="l"/>
                      <a:endParaRPr lang="en-GB" sz="1400" b="1" dirty="0">
                        <a:solidFill>
                          <a:srgbClr val="00206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7582596"/>
                  </a:ext>
                </a:extLst>
              </a:tr>
            </a:tbl>
          </a:graphicData>
        </a:graphic>
      </p:graphicFrame>
      <p:sp>
        <p:nvSpPr>
          <p:cNvPr id="24" name="Rectangle 1">
            <a:extLst>
              <a:ext uri="{FF2B5EF4-FFF2-40B4-BE49-F238E27FC236}">
                <a16:creationId xmlns:a16="http://schemas.microsoft.com/office/drawing/2014/main" id="{CFAFDE09-11E4-46DC-907F-CBEA79062FEB}"/>
              </a:ext>
            </a:extLst>
          </p:cNvPr>
          <p:cNvSpPr>
            <a:spLocks noChangeArrowheads="1"/>
          </p:cNvSpPr>
          <p:nvPr/>
        </p:nvSpPr>
        <p:spPr bwMode="auto">
          <a:xfrm>
            <a:off x="745170" y="2656048"/>
            <a:ext cx="61926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Pattern number	 1	2	3		4</a:t>
            </a:r>
            <a:endParaRPr kumimoji="0" lang="en-GB" altLang="en-US" sz="20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pic>
        <p:nvPicPr>
          <p:cNvPr id="3" name="Audio 2">
            <a:hlinkClick r:id="" action="ppaction://media"/>
            <a:extLst>
              <a:ext uri="{FF2B5EF4-FFF2-40B4-BE49-F238E27FC236}">
                <a16:creationId xmlns:a16="http://schemas.microsoft.com/office/drawing/2014/main" id="{C4DD8298-46C2-47E3-999A-41B4F1C815F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86495860"/>
      </p:ext>
    </p:extLst>
  </p:cSld>
  <p:clrMapOvr>
    <a:masterClrMapping/>
  </p:clrMapOvr>
  <mc:AlternateContent xmlns:mc="http://schemas.openxmlformats.org/markup-compatibility/2006" xmlns:p14="http://schemas.microsoft.com/office/powerpoint/2010/main">
    <mc:Choice Requires="p14">
      <p:transition spd="slow" p14:dur="2000" advTm="41261"/>
    </mc:Choice>
    <mc:Fallback xmlns="">
      <p:transition spd="slow" advTm="412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1920" y="111770"/>
            <a:ext cx="5133256" cy="580926"/>
          </a:xfrm>
        </p:spPr>
        <p:txBody>
          <a:bodyPr/>
          <a:lstStyle/>
          <a:p>
            <a:pPr algn="r"/>
            <a:r>
              <a:rPr lang="en-GB" sz="3600" dirty="0"/>
              <a:t>Growing a Pattern</a:t>
            </a:r>
            <a:endParaRPr lang="en-GB" sz="4000" dirty="0"/>
          </a:p>
        </p:txBody>
      </p:sp>
      <p:sp>
        <p:nvSpPr>
          <p:cNvPr id="5" name="Rectangle 1"/>
          <p:cNvSpPr>
            <a:spLocks noChangeArrowheads="1"/>
          </p:cNvSpPr>
          <p:nvPr/>
        </p:nvSpPr>
        <p:spPr bwMode="auto">
          <a:xfrm>
            <a:off x="541575" y="4925331"/>
            <a:ext cx="81369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To find the number of dots for any pattern number you _________ the pattern number ______ and _________</a:t>
            </a:r>
            <a:endParaRPr kumimoji="0" lang="en-GB" altLang="en-US" sz="2000" b="1"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sp>
        <p:nvSpPr>
          <p:cNvPr id="22" name="Oval 21">
            <a:extLst>
              <a:ext uri="{FF2B5EF4-FFF2-40B4-BE49-F238E27FC236}">
                <a16:creationId xmlns:a16="http://schemas.microsoft.com/office/drawing/2014/main" id="{DDC2B95E-F3DC-41AF-8352-F583978DF542}"/>
              </a:ext>
            </a:extLst>
          </p:cNvPr>
          <p:cNvSpPr>
            <a:spLocks noChangeAspect="1"/>
          </p:cNvSpPr>
          <p:nvPr/>
        </p:nvSpPr>
        <p:spPr bwMode="auto">
          <a:xfrm>
            <a:off x="5601260" y="1111746"/>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7" name="Oval 6">
            <a:extLst>
              <a:ext uri="{FF2B5EF4-FFF2-40B4-BE49-F238E27FC236}">
                <a16:creationId xmlns:a16="http://schemas.microsoft.com/office/drawing/2014/main" id="{A7DBF71C-17EA-46AF-B8E0-3B9135B796DF}"/>
              </a:ext>
            </a:extLst>
          </p:cNvPr>
          <p:cNvSpPr>
            <a:spLocks noChangeAspect="1"/>
          </p:cNvSpPr>
          <p:nvPr/>
        </p:nvSpPr>
        <p:spPr bwMode="auto">
          <a:xfrm>
            <a:off x="2664081" y="2262685"/>
            <a:ext cx="381885" cy="365407"/>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8" name="Oval 7">
            <a:extLst>
              <a:ext uri="{FF2B5EF4-FFF2-40B4-BE49-F238E27FC236}">
                <a16:creationId xmlns:a16="http://schemas.microsoft.com/office/drawing/2014/main" id="{3D8DB478-7447-4FF8-BE29-73F97970B2A4}"/>
              </a:ext>
            </a:extLst>
          </p:cNvPr>
          <p:cNvSpPr>
            <a:spLocks noChangeAspect="1"/>
          </p:cNvSpPr>
          <p:nvPr/>
        </p:nvSpPr>
        <p:spPr bwMode="auto">
          <a:xfrm>
            <a:off x="3268687" y="2255751"/>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9" name="Oval 8">
            <a:extLst>
              <a:ext uri="{FF2B5EF4-FFF2-40B4-BE49-F238E27FC236}">
                <a16:creationId xmlns:a16="http://schemas.microsoft.com/office/drawing/2014/main" id="{6EE25337-058E-441C-8D9B-C6BD1BA65645}"/>
              </a:ext>
            </a:extLst>
          </p:cNvPr>
          <p:cNvSpPr>
            <a:spLocks noChangeAspect="1"/>
          </p:cNvSpPr>
          <p:nvPr/>
        </p:nvSpPr>
        <p:spPr bwMode="auto">
          <a:xfrm>
            <a:off x="3268687" y="188340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Oval 9">
            <a:extLst>
              <a:ext uri="{FF2B5EF4-FFF2-40B4-BE49-F238E27FC236}">
                <a16:creationId xmlns:a16="http://schemas.microsoft.com/office/drawing/2014/main" id="{DC31A835-BEC0-46AF-9DF8-219C0F9A5195}"/>
              </a:ext>
            </a:extLst>
          </p:cNvPr>
          <p:cNvSpPr>
            <a:spLocks noChangeAspect="1"/>
          </p:cNvSpPr>
          <p:nvPr/>
        </p:nvSpPr>
        <p:spPr bwMode="auto">
          <a:xfrm>
            <a:off x="3650572" y="2248811"/>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1" name="Oval 10">
            <a:extLst>
              <a:ext uri="{FF2B5EF4-FFF2-40B4-BE49-F238E27FC236}">
                <a16:creationId xmlns:a16="http://schemas.microsoft.com/office/drawing/2014/main" id="{39CC2B3F-A021-4A6C-BDF8-D2AE58DBD7CE}"/>
              </a:ext>
            </a:extLst>
          </p:cNvPr>
          <p:cNvSpPr>
            <a:spLocks noChangeAspect="1"/>
          </p:cNvSpPr>
          <p:nvPr/>
        </p:nvSpPr>
        <p:spPr bwMode="auto">
          <a:xfrm>
            <a:off x="4228142" y="226444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2" name="Oval 11">
            <a:extLst>
              <a:ext uri="{FF2B5EF4-FFF2-40B4-BE49-F238E27FC236}">
                <a16:creationId xmlns:a16="http://schemas.microsoft.com/office/drawing/2014/main" id="{BDF93E92-733F-4F0A-8281-FE9A4BDBE167}"/>
              </a:ext>
            </a:extLst>
          </p:cNvPr>
          <p:cNvSpPr>
            <a:spLocks noChangeAspect="1"/>
          </p:cNvSpPr>
          <p:nvPr/>
        </p:nvSpPr>
        <p:spPr bwMode="auto">
          <a:xfrm>
            <a:off x="4228142" y="1892095"/>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Oval 12">
            <a:extLst>
              <a:ext uri="{FF2B5EF4-FFF2-40B4-BE49-F238E27FC236}">
                <a16:creationId xmlns:a16="http://schemas.microsoft.com/office/drawing/2014/main" id="{5FB93A2B-CF23-4BB2-876C-C6365B458A95}"/>
              </a:ext>
            </a:extLst>
          </p:cNvPr>
          <p:cNvSpPr>
            <a:spLocks noChangeAspect="1"/>
          </p:cNvSpPr>
          <p:nvPr/>
        </p:nvSpPr>
        <p:spPr bwMode="auto">
          <a:xfrm>
            <a:off x="4610027" y="225750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4" name="Oval 13">
            <a:extLst>
              <a:ext uri="{FF2B5EF4-FFF2-40B4-BE49-F238E27FC236}">
                <a16:creationId xmlns:a16="http://schemas.microsoft.com/office/drawing/2014/main" id="{E064F6E2-2A1F-4ABC-B389-BB45C99C73DE}"/>
              </a:ext>
            </a:extLst>
          </p:cNvPr>
          <p:cNvSpPr>
            <a:spLocks noChangeAspect="1"/>
          </p:cNvSpPr>
          <p:nvPr/>
        </p:nvSpPr>
        <p:spPr bwMode="auto">
          <a:xfrm>
            <a:off x="4228142" y="1502402"/>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5" name="Oval 14">
            <a:extLst>
              <a:ext uri="{FF2B5EF4-FFF2-40B4-BE49-F238E27FC236}">
                <a16:creationId xmlns:a16="http://schemas.microsoft.com/office/drawing/2014/main" id="{D8E2EF40-D319-4551-B1FC-7880EFDFA95C}"/>
              </a:ext>
            </a:extLst>
          </p:cNvPr>
          <p:cNvSpPr>
            <a:spLocks noChangeAspect="1"/>
          </p:cNvSpPr>
          <p:nvPr/>
        </p:nvSpPr>
        <p:spPr bwMode="auto">
          <a:xfrm>
            <a:off x="4991912" y="226444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7" name="Oval 16">
            <a:extLst>
              <a:ext uri="{FF2B5EF4-FFF2-40B4-BE49-F238E27FC236}">
                <a16:creationId xmlns:a16="http://schemas.microsoft.com/office/drawing/2014/main" id="{739903AB-CDD5-4574-AF05-56BC5EEF8C69}"/>
              </a:ext>
            </a:extLst>
          </p:cNvPr>
          <p:cNvSpPr>
            <a:spLocks noChangeAspect="1"/>
          </p:cNvSpPr>
          <p:nvPr/>
        </p:nvSpPr>
        <p:spPr bwMode="auto">
          <a:xfrm>
            <a:off x="5601260" y="2255748"/>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8" name="Oval 17">
            <a:extLst>
              <a:ext uri="{FF2B5EF4-FFF2-40B4-BE49-F238E27FC236}">
                <a16:creationId xmlns:a16="http://schemas.microsoft.com/office/drawing/2014/main" id="{B014F595-1960-4700-BD9D-6EDBE819BBE3}"/>
              </a:ext>
            </a:extLst>
          </p:cNvPr>
          <p:cNvSpPr>
            <a:spLocks noChangeAspect="1"/>
          </p:cNvSpPr>
          <p:nvPr/>
        </p:nvSpPr>
        <p:spPr bwMode="auto">
          <a:xfrm>
            <a:off x="5601260" y="1883400"/>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9" name="Oval 18">
            <a:extLst>
              <a:ext uri="{FF2B5EF4-FFF2-40B4-BE49-F238E27FC236}">
                <a16:creationId xmlns:a16="http://schemas.microsoft.com/office/drawing/2014/main" id="{D7999940-BA31-4A6D-8C27-56F441D0B1B8}"/>
              </a:ext>
            </a:extLst>
          </p:cNvPr>
          <p:cNvSpPr>
            <a:spLocks noChangeAspect="1"/>
          </p:cNvSpPr>
          <p:nvPr/>
        </p:nvSpPr>
        <p:spPr bwMode="auto">
          <a:xfrm>
            <a:off x="5983145" y="2248809"/>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0" name="Oval 19">
            <a:extLst>
              <a:ext uri="{FF2B5EF4-FFF2-40B4-BE49-F238E27FC236}">
                <a16:creationId xmlns:a16="http://schemas.microsoft.com/office/drawing/2014/main" id="{A55A551B-5045-4AD2-BC59-179A5A153FF6}"/>
              </a:ext>
            </a:extLst>
          </p:cNvPr>
          <p:cNvSpPr>
            <a:spLocks noChangeAspect="1"/>
          </p:cNvSpPr>
          <p:nvPr/>
        </p:nvSpPr>
        <p:spPr bwMode="auto">
          <a:xfrm>
            <a:off x="5601260" y="1493707"/>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1" name="Oval 20">
            <a:extLst>
              <a:ext uri="{FF2B5EF4-FFF2-40B4-BE49-F238E27FC236}">
                <a16:creationId xmlns:a16="http://schemas.microsoft.com/office/drawing/2014/main" id="{9F848C04-09C1-475F-B83C-CE1EF63DDACC}"/>
              </a:ext>
            </a:extLst>
          </p:cNvPr>
          <p:cNvSpPr>
            <a:spLocks noChangeAspect="1"/>
          </p:cNvSpPr>
          <p:nvPr/>
        </p:nvSpPr>
        <p:spPr bwMode="auto">
          <a:xfrm>
            <a:off x="6365030" y="2255748"/>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3" name="Oval 22">
            <a:extLst>
              <a:ext uri="{FF2B5EF4-FFF2-40B4-BE49-F238E27FC236}">
                <a16:creationId xmlns:a16="http://schemas.microsoft.com/office/drawing/2014/main" id="{61357BB2-AE76-4C51-A16A-B3DEA044EE93}"/>
              </a:ext>
            </a:extLst>
          </p:cNvPr>
          <p:cNvSpPr>
            <a:spLocks noChangeAspect="1"/>
          </p:cNvSpPr>
          <p:nvPr/>
        </p:nvSpPr>
        <p:spPr bwMode="auto">
          <a:xfrm>
            <a:off x="6746915" y="2262688"/>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4" name="Rectangle 1">
            <a:extLst>
              <a:ext uri="{FF2B5EF4-FFF2-40B4-BE49-F238E27FC236}">
                <a16:creationId xmlns:a16="http://schemas.microsoft.com/office/drawing/2014/main" id="{CFAFDE09-11E4-46DC-907F-CBEA79062FEB}"/>
              </a:ext>
            </a:extLst>
          </p:cNvPr>
          <p:cNvSpPr>
            <a:spLocks noChangeArrowheads="1"/>
          </p:cNvSpPr>
          <p:nvPr/>
        </p:nvSpPr>
        <p:spPr bwMode="auto">
          <a:xfrm>
            <a:off x="745170" y="2656048"/>
            <a:ext cx="61926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Pattern number	 1	2	3		4</a:t>
            </a:r>
            <a:endParaRPr kumimoji="0" lang="en-GB" altLang="en-US" sz="20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graphicFrame>
        <p:nvGraphicFramePr>
          <p:cNvPr id="25" name="Table 15">
            <a:extLst>
              <a:ext uri="{FF2B5EF4-FFF2-40B4-BE49-F238E27FC236}">
                <a16:creationId xmlns:a16="http://schemas.microsoft.com/office/drawing/2014/main" id="{842BC7A8-006D-4416-A28C-0B6B27C017CF}"/>
              </a:ext>
            </a:extLst>
          </p:cNvPr>
          <p:cNvGraphicFramePr>
            <a:graphicFrameLocks noGrp="1"/>
          </p:cNvGraphicFramePr>
          <p:nvPr>
            <p:extLst>
              <p:ext uri="{D42A27DB-BD31-4B8C-83A1-F6EECF244321}">
                <p14:modId xmlns:p14="http://schemas.microsoft.com/office/powerpoint/2010/main" val="2700402299"/>
              </p:ext>
            </p:extLst>
          </p:nvPr>
        </p:nvGraphicFramePr>
        <p:xfrm>
          <a:off x="899592" y="3357100"/>
          <a:ext cx="7017405" cy="1036320"/>
        </p:xfrm>
        <a:graphic>
          <a:graphicData uri="http://schemas.openxmlformats.org/drawingml/2006/table">
            <a:tbl>
              <a:tblPr firstRow="1" bandRow="1">
                <a:tableStyleId>{5C22544A-7EE6-4342-B048-85BDC9FD1C3A}</a:tableStyleId>
              </a:tblPr>
              <a:tblGrid>
                <a:gridCol w="1475585">
                  <a:extLst>
                    <a:ext uri="{9D8B030D-6E8A-4147-A177-3AD203B41FA5}">
                      <a16:colId xmlns:a16="http://schemas.microsoft.com/office/drawing/2014/main" val="3014938100"/>
                    </a:ext>
                  </a:extLst>
                </a:gridCol>
                <a:gridCol w="554182">
                  <a:extLst>
                    <a:ext uri="{9D8B030D-6E8A-4147-A177-3AD203B41FA5}">
                      <a16:colId xmlns:a16="http://schemas.microsoft.com/office/drawing/2014/main" val="3164475477"/>
                    </a:ext>
                  </a:extLst>
                </a:gridCol>
                <a:gridCol w="554182">
                  <a:extLst>
                    <a:ext uri="{9D8B030D-6E8A-4147-A177-3AD203B41FA5}">
                      <a16:colId xmlns:a16="http://schemas.microsoft.com/office/drawing/2014/main" val="2801177566"/>
                    </a:ext>
                  </a:extLst>
                </a:gridCol>
                <a:gridCol w="554182">
                  <a:extLst>
                    <a:ext uri="{9D8B030D-6E8A-4147-A177-3AD203B41FA5}">
                      <a16:colId xmlns:a16="http://schemas.microsoft.com/office/drawing/2014/main" val="3492416417"/>
                    </a:ext>
                  </a:extLst>
                </a:gridCol>
                <a:gridCol w="554182">
                  <a:extLst>
                    <a:ext uri="{9D8B030D-6E8A-4147-A177-3AD203B41FA5}">
                      <a16:colId xmlns:a16="http://schemas.microsoft.com/office/drawing/2014/main" val="438941599"/>
                    </a:ext>
                  </a:extLst>
                </a:gridCol>
                <a:gridCol w="554182">
                  <a:extLst>
                    <a:ext uri="{9D8B030D-6E8A-4147-A177-3AD203B41FA5}">
                      <a16:colId xmlns:a16="http://schemas.microsoft.com/office/drawing/2014/main" val="3621522430"/>
                    </a:ext>
                  </a:extLst>
                </a:gridCol>
                <a:gridCol w="554182">
                  <a:extLst>
                    <a:ext uri="{9D8B030D-6E8A-4147-A177-3AD203B41FA5}">
                      <a16:colId xmlns:a16="http://schemas.microsoft.com/office/drawing/2014/main" val="1071919008"/>
                    </a:ext>
                  </a:extLst>
                </a:gridCol>
                <a:gridCol w="554182">
                  <a:extLst>
                    <a:ext uri="{9D8B030D-6E8A-4147-A177-3AD203B41FA5}">
                      <a16:colId xmlns:a16="http://schemas.microsoft.com/office/drawing/2014/main" val="1246340882"/>
                    </a:ext>
                  </a:extLst>
                </a:gridCol>
                <a:gridCol w="554182">
                  <a:extLst>
                    <a:ext uri="{9D8B030D-6E8A-4147-A177-3AD203B41FA5}">
                      <a16:colId xmlns:a16="http://schemas.microsoft.com/office/drawing/2014/main" val="3769814757"/>
                    </a:ext>
                  </a:extLst>
                </a:gridCol>
                <a:gridCol w="554182">
                  <a:extLst>
                    <a:ext uri="{9D8B030D-6E8A-4147-A177-3AD203B41FA5}">
                      <a16:colId xmlns:a16="http://schemas.microsoft.com/office/drawing/2014/main" val="654150979"/>
                    </a:ext>
                  </a:extLst>
                </a:gridCol>
                <a:gridCol w="554182">
                  <a:extLst>
                    <a:ext uri="{9D8B030D-6E8A-4147-A177-3AD203B41FA5}">
                      <a16:colId xmlns:a16="http://schemas.microsoft.com/office/drawing/2014/main" val="2686781237"/>
                    </a:ext>
                  </a:extLst>
                </a:gridCol>
              </a:tblGrid>
              <a:tr h="370840">
                <a:tc>
                  <a:txBody>
                    <a:bodyPr/>
                    <a:lstStyle/>
                    <a:p>
                      <a:pPr algn="l"/>
                      <a:r>
                        <a:rPr lang="en-GB" sz="1400" b="1" dirty="0">
                          <a:solidFill>
                            <a:srgbClr val="002060"/>
                          </a:solidFill>
                          <a:latin typeface="Arial" panose="020B0604020202020204" pitchFamily="34" charset="0"/>
                          <a:cs typeface="Arial" panose="020B0604020202020204" pitchFamily="34" charset="0"/>
                        </a:rPr>
                        <a:t>Pattern number (input)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773239"/>
                  </a:ext>
                </a:extLst>
              </a:tr>
              <a:tr h="370840">
                <a:tc>
                  <a:txBody>
                    <a:bodyPr/>
                    <a:lstStyle/>
                    <a:p>
                      <a:pPr algn="l"/>
                      <a:r>
                        <a:rPr lang="en-GB" sz="1400" b="1" dirty="0">
                          <a:solidFill>
                            <a:srgbClr val="002060"/>
                          </a:solidFill>
                          <a:latin typeface="Arial" panose="020B0604020202020204" pitchFamily="34" charset="0"/>
                          <a:cs typeface="Arial" panose="020B0604020202020204" pitchFamily="34" charset="0"/>
                        </a:rPr>
                        <a:t>Number of dots (output)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7582596"/>
                  </a:ext>
                </a:extLst>
              </a:tr>
            </a:tbl>
          </a:graphicData>
        </a:graphic>
      </p:graphicFrame>
      <p:pic>
        <p:nvPicPr>
          <p:cNvPr id="3" name="Audio 2">
            <a:hlinkClick r:id="" action="ppaction://media"/>
            <a:extLst>
              <a:ext uri="{FF2B5EF4-FFF2-40B4-BE49-F238E27FC236}">
                <a16:creationId xmlns:a16="http://schemas.microsoft.com/office/drawing/2014/main" id="{D5C77DCD-3DD3-46EC-9886-BAB80194435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744660849"/>
      </p:ext>
    </p:extLst>
  </p:cSld>
  <p:clrMapOvr>
    <a:masterClrMapping/>
  </p:clrMapOvr>
  <mc:AlternateContent xmlns:mc="http://schemas.openxmlformats.org/markup-compatibility/2006" xmlns:p14="http://schemas.microsoft.com/office/powerpoint/2010/main">
    <mc:Choice Requires="p14">
      <p:transition spd="slow" p14:dur="2000" advTm="19222"/>
    </mc:Choice>
    <mc:Fallback xmlns="">
      <p:transition spd="slow" advTm="192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1920" y="111770"/>
            <a:ext cx="5133256" cy="580926"/>
          </a:xfrm>
        </p:spPr>
        <p:txBody>
          <a:bodyPr/>
          <a:lstStyle/>
          <a:p>
            <a:pPr algn="r"/>
            <a:r>
              <a:rPr lang="en-GB" sz="3600" dirty="0"/>
              <a:t>Growing a Pattern</a:t>
            </a:r>
            <a:endParaRPr lang="en-GB" sz="4000" dirty="0"/>
          </a:p>
        </p:txBody>
      </p:sp>
      <p:sp>
        <p:nvSpPr>
          <p:cNvPr id="5" name="Rectangle 1"/>
          <p:cNvSpPr>
            <a:spLocks noChangeArrowheads="1"/>
          </p:cNvSpPr>
          <p:nvPr/>
        </p:nvSpPr>
        <p:spPr bwMode="auto">
          <a:xfrm>
            <a:off x="541575" y="4925331"/>
            <a:ext cx="81369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To find the number of dots for any pattern number you </a:t>
            </a:r>
            <a:r>
              <a:rPr kumimoji="0" lang="en-GB" altLang="en-US" sz="2000" b="1" i="0"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multiply</a:t>
            </a: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the pattern number </a:t>
            </a:r>
            <a:r>
              <a:rPr kumimoji="0" lang="en-GB" altLang="en-US" sz="2000" b="1" i="0"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by 2</a:t>
            </a: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and </a:t>
            </a:r>
            <a:r>
              <a:rPr kumimoji="0" lang="en-GB" altLang="en-US" sz="2000" b="1" i="0"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subtract 1</a:t>
            </a:r>
            <a:endParaRPr kumimoji="0" lang="en-GB" altLang="en-US" sz="2000" b="1" i="0" u="sng"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sp>
        <p:nvSpPr>
          <p:cNvPr id="22" name="Oval 21">
            <a:extLst>
              <a:ext uri="{FF2B5EF4-FFF2-40B4-BE49-F238E27FC236}">
                <a16:creationId xmlns:a16="http://schemas.microsoft.com/office/drawing/2014/main" id="{DDC2B95E-F3DC-41AF-8352-F583978DF542}"/>
              </a:ext>
            </a:extLst>
          </p:cNvPr>
          <p:cNvSpPr>
            <a:spLocks noChangeAspect="1"/>
          </p:cNvSpPr>
          <p:nvPr/>
        </p:nvSpPr>
        <p:spPr bwMode="auto">
          <a:xfrm>
            <a:off x="5601260" y="1111746"/>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7" name="Oval 6">
            <a:extLst>
              <a:ext uri="{FF2B5EF4-FFF2-40B4-BE49-F238E27FC236}">
                <a16:creationId xmlns:a16="http://schemas.microsoft.com/office/drawing/2014/main" id="{A7DBF71C-17EA-46AF-B8E0-3B9135B796DF}"/>
              </a:ext>
            </a:extLst>
          </p:cNvPr>
          <p:cNvSpPr>
            <a:spLocks noChangeAspect="1"/>
          </p:cNvSpPr>
          <p:nvPr/>
        </p:nvSpPr>
        <p:spPr bwMode="auto">
          <a:xfrm>
            <a:off x="2664081" y="2262685"/>
            <a:ext cx="381885" cy="365407"/>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8" name="Oval 7">
            <a:extLst>
              <a:ext uri="{FF2B5EF4-FFF2-40B4-BE49-F238E27FC236}">
                <a16:creationId xmlns:a16="http://schemas.microsoft.com/office/drawing/2014/main" id="{3D8DB478-7447-4FF8-BE29-73F97970B2A4}"/>
              </a:ext>
            </a:extLst>
          </p:cNvPr>
          <p:cNvSpPr>
            <a:spLocks noChangeAspect="1"/>
          </p:cNvSpPr>
          <p:nvPr/>
        </p:nvSpPr>
        <p:spPr bwMode="auto">
          <a:xfrm>
            <a:off x="3268687" y="2255751"/>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9" name="Oval 8">
            <a:extLst>
              <a:ext uri="{FF2B5EF4-FFF2-40B4-BE49-F238E27FC236}">
                <a16:creationId xmlns:a16="http://schemas.microsoft.com/office/drawing/2014/main" id="{6EE25337-058E-441C-8D9B-C6BD1BA65645}"/>
              </a:ext>
            </a:extLst>
          </p:cNvPr>
          <p:cNvSpPr>
            <a:spLocks noChangeAspect="1"/>
          </p:cNvSpPr>
          <p:nvPr/>
        </p:nvSpPr>
        <p:spPr bwMode="auto">
          <a:xfrm>
            <a:off x="3268687" y="188340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Oval 9">
            <a:extLst>
              <a:ext uri="{FF2B5EF4-FFF2-40B4-BE49-F238E27FC236}">
                <a16:creationId xmlns:a16="http://schemas.microsoft.com/office/drawing/2014/main" id="{DC31A835-BEC0-46AF-9DF8-219C0F9A5195}"/>
              </a:ext>
            </a:extLst>
          </p:cNvPr>
          <p:cNvSpPr>
            <a:spLocks noChangeAspect="1"/>
          </p:cNvSpPr>
          <p:nvPr/>
        </p:nvSpPr>
        <p:spPr bwMode="auto">
          <a:xfrm>
            <a:off x="3650572" y="2248811"/>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1" name="Oval 10">
            <a:extLst>
              <a:ext uri="{FF2B5EF4-FFF2-40B4-BE49-F238E27FC236}">
                <a16:creationId xmlns:a16="http://schemas.microsoft.com/office/drawing/2014/main" id="{39CC2B3F-A021-4A6C-BDF8-D2AE58DBD7CE}"/>
              </a:ext>
            </a:extLst>
          </p:cNvPr>
          <p:cNvSpPr>
            <a:spLocks noChangeAspect="1"/>
          </p:cNvSpPr>
          <p:nvPr/>
        </p:nvSpPr>
        <p:spPr bwMode="auto">
          <a:xfrm>
            <a:off x="4228142" y="226444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2" name="Oval 11">
            <a:extLst>
              <a:ext uri="{FF2B5EF4-FFF2-40B4-BE49-F238E27FC236}">
                <a16:creationId xmlns:a16="http://schemas.microsoft.com/office/drawing/2014/main" id="{BDF93E92-733F-4F0A-8281-FE9A4BDBE167}"/>
              </a:ext>
            </a:extLst>
          </p:cNvPr>
          <p:cNvSpPr>
            <a:spLocks noChangeAspect="1"/>
          </p:cNvSpPr>
          <p:nvPr/>
        </p:nvSpPr>
        <p:spPr bwMode="auto">
          <a:xfrm>
            <a:off x="4228142" y="1892095"/>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Oval 12">
            <a:extLst>
              <a:ext uri="{FF2B5EF4-FFF2-40B4-BE49-F238E27FC236}">
                <a16:creationId xmlns:a16="http://schemas.microsoft.com/office/drawing/2014/main" id="{5FB93A2B-CF23-4BB2-876C-C6365B458A95}"/>
              </a:ext>
            </a:extLst>
          </p:cNvPr>
          <p:cNvSpPr>
            <a:spLocks noChangeAspect="1"/>
          </p:cNvSpPr>
          <p:nvPr/>
        </p:nvSpPr>
        <p:spPr bwMode="auto">
          <a:xfrm>
            <a:off x="4610027" y="225750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4" name="Oval 13">
            <a:extLst>
              <a:ext uri="{FF2B5EF4-FFF2-40B4-BE49-F238E27FC236}">
                <a16:creationId xmlns:a16="http://schemas.microsoft.com/office/drawing/2014/main" id="{E064F6E2-2A1F-4ABC-B389-BB45C99C73DE}"/>
              </a:ext>
            </a:extLst>
          </p:cNvPr>
          <p:cNvSpPr>
            <a:spLocks noChangeAspect="1"/>
          </p:cNvSpPr>
          <p:nvPr/>
        </p:nvSpPr>
        <p:spPr bwMode="auto">
          <a:xfrm>
            <a:off x="4228142" y="1502402"/>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5" name="Oval 14">
            <a:extLst>
              <a:ext uri="{FF2B5EF4-FFF2-40B4-BE49-F238E27FC236}">
                <a16:creationId xmlns:a16="http://schemas.microsoft.com/office/drawing/2014/main" id="{D8E2EF40-D319-4551-B1FC-7880EFDFA95C}"/>
              </a:ext>
            </a:extLst>
          </p:cNvPr>
          <p:cNvSpPr>
            <a:spLocks noChangeAspect="1"/>
          </p:cNvSpPr>
          <p:nvPr/>
        </p:nvSpPr>
        <p:spPr bwMode="auto">
          <a:xfrm>
            <a:off x="4991912" y="2264443"/>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7" name="Oval 16">
            <a:extLst>
              <a:ext uri="{FF2B5EF4-FFF2-40B4-BE49-F238E27FC236}">
                <a16:creationId xmlns:a16="http://schemas.microsoft.com/office/drawing/2014/main" id="{739903AB-CDD5-4574-AF05-56BC5EEF8C69}"/>
              </a:ext>
            </a:extLst>
          </p:cNvPr>
          <p:cNvSpPr>
            <a:spLocks noChangeAspect="1"/>
          </p:cNvSpPr>
          <p:nvPr/>
        </p:nvSpPr>
        <p:spPr bwMode="auto">
          <a:xfrm>
            <a:off x="5601260" y="2255748"/>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8" name="Oval 17">
            <a:extLst>
              <a:ext uri="{FF2B5EF4-FFF2-40B4-BE49-F238E27FC236}">
                <a16:creationId xmlns:a16="http://schemas.microsoft.com/office/drawing/2014/main" id="{B014F595-1960-4700-BD9D-6EDBE819BBE3}"/>
              </a:ext>
            </a:extLst>
          </p:cNvPr>
          <p:cNvSpPr>
            <a:spLocks noChangeAspect="1"/>
          </p:cNvSpPr>
          <p:nvPr/>
        </p:nvSpPr>
        <p:spPr bwMode="auto">
          <a:xfrm>
            <a:off x="5601260" y="1883400"/>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9" name="Oval 18">
            <a:extLst>
              <a:ext uri="{FF2B5EF4-FFF2-40B4-BE49-F238E27FC236}">
                <a16:creationId xmlns:a16="http://schemas.microsoft.com/office/drawing/2014/main" id="{D7999940-BA31-4A6D-8C27-56F441D0B1B8}"/>
              </a:ext>
            </a:extLst>
          </p:cNvPr>
          <p:cNvSpPr>
            <a:spLocks noChangeAspect="1"/>
          </p:cNvSpPr>
          <p:nvPr/>
        </p:nvSpPr>
        <p:spPr bwMode="auto">
          <a:xfrm>
            <a:off x="5983145" y="2248809"/>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0" name="Oval 19">
            <a:extLst>
              <a:ext uri="{FF2B5EF4-FFF2-40B4-BE49-F238E27FC236}">
                <a16:creationId xmlns:a16="http://schemas.microsoft.com/office/drawing/2014/main" id="{A55A551B-5045-4AD2-BC59-179A5A153FF6}"/>
              </a:ext>
            </a:extLst>
          </p:cNvPr>
          <p:cNvSpPr>
            <a:spLocks noChangeAspect="1"/>
          </p:cNvSpPr>
          <p:nvPr/>
        </p:nvSpPr>
        <p:spPr bwMode="auto">
          <a:xfrm>
            <a:off x="5601260" y="1493707"/>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1" name="Oval 20">
            <a:extLst>
              <a:ext uri="{FF2B5EF4-FFF2-40B4-BE49-F238E27FC236}">
                <a16:creationId xmlns:a16="http://schemas.microsoft.com/office/drawing/2014/main" id="{9F848C04-09C1-475F-B83C-CE1EF63DDACC}"/>
              </a:ext>
            </a:extLst>
          </p:cNvPr>
          <p:cNvSpPr>
            <a:spLocks noChangeAspect="1"/>
          </p:cNvSpPr>
          <p:nvPr/>
        </p:nvSpPr>
        <p:spPr bwMode="auto">
          <a:xfrm>
            <a:off x="6365030" y="2255748"/>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3" name="Oval 22">
            <a:extLst>
              <a:ext uri="{FF2B5EF4-FFF2-40B4-BE49-F238E27FC236}">
                <a16:creationId xmlns:a16="http://schemas.microsoft.com/office/drawing/2014/main" id="{61357BB2-AE76-4C51-A16A-B3DEA044EE93}"/>
              </a:ext>
            </a:extLst>
          </p:cNvPr>
          <p:cNvSpPr>
            <a:spLocks noChangeAspect="1"/>
          </p:cNvSpPr>
          <p:nvPr/>
        </p:nvSpPr>
        <p:spPr bwMode="auto">
          <a:xfrm>
            <a:off x="6746915" y="2262688"/>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4" name="Rectangle 1">
            <a:extLst>
              <a:ext uri="{FF2B5EF4-FFF2-40B4-BE49-F238E27FC236}">
                <a16:creationId xmlns:a16="http://schemas.microsoft.com/office/drawing/2014/main" id="{CFAFDE09-11E4-46DC-907F-CBEA79062FEB}"/>
              </a:ext>
            </a:extLst>
          </p:cNvPr>
          <p:cNvSpPr>
            <a:spLocks noChangeArrowheads="1"/>
          </p:cNvSpPr>
          <p:nvPr/>
        </p:nvSpPr>
        <p:spPr bwMode="auto">
          <a:xfrm>
            <a:off x="745170" y="2656048"/>
            <a:ext cx="61926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Pattern number	 1	2	3		4</a:t>
            </a:r>
            <a:endParaRPr kumimoji="0" lang="en-GB" altLang="en-US" sz="20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graphicFrame>
        <p:nvGraphicFramePr>
          <p:cNvPr id="25" name="Table 15">
            <a:extLst>
              <a:ext uri="{FF2B5EF4-FFF2-40B4-BE49-F238E27FC236}">
                <a16:creationId xmlns:a16="http://schemas.microsoft.com/office/drawing/2014/main" id="{842BC7A8-006D-4416-A28C-0B6B27C017CF}"/>
              </a:ext>
            </a:extLst>
          </p:cNvPr>
          <p:cNvGraphicFramePr>
            <a:graphicFrameLocks noGrp="1"/>
          </p:cNvGraphicFramePr>
          <p:nvPr/>
        </p:nvGraphicFramePr>
        <p:xfrm>
          <a:off x="899592" y="3357100"/>
          <a:ext cx="7017405" cy="1036320"/>
        </p:xfrm>
        <a:graphic>
          <a:graphicData uri="http://schemas.openxmlformats.org/drawingml/2006/table">
            <a:tbl>
              <a:tblPr firstRow="1" bandRow="1">
                <a:tableStyleId>{5C22544A-7EE6-4342-B048-85BDC9FD1C3A}</a:tableStyleId>
              </a:tblPr>
              <a:tblGrid>
                <a:gridCol w="1475585">
                  <a:extLst>
                    <a:ext uri="{9D8B030D-6E8A-4147-A177-3AD203B41FA5}">
                      <a16:colId xmlns:a16="http://schemas.microsoft.com/office/drawing/2014/main" val="3014938100"/>
                    </a:ext>
                  </a:extLst>
                </a:gridCol>
                <a:gridCol w="554182">
                  <a:extLst>
                    <a:ext uri="{9D8B030D-6E8A-4147-A177-3AD203B41FA5}">
                      <a16:colId xmlns:a16="http://schemas.microsoft.com/office/drawing/2014/main" val="3164475477"/>
                    </a:ext>
                  </a:extLst>
                </a:gridCol>
                <a:gridCol w="554182">
                  <a:extLst>
                    <a:ext uri="{9D8B030D-6E8A-4147-A177-3AD203B41FA5}">
                      <a16:colId xmlns:a16="http://schemas.microsoft.com/office/drawing/2014/main" val="2801177566"/>
                    </a:ext>
                  </a:extLst>
                </a:gridCol>
                <a:gridCol w="554182">
                  <a:extLst>
                    <a:ext uri="{9D8B030D-6E8A-4147-A177-3AD203B41FA5}">
                      <a16:colId xmlns:a16="http://schemas.microsoft.com/office/drawing/2014/main" val="3492416417"/>
                    </a:ext>
                  </a:extLst>
                </a:gridCol>
                <a:gridCol w="554182">
                  <a:extLst>
                    <a:ext uri="{9D8B030D-6E8A-4147-A177-3AD203B41FA5}">
                      <a16:colId xmlns:a16="http://schemas.microsoft.com/office/drawing/2014/main" val="438941599"/>
                    </a:ext>
                  </a:extLst>
                </a:gridCol>
                <a:gridCol w="554182">
                  <a:extLst>
                    <a:ext uri="{9D8B030D-6E8A-4147-A177-3AD203B41FA5}">
                      <a16:colId xmlns:a16="http://schemas.microsoft.com/office/drawing/2014/main" val="3621522430"/>
                    </a:ext>
                  </a:extLst>
                </a:gridCol>
                <a:gridCol w="554182">
                  <a:extLst>
                    <a:ext uri="{9D8B030D-6E8A-4147-A177-3AD203B41FA5}">
                      <a16:colId xmlns:a16="http://schemas.microsoft.com/office/drawing/2014/main" val="1071919008"/>
                    </a:ext>
                  </a:extLst>
                </a:gridCol>
                <a:gridCol w="554182">
                  <a:extLst>
                    <a:ext uri="{9D8B030D-6E8A-4147-A177-3AD203B41FA5}">
                      <a16:colId xmlns:a16="http://schemas.microsoft.com/office/drawing/2014/main" val="1246340882"/>
                    </a:ext>
                  </a:extLst>
                </a:gridCol>
                <a:gridCol w="554182">
                  <a:extLst>
                    <a:ext uri="{9D8B030D-6E8A-4147-A177-3AD203B41FA5}">
                      <a16:colId xmlns:a16="http://schemas.microsoft.com/office/drawing/2014/main" val="3769814757"/>
                    </a:ext>
                  </a:extLst>
                </a:gridCol>
                <a:gridCol w="554182">
                  <a:extLst>
                    <a:ext uri="{9D8B030D-6E8A-4147-A177-3AD203B41FA5}">
                      <a16:colId xmlns:a16="http://schemas.microsoft.com/office/drawing/2014/main" val="654150979"/>
                    </a:ext>
                  </a:extLst>
                </a:gridCol>
                <a:gridCol w="554182">
                  <a:extLst>
                    <a:ext uri="{9D8B030D-6E8A-4147-A177-3AD203B41FA5}">
                      <a16:colId xmlns:a16="http://schemas.microsoft.com/office/drawing/2014/main" val="2686781237"/>
                    </a:ext>
                  </a:extLst>
                </a:gridCol>
              </a:tblGrid>
              <a:tr h="370840">
                <a:tc>
                  <a:txBody>
                    <a:bodyPr/>
                    <a:lstStyle/>
                    <a:p>
                      <a:pPr algn="l"/>
                      <a:r>
                        <a:rPr lang="en-GB" sz="1400" b="1" dirty="0">
                          <a:solidFill>
                            <a:srgbClr val="002060"/>
                          </a:solidFill>
                          <a:latin typeface="Arial" panose="020B0604020202020204" pitchFamily="34" charset="0"/>
                          <a:cs typeface="Arial" panose="020B0604020202020204" pitchFamily="34" charset="0"/>
                        </a:rPr>
                        <a:t>Pattern number (input)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773239"/>
                  </a:ext>
                </a:extLst>
              </a:tr>
              <a:tr h="370840">
                <a:tc>
                  <a:txBody>
                    <a:bodyPr/>
                    <a:lstStyle/>
                    <a:p>
                      <a:pPr algn="l"/>
                      <a:r>
                        <a:rPr lang="en-GB" sz="1400" b="1" dirty="0">
                          <a:solidFill>
                            <a:srgbClr val="002060"/>
                          </a:solidFill>
                          <a:latin typeface="Arial" panose="020B0604020202020204" pitchFamily="34" charset="0"/>
                          <a:cs typeface="Arial" panose="020B0604020202020204" pitchFamily="34" charset="0"/>
                        </a:rPr>
                        <a:t>Number of dots (output)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7582596"/>
                  </a:ext>
                </a:extLst>
              </a:tr>
            </a:tbl>
          </a:graphicData>
        </a:graphic>
      </p:graphicFrame>
      <p:pic>
        <p:nvPicPr>
          <p:cNvPr id="3" name="Audio 2">
            <a:hlinkClick r:id="" action="ppaction://media"/>
            <a:extLst>
              <a:ext uri="{FF2B5EF4-FFF2-40B4-BE49-F238E27FC236}">
                <a16:creationId xmlns:a16="http://schemas.microsoft.com/office/drawing/2014/main" id="{06DA352C-8152-47AB-8859-5DEE96A3944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046433794"/>
      </p:ext>
    </p:extLst>
  </p:cSld>
  <p:clrMapOvr>
    <a:masterClrMapping/>
  </p:clrMapOvr>
  <mc:AlternateContent xmlns:mc="http://schemas.openxmlformats.org/markup-compatibility/2006" xmlns:p14="http://schemas.microsoft.com/office/powerpoint/2010/main">
    <mc:Choice Requires="p14">
      <p:transition spd="slow" p14:dur="2000" advTm="66293"/>
    </mc:Choice>
    <mc:Fallback xmlns="">
      <p:transition spd="slow" advTm="662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E3D00-CD46-45C9-91C4-D73E130F2FFC}"/>
              </a:ext>
            </a:extLst>
          </p:cNvPr>
          <p:cNvSpPr>
            <a:spLocks noGrp="1"/>
          </p:cNvSpPr>
          <p:nvPr>
            <p:ph type="title"/>
          </p:nvPr>
        </p:nvSpPr>
        <p:spPr>
          <a:xfrm>
            <a:off x="683568" y="116632"/>
            <a:ext cx="8229600" cy="580926"/>
          </a:xfrm>
        </p:spPr>
        <p:txBody>
          <a:bodyPr/>
          <a:lstStyle/>
          <a:p>
            <a:pPr algn="r"/>
            <a:r>
              <a:rPr lang="en-GB" sz="3600" dirty="0"/>
              <a:t>Explaining the rule</a:t>
            </a:r>
          </a:p>
        </p:txBody>
      </p:sp>
      <p:sp>
        <p:nvSpPr>
          <p:cNvPr id="4" name="Oval 3">
            <a:extLst>
              <a:ext uri="{FF2B5EF4-FFF2-40B4-BE49-F238E27FC236}">
                <a16:creationId xmlns:a16="http://schemas.microsoft.com/office/drawing/2014/main" id="{C332730E-3C44-48FF-BC29-6D4C022E6483}"/>
              </a:ext>
            </a:extLst>
          </p:cNvPr>
          <p:cNvSpPr>
            <a:spLocks noChangeAspect="1"/>
          </p:cNvSpPr>
          <p:nvPr/>
        </p:nvSpPr>
        <p:spPr bwMode="auto">
          <a:xfrm>
            <a:off x="2915816" y="3743317"/>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5" name="Oval 4">
            <a:extLst>
              <a:ext uri="{FF2B5EF4-FFF2-40B4-BE49-F238E27FC236}">
                <a16:creationId xmlns:a16="http://schemas.microsoft.com/office/drawing/2014/main" id="{3408968A-3AFA-4B41-8075-4CACCEDF45DA}"/>
              </a:ext>
            </a:extLst>
          </p:cNvPr>
          <p:cNvSpPr>
            <a:spLocks noChangeAspect="1"/>
          </p:cNvSpPr>
          <p:nvPr/>
        </p:nvSpPr>
        <p:spPr bwMode="auto">
          <a:xfrm>
            <a:off x="2915816" y="4887319"/>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6" name="Oval 5">
            <a:extLst>
              <a:ext uri="{FF2B5EF4-FFF2-40B4-BE49-F238E27FC236}">
                <a16:creationId xmlns:a16="http://schemas.microsoft.com/office/drawing/2014/main" id="{54664A01-8160-43C8-A080-2D760609382A}"/>
              </a:ext>
            </a:extLst>
          </p:cNvPr>
          <p:cNvSpPr>
            <a:spLocks noChangeAspect="1"/>
          </p:cNvSpPr>
          <p:nvPr/>
        </p:nvSpPr>
        <p:spPr bwMode="auto">
          <a:xfrm>
            <a:off x="2915816" y="4514971"/>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7" name="Oval 6">
            <a:extLst>
              <a:ext uri="{FF2B5EF4-FFF2-40B4-BE49-F238E27FC236}">
                <a16:creationId xmlns:a16="http://schemas.microsoft.com/office/drawing/2014/main" id="{808BAD52-20C9-4972-AED6-A79AC385C2F9}"/>
              </a:ext>
            </a:extLst>
          </p:cNvPr>
          <p:cNvSpPr>
            <a:spLocks noChangeAspect="1"/>
          </p:cNvSpPr>
          <p:nvPr/>
        </p:nvSpPr>
        <p:spPr bwMode="auto">
          <a:xfrm>
            <a:off x="4721539" y="4897569"/>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8" name="Oval 7">
            <a:extLst>
              <a:ext uri="{FF2B5EF4-FFF2-40B4-BE49-F238E27FC236}">
                <a16:creationId xmlns:a16="http://schemas.microsoft.com/office/drawing/2014/main" id="{82082F2F-2E02-4E4D-868D-DF30EF8B477D}"/>
              </a:ext>
            </a:extLst>
          </p:cNvPr>
          <p:cNvSpPr>
            <a:spLocks noChangeAspect="1"/>
          </p:cNvSpPr>
          <p:nvPr/>
        </p:nvSpPr>
        <p:spPr bwMode="auto">
          <a:xfrm>
            <a:off x="2915816" y="4125278"/>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9" name="Oval 8">
            <a:extLst>
              <a:ext uri="{FF2B5EF4-FFF2-40B4-BE49-F238E27FC236}">
                <a16:creationId xmlns:a16="http://schemas.microsoft.com/office/drawing/2014/main" id="{72E04B57-E9AE-4654-A4AA-EF5FC4428431}"/>
              </a:ext>
            </a:extLst>
          </p:cNvPr>
          <p:cNvSpPr>
            <a:spLocks noChangeAspect="1"/>
          </p:cNvSpPr>
          <p:nvPr/>
        </p:nvSpPr>
        <p:spPr bwMode="auto">
          <a:xfrm>
            <a:off x="5103424" y="4897569"/>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Oval 9">
            <a:extLst>
              <a:ext uri="{FF2B5EF4-FFF2-40B4-BE49-F238E27FC236}">
                <a16:creationId xmlns:a16="http://schemas.microsoft.com/office/drawing/2014/main" id="{7BF2DEE1-E2DE-4573-A72B-7214F71B2895}"/>
              </a:ext>
            </a:extLst>
          </p:cNvPr>
          <p:cNvSpPr>
            <a:spLocks noChangeAspect="1"/>
          </p:cNvSpPr>
          <p:nvPr/>
        </p:nvSpPr>
        <p:spPr bwMode="auto">
          <a:xfrm>
            <a:off x="5485309" y="4897569"/>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1" name="Oval 10">
            <a:extLst>
              <a:ext uri="{FF2B5EF4-FFF2-40B4-BE49-F238E27FC236}">
                <a16:creationId xmlns:a16="http://schemas.microsoft.com/office/drawing/2014/main" id="{F2EE90A7-F200-4A59-84CD-E42DB24934E0}"/>
              </a:ext>
            </a:extLst>
          </p:cNvPr>
          <p:cNvSpPr>
            <a:spLocks noChangeAspect="1"/>
          </p:cNvSpPr>
          <p:nvPr/>
        </p:nvSpPr>
        <p:spPr bwMode="auto">
          <a:xfrm>
            <a:off x="4339654" y="4897569"/>
            <a:ext cx="381885" cy="379285"/>
          </a:xfrm>
          <a:prstGeom prst="ellipse">
            <a:avLst/>
          </a:prstGeom>
          <a:solidFill>
            <a:schemeClr val="accent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2" name="Rectangle 1">
            <a:extLst>
              <a:ext uri="{FF2B5EF4-FFF2-40B4-BE49-F238E27FC236}">
                <a16:creationId xmlns:a16="http://schemas.microsoft.com/office/drawing/2014/main" id="{D0653B1D-13DB-4F11-B594-F718C368D908}"/>
              </a:ext>
            </a:extLst>
          </p:cNvPr>
          <p:cNvSpPr>
            <a:spLocks noChangeArrowheads="1"/>
          </p:cNvSpPr>
          <p:nvPr/>
        </p:nvSpPr>
        <p:spPr bwMode="auto">
          <a:xfrm>
            <a:off x="649423" y="971687"/>
            <a:ext cx="8136904"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To find the number of dots for any pattern number you </a:t>
            </a:r>
            <a:r>
              <a:rPr kumimoji="0" lang="en-GB" altLang="en-US" sz="2000" b="1" i="0"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multiply</a:t>
            </a: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the pattern number </a:t>
            </a:r>
            <a:r>
              <a:rPr kumimoji="0" lang="en-GB" altLang="en-US" sz="2000" b="1" i="0"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by 2</a:t>
            </a: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and </a:t>
            </a:r>
            <a:r>
              <a:rPr kumimoji="0" lang="en-GB" altLang="en-US" sz="2000" b="1" i="0"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subtract 1</a:t>
            </a: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000" b="1" u="sng" dirty="0">
              <a:solidFill>
                <a:srgbClr val="002060"/>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For pattern number 4 there are two sets of four dots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000" i="0" strike="noStrike" cap="none" normalizeH="0" baseline="0" dirty="0">
              <a:ln>
                <a:noFill/>
              </a:ln>
              <a:solidFill>
                <a:srgbClr val="002060"/>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When the dots meet, one is repeated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i="0" strike="noStrike" cap="none" normalizeH="0" baseline="0" dirty="0">
                <a:ln>
                  <a:noFill/>
                </a:ln>
                <a:solidFill>
                  <a:srgbClr val="002060"/>
                </a:solidFill>
                <a:effectLst/>
                <a:latin typeface="Arial" panose="020B0604020202020204" pitchFamily="34" charset="0"/>
                <a:cs typeface="Arial" panose="020B0604020202020204" pitchFamily="34" charset="0"/>
              </a:rPr>
              <a:t>We subtract 1 so that the dot is not counted twice</a:t>
            </a:r>
          </a:p>
        </p:txBody>
      </p:sp>
      <p:pic>
        <p:nvPicPr>
          <p:cNvPr id="15" name="Audio 14">
            <a:hlinkClick r:id="" action="ppaction://media"/>
            <a:extLst>
              <a:ext uri="{FF2B5EF4-FFF2-40B4-BE49-F238E27FC236}">
                <a16:creationId xmlns:a16="http://schemas.microsoft.com/office/drawing/2014/main" id="{CF80E0A2-8738-4D16-84DC-B731018295B8}"/>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235037371"/>
      </p:ext>
    </p:extLst>
  </p:cSld>
  <p:clrMapOvr>
    <a:masterClrMapping/>
  </p:clrMapOvr>
  <mc:AlternateContent xmlns:mc="http://schemas.openxmlformats.org/markup-compatibility/2006" xmlns:p14="http://schemas.microsoft.com/office/powerpoint/2010/main">
    <mc:Choice Requires="p14">
      <p:transition spd="slow" p14:dur="2000" advTm="55157"/>
    </mc:Choice>
    <mc:Fallback xmlns="">
      <p:transition spd="slow" advTm="551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grpId="0" nodeType="clickEffect">
                                  <p:stCondLst>
                                    <p:cond delay="0"/>
                                  </p:stCondLst>
                                  <p:childTnLst>
                                    <p:animMotion origin="layout" path="M 0.00451 -0.00023 L -0.15643 -0.00047 " pathEditMode="relative" rAng="0" ptsTypes="AA">
                                      <p:cBhvr>
                                        <p:cTn id="10" dur="2000" fill="hold"/>
                                        <p:tgtEl>
                                          <p:spTgt spid="11"/>
                                        </p:tgtEl>
                                        <p:attrNameLst>
                                          <p:attrName>ppt_x</p:attrName>
                                          <p:attrName>ppt_y</p:attrName>
                                        </p:attrNameLst>
                                      </p:cBhvr>
                                      <p:rCtr x="-8056" y="-23"/>
                                    </p:animMotion>
                                  </p:childTnLst>
                                </p:cTn>
                              </p:par>
                              <p:par>
                                <p:cTn id="11" presetID="35" presetClass="path" presetSubtype="0" accel="50000" decel="50000" fill="hold" grpId="0" nodeType="withEffect">
                                  <p:stCondLst>
                                    <p:cond delay="0"/>
                                  </p:stCondLst>
                                  <p:childTnLst>
                                    <p:animMotion origin="layout" path="M -2.77778E-6 3.33333E-6 L -0.15521 -0.00023 " pathEditMode="relative" rAng="0" ptsTypes="AA">
                                      <p:cBhvr>
                                        <p:cTn id="12" dur="2000" fill="hold"/>
                                        <p:tgtEl>
                                          <p:spTgt spid="7"/>
                                        </p:tgtEl>
                                        <p:attrNameLst>
                                          <p:attrName>ppt_x</p:attrName>
                                          <p:attrName>ppt_y</p:attrName>
                                        </p:attrNameLst>
                                      </p:cBhvr>
                                      <p:rCtr x="-7760" y="-23"/>
                                    </p:animMotion>
                                  </p:childTnLst>
                                </p:cTn>
                              </p:par>
                              <p:par>
                                <p:cTn id="13" presetID="35" presetClass="path" presetSubtype="0" accel="50000" decel="50000" fill="hold" grpId="0" nodeType="withEffect">
                                  <p:stCondLst>
                                    <p:cond delay="0"/>
                                  </p:stCondLst>
                                  <p:childTnLst>
                                    <p:animMotion origin="layout" path="M -3.05556E-6 3.33333E-6 L -0.15399 0.00092 " pathEditMode="relative" rAng="0" ptsTypes="AA">
                                      <p:cBhvr>
                                        <p:cTn id="14" dur="2000" fill="hold"/>
                                        <p:tgtEl>
                                          <p:spTgt spid="9"/>
                                        </p:tgtEl>
                                        <p:attrNameLst>
                                          <p:attrName>ppt_x</p:attrName>
                                          <p:attrName>ppt_y</p:attrName>
                                        </p:attrNameLst>
                                      </p:cBhvr>
                                      <p:rCtr x="-7708" y="46"/>
                                    </p:animMotion>
                                  </p:childTnLst>
                                </p:cTn>
                              </p:par>
                              <p:par>
                                <p:cTn id="15" presetID="35" presetClass="path" presetSubtype="0" accel="50000" decel="50000" fill="hold" grpId="0" nodeType="withEffect">
                                  <p:stCondLst>
                                    <p:cond delay="0"/>
                                  </p:stCondLst>
                                  <p:childTnLst>
                                    <p:animMotion origin="layout" path="M -1.66667E-6 4.81481E-6 L -0.15608 -0.00023 " pathEditMode="relative" rAng="0" ptsTypes="AA">
                                      <p:cBhvr>
                                        <p:cTn id="16" dur="2000" fill="hold"/>
                                        <p:tgtEl>
                                          <p:spTgt spid="10"/>
                                        </p:tgtEl>
                                        <p:attrNameLst>
                                          <p:attrName>ppt_x</p:attrName>
                                          <p:attrName>ppt_y</p:attrName>
                                        </p:attrNameLst>
                                      </p:cBhvr>
                                      <p:rCtr x="-8073" y="0"/>
                                    </p:animMotion>
                                  </p:childTnLst>
                                </p:cTn>
                              </p:par>
                            </p:childTnLst>
                          </p:cTn>
                        </p:par>
                        <p:par>
                          <p:cTn id="17" fill="hold">
                            <p:stCondLst>
                              <p:cond delay="2000"/>
                            </p:stCondLst>
                            <p:childTnLst>
                              <p:par>
                                <p:cTn id="18" presetID="19" presetClass="emph" presetSubtype="0" fill="hold" grpId="1" nodeType="afterEffect">
                                  <p:stCondLst>
                                    <p:cond delay="1000"/>
                                  </p:stCondLst>
                                  <p:childTnLst>
                                    <p:animClr clrSpc="rgb" dir="cw">
                                      <p:cBhvr override="childStyle">
                                        <p:cTn id="19" dur="500" fill="hold"/>
                                        <p:tgtEl>
                                          <p:spTgt spid="11"/>
                                        </p:tgtEl>
                                        <p:attrNameLst>
                                          <p:attrName>style.color</p:attrName>
                                        </p:attrNameLst>
                                      </p:cBhvr>
                                      <p:to>
                                        <a:srgbClr val="FF0000"/>
                                      </p:to>
                                    </p:animClr>
                                    <p:animClr clrSpc="rgb" dir="cw">
                                      <p:cBhvr>
                                        <p:cTn id="20" dur="500" fill="hold"/>
                                        <p:tgtEl>
                                          <p:spTgt spid="11"/>
                                        </p:tgtEl>
                                        <p:attrNameLst>
                                          <p:attrName>fillcolor</p:attrName>
                                        </p:attrNameLst>
                                      </p:cBhvr>
                                      <p:to>
                                        <a:srgbClr val="FF0000"/>
                                      </p:to>
                                    </p:animClr>
                                    <p:set>
                                      <p:cBhvr>
                                        <p:cTn id="21" dur="500" fill="hold"/>
                                        <p:tgtEl>
                                          <p:spTgt spid="11"/>
                                        </p:tgtEl>
                                        <p:attrNameLst>
                                          <p:attrName>fill.type</p:attrName>
                                        </p:attrNameLst>
                                      </p:cBhvr>
                                      <p:to>
                                        <p:strVal val="solid"/>
                                      </p:to>
                                    </p:set>
                                    <p:set>
                                      <p:cBhvr>
                                        <p:cTn id="22" dur="500" fill="hold"/>
                                        <p:tgtEl>
                                          <p:spTgt spid="11"/>
                                        </p:tgtEl>
                                        <p:attrNameLst>
                                          <p:attrName>fill.on</p:attrName>
                                        </p:attrNameLst>
                                      </p:cBhvr>
                                      <p:to>
                                        <p:strVal val="true"/>
                                      </p:to>
                                    </p:set>
                                  </p:childTnLst>
                                </p:cTn>
                              </p:par>
                            </p:childTnLst>
                          </p:cTn>
                        </p:par>
                        <p:par>
                          <p:cTn id="23" fill="hold">
                            <p:stCondLst>
                              <p:cond delay="3500"/>
                            </p:stCondLst>
                            <p:childTnLst>
                              <p:par>
                                <p:cTn id="24" presetID="41" presetClass="path" presetSubtype="0" accel="50000" decel="50000" fill="hold" grpId="2" nodeType="afterEffect">
                                  <p:stCondLst>
                                    <p:cond delay="1000"/>
                                  </p:stCondLst>
                                  <p:childTnLst>
                                    <p:animMotion origin="layout" path="M -0.15643 -0.00046 C -0.16042 -0.00857 -0.17448 -0.01644 -0.17934 -0.01644 C -0.21042 -0.01644 -0.24237 0.10856 -0.24237 0.23356 C -0.24237 0.1706 -0.25834 0.10856 -0.27344 0.10856 C -0.28941 0.10856 -0.30452 0.17153 -0.30452 0.23356 C -0.30452 0.20255 -0.3125 0.1706 -0.32049 0.1706 C -0.32848 0.1706 -0.33646 0.20162 -0.33646 0.23356 C -0.33646 0.21759 -0.34046 0.20255 -0.34445 0.20255 C -0.34844 0.20255 -0.35243 0.21852 -0.35243 0.23356 C -0.35243 0.22546 -0.35452 0.21759 -0.35643 0.21759 C -0.35747 0.21759 -0.36042 0.22569 -0.36042 0.23356 C -0.36042 0.22963 -0.36146 0.22546 -0.3625 0.22546 C -0.3625 0.22454 -0.36459 0.2294 -0.36459 0.23356 C -0.36459 0.23148 -0.36459 0.22963 -0.36563 0.22963 C -0.36563 0.23055 -0.36667 0.23171 -0.36667 0.23356 C -0.36667 0.23264 -0.36667 0.23148 -0.36667 0.23055 C -0.36771 0.23055 -0.36771 0.23148 -0.36771 0.23264 C -0.36875 0.23264 -0.36875 0.23171 -0.36875 0.23055 C -0.3698 0.23055 -0.3698 0.23148 -0.3698 0.23264 " pathEditMode="relative" rAng="0" ptsTypes="AAAAAAAAAAAAAAAAAAA">
                                      <p:cBhvr>
                                        <p:cTn id="25" dur="2000" fill="hold"/>
                                        <p:tgtEl>
                                          <p:spTgt spid="11"/>
                                        </p:tgtEl>
                                        <p:attrNameLst>
                                          <p:attrName>ppt_x</p:attrName>
                                          <p:attrName>ppt_y</p:attrName>
                                        </p:attrNameLst>
                                      </p:cBhvr>
                                      <p:rCtr x="-10677" y="10903"/>
                                    </p:animMotion>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6" fill="hold" display="0">
                  <p:stCondLst>
                    <p:cond delay="indefinite"/>
                  </p:stCondLst>
                  <p:endCondLst>
                    <p:cond evt="onStopAudio" delay="0">
                      <p:tgtEl>
                        <p:sldTgt/>
                      </p:tgtEl>
                    </p:cond>
                  </p:endCondLst>
                </p:cTn>
                <p:tgtEl>
                  <p:spTgt spid="15"/>
                </p:tgtEl>
              </p:cMediaNode>
            </p:audio>
          </p:childTnLst>
        </p:cTn>
      </p:par>
    </p:tnLst>
    <p:bldLst>
      <p:bldP spid="7" grpId="0" animBg="1"/>
      <p:bldP spid="9" grpId="0" animBg="1"/>
      <p:bldP spid="10" grpId="0" animBg="1"/>
      <p:bldP spid="11" grpId="0" animBg="1"/>
      <p:bldP spid="11" grpId="1" animBg="1"/>
      <p:bldP spid="11" grpId="2"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1920" y="111770"/>
            <a:ext cx="5133256" cy="580926"/>
          </a:xfrm>
        </p:spPr>
        <p:txBody>
          <a:bodyPr/>
          <a:lstStyle/>
          <a:p>
            <a:pPr algn="r"/>
            <a:r>
              <a:rPr lang="en-GB" sz="3600" dirty="0"/>
              <a:t>Using the calculator</a:t>
            </a:r>
            <a:endParaRPr lang="en-GB" sz="4000" dirty="0"/>
          </a:p>
        </p:txBody>
      </p:sp>
      <p:sp>
        <p:nvSpPr>
          <p:cNvPr id="5" name="Rectangle 1"/>
          <p:cNvSpPr>
            <a:spLocks noChangeArrowheads="1"/>
          </p:cNvSpPr>
          <p:nvPr/>
        </p:nvSpPr>
        <p:spPr bwMode="auto">
          <a:xfrm>
            <a:off x="541575" y="4754604"/>
            <a:ext cx="81369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To find the number of dots for any pattern number you </a:t>
            </a:r>
            <a:r>
              <a:rPr kumimoji="0" lang="en-GB" altLang="en-US" sz="2000" i="0"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multiply</a:t>
            </a:r>
            <a:r>
              <a:rPr kumimoji="0" lang="en-GB" altLang="en-US" sz="200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the pattern number </a:t>
            </a:r>
            <a:r>
              <a:rPr kumimoji="0" lang="en-GB" altLang="en-US" sz="2000" i="0"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by 2</a:t>
            </a:r>
            <a:r>
              <a:rPr kumimoji="0" lang="en-GB" altLang="en-US" sz="200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and </a:t>
            </a:r>
            <a:r>
              <a:rPr kumimoji="0" lang="en-GB" altLang="en-US" sz="2000" i="0"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subtract 1</a:t>
            </a:r>
            <a:endParaRPr kumimoji="0" lang="en-GB" altLang="en-US" sz="2000" i="0" u="sng"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sp>
        <p:nvSpPr>
          <p:cNvPr id="22" name="Oval 21">
            <a:extLst>
              <a:ext uri="{FF2B5EF4-FFF2-40B4-BE49-F238E27FC236}">
                <a16:creationId xmlns:a16="http://schemas.microsoft.com/office/drawing/2014/main" id="{DDC2B95E-F3DC-41AF-8352-F583978DF542}"/>
              </a:ext>
            </a:extLst>
          </p:cNvPr>
          <p:cNvSpPr>
            <a:spLocks noChangeAspect="1"/>
          </p:cNvSpPr>
          <p:nvPr/>
        </p:nvSpPr>
        <p:spPr bwMode="auto">
          <a:xfrm>
            <a:off x="5601260" y="1111746"/>
            <a:ext cx="381885" cy="379285"/>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7" name="Oval 6">
            <a:extLst>
              <a:ext uri="{FF2B5EF4-FFF2-40B4-BE49-F238E27FC236}">
                <a16:creationId xmlns:a16="http://schemas.microsoft.com/office/drawing/2014/main" id="{A7DBF71C-17EA-46AF-B8E0-3B9135B796DF}"/>
              </a:ext>
            </a:extLst>
          </p:cNvPr>
          <p:cNvSpPr>
            <a:spLocks noChangeAspect="1"/>
          </p:cNvSpPr>
          <p:nvPr/>
        </p:nvSpPr>
        <p:spPr bwMode="auto">
          <a:xfrm>
            <a:off x="2664081" y="2262685"/>
            <a:ext cx="381885" cy="365407"/>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8" name="Oval 7">
            <a:extLst>
              <a:ext uri="{FF2B5EF4-FFF2-40B4-BE49-F238E27FC236}">
                <a16:creationId xmlns:a16="http://schemas.microsoft.com/office/drawing/2014/main" id="{3D8DB478-7447-4FF8-BE29-73F97970B2A4}"/>
              </a:ext>
            </a:extLst>
          </p:cNvPr>
          <p:cNvSpPr>
            <a:spLocks noChangeAspect="1"/>
          </p:cNvSpPr>
          <p:nvPr/>
        </p:nvSpPr>
        <p:spPr bwMode="auto">
          <a:xfrm>
            <a:off x="3268687" y="2255751"/>
            <a:ext cx="381885" cy="379285"/>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9" name="Oval 8">
            <a:extLst>
              <a:ext uri="{FF2B5EF4-FFF2-40B4-BE49-F238E27FC236}">
                <a16:creationId xmlns:a16="http://schemas.microsoft.com/office/drawing/2014/main" id="{6EE25337-058E-441C-8D9B-C6BD1BA65645}"/>
              </a:ext>
            </a:extLst>
          </p:cNvPr>
          <p:cNvSpPr>
            <a:spLocks noChangeAspect="1"/>
          </p:cNvSpPr>
          <p:nvPr/>
        </p:nvSpPr>
        <p:spPr bwMode="auto">
          <a:xfrm>
            <a:off x="3268687" y="1883403"/>
            <a:ext cx="381885" cy="379285"/>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Oval 9">
            <a:extLst>
              <a:ext uri="{FF2B5EF4-FFF2-40B4-BE49-F238E27FC236}">
                <a16:creationId xmlns:a16="http://schemas.microsoft.com/office/drawing/2014/main" id="{DC31A835-BEC0-46AF-9DF8-219C0F9A5195}"/>
              </a:ext>
            </a:extLst>
          </p:cNvPr>
          <p:cNvSpPr>
            <a:spLocks noChangeAspect="1"/>
          </p:cNvSpPr>
          <p:nvPr/>
        </p:nvSpPr>
        <p:spPr bwMode="auto">
          <a:xfrm>
            <a:off x="3650572" y="2248811"/>
            <a:ext cx="381885" cy="379285"/>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1" name="Oval 10">
            <a:extLst>
              <a:ext uri="{FF2B5EF4-FFF2-40B4-BE49-F238E27FC236}">
                <a16:creationId xmlns:a16="http://schemas.microsoft.com/office/drawing/2014/main" id="{39CC2B3F-A021-4A6C-BDF8-D2AE58DBD7CE}"/>
              </a:ext>
            </a:extLst>
          </p:cNvPr>
          <p:cNvSpPr>
            <a:spLocks noChangeAspect="1"/>
          </p:cNvSpPr>
          <p:nvPr/>
        </p:nvSpPr>
        <p:spPr bwMode="auto">
          <a:xfrm>
            <a:off x="4228142" y="2264443"/>
            <a:ext cx="381885" cy="379285"/>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2" name="Oval 11">
            <a:extLst>
              <a:ext uri="{FF2B5EF4-FFF2-40B4-BE49-F238E27FC236}">
                <a16:creationId xmlns:a16="http://schemas.microsoft.com/office/drawing/2014/main" id="{BDF93E92-733F-4F0A-8281-FE9A4BDBE167}"/>
              </a:ext>
            </a:extLst>
          </p:cNvPr>
          <p:cNvSpPr>
            <a:spLocks noChangeAspect="1"/>
          </p:cNvSpPr>
          <p:nvPr/>
        </p:nvSpPr>
        <p:spPr bwMode="auto">
          <a:xfrm>
            <a:off x="4228142" y="1892095"/>
            <a:ext cx="381885" cy="379285"/>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Oval 12">
            <a:extLst>
              <a:ext uri="{FF2B5EF4-FFF2-40B4-BE49-F238E27FC236}">
                <a16:creationId xmlns:a16="http://schemas.microsoft.com/office/drawing/2014/main" id="{5FB93A2B-CF23-4BB2-876C-C6365B458A95}"/>
              </a:ext>
            </a:extLst>
          </p:cNvPr>
          <p:cNvSpPr>
            <a:spLocks noChangeAspect="1"/>
          </p:cNvSpPr>
          <p:nvPr/>
        </p:nvSpPr>
        <p:spPr bwMode="auto">
          <a:xfrm>
            <a:off x="4610027" y="2257503"/>
            <a:ext cx="381885" cy="379285"/>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4" name="Oval 13">
            <a:extLst>
              <a:ext uri="{FF2B5EF4-FFF2-40B4-BE49-F238E27FC236}">
                <a16:creationId xmlns:a16="http://schemas.microsoft.com/office/drawing/2014/main" id="{E064F6E2-2A1F-4ABC-B389-BB45C99C73DE}"/>
              </a:ext>
            </a:extLst>
          </p:cNvPr>
          <p:cNvSpPr>
            <a:spLocks noChangeAspect="1"/>
          </p:cNvSpPr>
          <p:nvPr/>
        </p:nvSpPr>
        <p:spPr bwMode="auto">
          <a:xfrm>
            <a:off x="4228142" y="1502402"/>
            <a:ext cx="381885" cy="379285"/>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5" name="Oval 14">
            <a:extLst>
              <a:ext uri="{FF2B5EF4-FFF2-40B4-BE49-F238E27FC236}">
                <a16:creationId xmlns:a16="http://schemas.microsoft.com/office/drawing/2014/main" id="{D8E2EF40-D319-4551-B1FC-7880EFDFA95C}"/>
              </a:ext>
            </a:extLst>
          </p:cNvPr>
          <p:cNvSpPr>
            <a:spLocks noChangeAspect="1"/>
          </p:cNvSpPr>
          <p:nvPr/>
        </p:nvSpPr>
        <p:spPr bwMode="auto">
          <a:xfrm>
            <a:off x="4991912" y="2264443"/>
            <a:ext cx="381885" cy="379285"/>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7" name="Oval 16">
            <a:extLst>
              <a:ext uri="{FF2B5EF4-FFF2-40B4-BE49-F238E27FC236}">
                <a16:creationId xmlns:a16="http://schemas.microsoft.com/office/drawing/2014/main" id="{739903AB-CDD5-4574-AF05-56BC5EEF8C69}"/>
              </a:ext>
            </a:extLst>
          </p:cNvPr>
          <p:cNvSpPr>
            <a:spLocks noChangeAspect="1"/>
          </p:cNvSpPr>
          <p:nvPr/>
        </p:nvSpPr>
        <p:spPr bwMode="auto">
          <a:xfrm>
            <a:off x="5601260" y="2255748"/>
            <a:ext cx="381885" cy="379285"/>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8" name="Oval 17">
            <a:extLst>
              <a:ext uri="{FF2B5EF4-FFF2-40B4-BE49-F238E27FC236}">
                <a16:creationId xmlns:a16="http://schemas.microsoft.com/office/drawing/2014/main" id="{B014F595-1960-4700-BD9D-6EDBE819BBE3}"/>
              </a:ext>
            </a:extLst>
          </p:cNvPr>
          <p:cNvSpPr>
            <a:spLocks noChangeAspect="1"/>
          </p:cNvSpPr>
          <p:nvPr/>
        </p:nvSpPr>
        <p:spPr bwMode="auto">
          <a:xfrm>
            <a:off x="5601260" y="1883400"/>
            <a:ext cx="381885" cy="379285"/>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9" name="Oval 18">
            <a:extLst>
              <a:ext uri="{FF2B5EF4-FFF2-40B4-BE49-F238E27FC236}">
                <a16:creationId xmlns:a16="http://schemas.microsoft.com/office/drawing/2014/main" id="{D7999940-BA31-4A6D-8C27-56F441D0B1B8}"/>
              </a:ext>
            </a:extLst>
          </p:cNvPr>
          <p:cNvSpPr>
            <a:spLocks noChangeAspect="1"/>
          </p:cNvSpPr>
          <p:nvPr/>
        </p:nvSpPr>
        <p:spPr bwMode="auto">
          <a:xfrm>
            <a:off x="5983145" y="2248809"/>
            <a:ext cx="381885" cy="379285"/>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0" name="Oval 19">
            <a:extLst>
              <a:ext uri="{FF2B5EF4-FFF2-40B4-BE49-F238E27FC236}">
                <a16:creationId xmlns:a16="http://schemas.microsoft.com/office/drawing/2014/main" id="{A55A551B-5045-4AD2-BC59-179A5A153FF6}"/>
              </a:ext>
            </a:extLst>
          </p:cNvPr>
          <p:cNvSpPr>
            <a:spLocks noChangeAspect="1"/>
          </p:cNvSpPr>
          <p:nvPr/>
        </p:nvSpPr>
        <p:spPr bwMode="auto">
          <a:xfrm>
            <a:off x="5601260" y="1493707"/>
            <a:ext cx="381885" cy="379285"/>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1" name="Oval 20">
            <a:extLst>
              <a:ext uri="{FF2B5EF4-FFF2-40B4-BE49-F238E27FC236}">
                <a16:creationId xmlns:a16="http://schemas.microsoft.com/office/drawing/2014/main" id="{9F848C04-09C1-475F-B83C-CE1EF63DDACC}"/>
              </a:ext>
            </a:extLst>
          </p:cNvPr>
          <p:cNvSpPr>
            <a:spLocks noChangeAspect="1"/>
          </p:cNvSpPr>
          <p:nvPr/>
        </p:nvSpPr>
        <p:spPr bwMode="auto">
          <a:xfrm>
            <a:off x="6365030" y="2255748"/>
            <a:ext cx="381885" cy="379285"/>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3" name="Oval 22">
            <a:extLst>
              <a:ext uri="{FF2B5EF4-FFF2-40B4-BE49-F238E27FC236}">
                <a16:creationId xmlns:a16="http://schemas.microsoft.com/office/drawing/2014/main" id="{61357BB2-AE76-4C51-A16A-B3DEA044EE93}"/>
              </a:ext>
            </a:extLst>
          </p:cNvPr>
          <p:cNvSpPr>
            <a:spLocks noChangeAspect="1"/>
          </p:cNvSpPr>
          <p:nvPr/>
        </p:nvSpPr>
        <p:spPr bwMode="auto">
          <a:xfrm>
            <a:off x="6746915" y="2262688"/>
            <a:ext cx="381885" cy="379285"/>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4" name="Rectangle 1">
            <a:extLst>
              <a:ext uri="{FF2B5EF4-FFF2-40B4-BE49-F238E27FC236}">
                <a16:creationId xmlns:a16="http://schemas.microsoft.com/office/drawing/2014/main" id="{CFAFDE09-11E4-46DC-907F-CBEA79062FEB}"/>
              </a:ext>
            </a:extLst>
          </p:cNvPr>
          <p:cNvSpPr>
            <a:spLocks noChangeArrowheads="1"/>
          </p:cNvSpPr>
          <p:nvPr/>
        </p:nvSpPr>
        <p:spPr bwMode="auto">
          <a:xfrm>
            <a:off x="745170" y="2656048"/>
            <a:ext cx="61926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Pattern number	 1	2	3		4</a:t>
            </a:r>
            <a:endParaRPr kumimoji="0" lang="en-GB" altLang="en-US" sz="20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graphicFrame>
        <p:nvGraphicFramePr>
          <p:cNvPr id="25" name="Table 15">
            <a:extLst>
              <a:ext uri="{FF2B5EF4-FFF2-40B4-BE49-F238E27FC236}">
                <a16:creationId xmlns:a16="http://schemas.microsoft.com/office/drawing/2014/main" id="{842BC7A8-006D-4416-A28C-0B6B27C017CF}"/>
              </a:ext>
            </a:extLst>
          </p:cNvPr>
          <p:cNvGraphicFramePr>
            <a:graphicFrameLocks noGrp="1"/>
          </p:cNvGraphicFramePr>
          <p:nvPr/>
        </p:nvGraphicFramePr>
        <p:xfrm>
          <a:off x="899592" y="3357100"/>
          <a:ext cx="7017405" cy="1036320"/>
        </p:xfrm>
        <a:graphic>
          <a:graphicData uri="http://schemas.openxmlformats.org/drawingml/2006/table">
            <a:tbl>
              <a:tblPr firstRow="1" bandRow="1">
                <a:tableStyleId>{5C22544A-7EE6-4342-B048-85BDC9FD1C3A}</a:tableStyleId>
              </a:tblPr>
              <a:tblGrid>
                <a:gridCol w="1475585">
                  <a:extLst>
                    <a:ext uri="{9D8B030D-6E8A-4147-A177-3AD203B41FA5}">
                      <a16:colId xmlns:a16="http://schemas.microsoft.com/office/drawing/2014/main" val="3014938100"/>
                    </a:ext>
                  </a:extLst>
                </a:gridCol>
                <a:gridCol w="554182">
                  <a:extLst>
                    <a:ext uri="{9D8B030D-6E8A-4147-A177-3AD203B41FA5}">
                      <a16:colId xmlns:a16="http://schemas.microsoft.com/office/drawing/2014/main" val="3164475477"/>
                    </a:ext>
                  </a:extLst>
                </a:gridCol>
                <a:gridCol w="554182">
                  <a:extLst>
                    <a:ext uri="{9D8B030D-6E8A-4147-A177-3AD203B41FA5}">
                      <a16:colId xmlns:a16="http://schemas.microsoft.com/office/drawing/2014/main" val="2801177566"/>
                    </a:ext>
                  </a:extLst>
                </a:gridCol>
                <a:gridCol w="554182">
                  <a:extLst>
                    <a:ext uri="{9D8B030D-6E8A-4147-A177-3AD203B41FA5}">
                      <a16:colId xmlns:a16="http://schemas.microsoft.com/office/drawing/2014/main" val="3492416417"/>
                    </a:ext>
                  </a:extLst>
                </a:gridCol>
                <a:gridCol w="554182">
                  <a:extLst>
                    <a:ext uri="{9D8B030D-6E8A-4147-A177-3AD203B41FA5}">
                      <a16:colId xmlns:a16="http://schemas.microsoft.com/office/drawing/2014/main" val="438941599"/>
                    </a:ext>
                  </a:extLst>
                </a:gridCol>
                <a:gridCol w="554182">
                  <a:extLst>
                    <a:ext uri="{9D8B030D-6E8A-4147-A177-3AD203B41FA5}">
                      <a16:colId xmlns:a16="http://schemas.microsoft.com/office/drawing/2014/main" val="3621522430"/>
                    </a:ext>
                  </a:extLst>
                </a:gridCol>
                <a:gridCol w="554182">
                  <a:extLst>
                    <a:ext uri="{9D8B030D-6E8A-4147-A177-3AD203B41FA5}">
                      <a16:colId xmlns:a16="http://schemas.microsoft.com/office/drawing/2014/main" val="1071919008"/>
                    </a:ext>
                  </a:extLst>
                </a:gridCol>
                <a:gridCol w="554182">
                  <a:extLst>
                    <a:ext uri="{9D8B030D-6E8A-4147-A177-3AD203B41FA5}">
                      <a16:colId xmlns:a16="http://schemas.microsoft.com/office/drawing/2014/main" val="1246340882"/>
                    </a:ext>
                  </a:extLst>
                </a:gridCol>
                <a:gridCol w="554182">
                  <a:extLst>
                    <a:ext uri="{9D8B030D-6E8A-4147-A177-3AD203B41FA5}">
                      <a16:colId xmlns:a16="http://schemas.microsoft.com/office/drawing/2014/main" val="3769814757"/>
                    </a:ext>
                  </a:extLst>
                </a:gridCol>
                <a:gridCol w="554182">
                  <a:extLst>
                    <a:ext uri="{9D8B030D-6E8A-4147-A177-3AD203B41FA5}">
                      <a16:colId xmlns:a16="http://schemas.microsoft.com/office/drawing/2014/main" val="654150979"/>
                    </a:ext>
                  </a:extLst>
                </a:gridCol>
                <a:gridCol w="554182">
                  <a:extLst>
                    <a:ext uri="{9D8B030D-6E8A-4147-A177-3AD203B41FA5}">
                      <a16:colId xmlns:a16="http://schemas.microsoft.com/office/drawing/2014/main" val="2686781237"/>
                    </a:ext>
                  </a:extLst>
                </a:gridCol>
              </a:tblGrid>
              <a:tr h="370840">
                <a:tc>
                  <a:txBody>
                    <a:bodyPr/>
                    <a:lstStyle/>
                    <a:p>
                      <a:pPr algn="l"/>
                      <a:r>
                        <a:rPr lang="en-GB" sz="1400" b="1" dirty="0">
                          <a:solidFill>
                            <a:srgbClr val="002060"/>
                          </a:solidFill>
                          <a:latin typeface="Arial" panose="020B0604020202020204" pitchFamily="34" charset="0"/>
                          <a:cs typeface="Arial" panose="020B0604020202020204" pitchFamily="34" charset="0"/>
                        </a:rPr>
                        <a:t>Pattern number (input)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773239"/>
                  </a:ext>
                </a:extLst>
              </a:tr>
              <a:tr h="370840">
                <a:tc>
                  <a:txBody>
                    <a:bodyPr/>
                    <a:lstStyle/>
                    <a:p>
                      <a:pPr algn="l"/>
                      <a:r>
                        <a:rPr lang="en-GB" sz="1400" b="1" dirty="0">
                          <a:solidFill>
                            <a:srgbClr val="002060"/>
                          </a:solidFill>
                          <a:latin typeface="Arial" panose="020B0604020202020204" pitchFamily="34" charset="0"/>
                          <a:cs typeface="Arial" panose="020B0604020202020204" pitchFamily="34" charset="0"/>
                        </a:rPr>
                        <a:t>Number of dots (output)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7582596"/>
                  </a:ext>
                </a:extLst>
              </a:tr>
            </a:tbl>
          </a:graphicData>
        </a:graphic>
      </p:graphicFrame>
      <p:sp>
        <p:nvSpPr>
          <p:cNvPr id="26" name="Rectangle 1">
            <a:extLst>
              <a:ext uri="{FF2B5EF4-FFF2-40B4-BE49-F238E27FC236}">
                <a16:creationId xmlns:a16="http://schemas.microsoft.com/office/drawing/2014/main" id="{0287B125-4063-4860-B545-57C991F2D9DE}"/>
              </a:ext>
            </a:extLst>
          </p:cNvPr>
          <p:cNvSpPr>
            <a:spLocks noChangeArrowheads="1"/>
          </p:cNvSpPr>
          <p:nvPr/>
        </p:nvSpPr>
        <p:spPr bwMode="auto">
          <a:xfrm>
            <a:off x="541575" y="5611166"/>
            <a:ext cx="813690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b="1" dirty="0">
                <a:solidFill>
                  <a:srgbClr val="002060"/>
                </a:solidFill>
                <a:latin typeface="Arial" panose="020B0604020202020204" pitchFamily="34" charset="0"/>
                <a:cs typeface="Arial" panose="020B0604020202020204" pitchFamily="34" charset="0"/>
              </a:rPr>
              <a:t>How could you use the calculator to work out how many dots are needed for the 387</a:t>
            </a:r>
            <a:r>
              <a:rPr lang="en-GB" altLang="en-US" sz="2000" b="1" baseline="30000" dirty="0">
                <a:solidFill>
                  <a:srgbClr val="002060"/>
                </a:solidFill>
                <a:latin typeface="Arial" panose="020B0604020202020204" pitchFamily="34" charset="0"/>
                <a:cs typeface="Arial" panose="020B0604020202020204" pitchFamily="34" charset="0"/>
              </a:rPr>
              <a:t>th</a:t>
            </a:r>
            <a:r>
              <a:rPr lang="en-GB" altLang="en-US" sz="2000" b="1" dirty="0">
                <a:solidFill>
                  <a:srgbClr val="002060"/>
                </a:solidFill>
                <a:latin typeface="Arial" panose="020B0604020202020204" pitchFamily="34" charset="0"/>
                <a:cs typeface="Arial" panose="020B0604020202020204" pitchFamily="34" charset="0"/>
              </a:rPr>
              <a:t> pattern in this sequence?</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strike="noStrike" cap="none" normalizeH="0" baseline="0" dirty="0">
                <a:ln>
                  <a:noFill/>
                </a:ln>
                <a:solidFill>
                  <a:srgbClr val="002060"/>
                </a:solidFill>
                <a:effectLst/>
                <a:latin typeface="Arial" panose="020B0604020202020204" pitchFamily="34" charset="0"/>
                <a:cs typeface="Arial" panose="020B0604020202020204" pitchFamily="34" charset="0"/>
              </a:rPr>
              <a:t>Which pattern number would need 271 dots?</a:t>
            </a:r>
          </a:p>
        </p:txBody>
      </p:sp>
      <p:pic>
        <p:nvPicPr>
          <p:cNvPr id="6" name="Audio 5">
            <a:hlinkClick r:id="" action="ppaction://media"/>
            <a:extLst>
              <a:ext uri="{FF2B5EF4-FFF2-40B4-BE49-F238E27FC236}">
                <a16:creationId xmlns:a16="http://schemas.microsoft.com/office/drawing/2014/main" id="{721F1001-19CD-4ECC-8F35-5F2D6445249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934158119"/>
      </p:ext>
    </p:extLst>
  </p:cSld>
  <p:clrMapOvr>
    <a:masterClrMapping/>
  </p:clrMapOvr>
  <mc:AlternateContent xmlns:mc="http://schemas.openxmlformats.org/markup-compatibility/2006" xmlns:p14="http://schemas.microsoft.com/office/powerpoint/2010/main">
    <mc:Choice Requires="p14">
      <p:transition spd="slow" p14:dur="2000" advTm="99869"/>
    </mc:Choice>
    <mc:Fallback xmlns="">
      <p:transition spd="slow" advTm="998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8BC45-DB5E-4850-8F1A-2C6E9E1705E7}"/>
              </a:ext>
            </a:extLst>
          </p:cNvPr>
          <p:cNvSpPr>
            <a:spLocks noGrp="1"/>
          </p:cNvSpPr>
          <p:nvPr>
            <p:ph type="title"/>
          </p:nvPr>
        </p:nvSpPr>
        <p:spPr>
          <a:xfrm>
            <a:off x="3131840" y="210407"/>
            <a:ext cx="5626968" cy="580926"/>
          </a:xfrm>
        </p:spPr>
        <p:txBody>
          <a:bodyPr/>
          <a:lstStyle/>
          <a:p>
            <a:pPr algn="r"/>
            <a:r>
              <a:rPr lang="en-GB" sz="3600" dirty="0"/>
              <a:t>Appendix 1 activity</a:t>
            </a:r>
          </a:p>
        </p:txBody>
      </p:sp>
      <p:pic>
        <p:nvPicPr>
          <p:cNvPr id="4" name="Picture 3">
            <a:extLst>
              <a:ext uri="{FF2B5EF4-FFF2-40B4-BE49-F238E27FC236}">
                <a16:creationId xmlns:a16="http://schemas.microsoft.com/office/drawing/2014/main" id="{91EB41AE-A855-4053-8924-FFBB6CA00A08}"/>
              </a:ext>
            </a:extLst>
          </p:cNvPr>
          <p:cNvPicPr>
            <a:picLocks noChangeAspect="1"/>
          </p:cNvPicPr>
          <p:nvPr/>
        </p:nvPicPr>
        <p:blipFill>
          <a:blip r:embed="rId4"/>
          <a:stretch>
            <a:fillRect/>
          </a:stretch>
        </p:blipFill>
        <p:spPr>
          <a:xfrm>
            <a:off x="2936339" y="1124744"/>
            <a:ext cx="5858693" cy="5229955"/>
          </a:xfrm>
          <a:prstGeom prst="rect">
            <a:avLst/>
          </a:prstGeom>
        </p:spPr>
      </p:pic>
      <p:sp>
        <p:nvSpPr>
          <p:cNvPr id="5" name="Rectangle 1">
            <a:extLst>
              <a:ext uri="{FF2B5EF4-FFF2-40B4-BE49-F238E27FC236}">
                <a16:creationId xmlns:a16="http://schemas.microsoft.com/office/drawing/2014/main" id="{07ADF5A5-B3ED-496E-BFF4-E110A9DBEE0E}"/>
              </a:ext>
            </a:extLst>
          </p:cNvPr>
          <p:cNvSpPr>
            <a:spLocks noChangeArrowheads="1"/>
          </p:cNvSpPr>
          <p:nvPr/>
        </p:nvSpPr>
        <p:spPr bwMode="auto">
          <a:xfrm>
            <a:off x="63131" y="1536174"/>
            <a:ext cx="2881533"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Complete the table</a:t>
            </a: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000" dirty="0">
              <a:solidFill>
                <a:srgbClr val="002060"/>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i="0" strike="noStrike" cap="none" normalizeH="0" baseline="0" dirty="0">
                <a:ln>
                  <a:noFill/>
                </a:ln>
                <a:solidFill>
                  <a:srgbClr val="002060"/>
                </a:solidFill>
                <a:effectLst/>
                <a:latin typeface="Arial" panose="020B0604020202020204" pitchFamily="34" charset="0"/>
                <a:cs typeface="Arial" panose="020B0604020202020204" pitchFamily="34" charset="0"/>
              </a:rPr>
              <a:t>Think about the calculation you need to enter into the calculator.</a:t>
            </a: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000" dirty="0">
              <a:solidFill>
                <a:srgbClr val="002060"/>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i="0" strike="noStrike" cap="none" normalizeH="0" baseline="0" dirty="0">
                <a:ln>
                  <a:noFill/>
                </a:ln>
                <a:solidFill>
                  <a:srgbClr val="002060"/>
                </a:solidFill>
                <a:effectLst/>
                <a:latin typeface="Arial" panose="020B0604020202020204" pitchFamily="34" charset="0"/>
                <a:cs typeface="Arial" panose="020B0604020202020204" pitchFamily="34" charset="0"/>
              </a:rPr>
              <a:t>Are the brackets important?</a:t>
            </a: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000" dirty="0">
              <a:solidFill>
                <a:srgbClr val="002060"/>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M</a:t>
            </a:r>
            <a:r>
              <a:rPr kumimoji="0" lang="en-GB" altLang="en-US" sz="2000" i="0" strike="noStrike" cap="none" normalizeH="0" baseline="0" dirty="0">
                <a:ln>
                  <a:noFill/>
                </a:ln>
                <a:solidFill>
                  <a:srgbClr val="002060"/>
                </a:solidFill>
                <a:effectLst/>
                <a:latin typeface="Arial" panose="020B0604020202020204" pitchFamily="34" charset="0"/>
                <a:cs typeface="Arial" panose="020B0604020202020204" pitchFamily="34" charset="0"/>
              </a:rPr>
              <a:t>ake up some similar problems to challenge your friends</a:t>
            </a:r>
          </a:p>
        </p:txBody>
      </p:sp>
      <p:pic>
        <p:nvPicPr>
          <p:cNvPr id="3" name="Audio 2">
            <a:hlinkClick r:id="" action="ppaction://media"/>
            <a:extLst>
              <a:ext uri="{FF2B5EF4-FFF2-40B4-BE49-F238E27FC236}">
                <a16:creationId xmlns:a16="http://schemas.microsoft.com/office/drawing/2014/main" id="{35DD9639-C0CA-46FE-A4ED-B7AC55E8BBA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459946591"/>
      </p:ext>
    </p:extLst>
  </p:cSld>
  <p:clrMapOvr>
    <a:masterClrMapping/>
  </p:clrMapOvr>
  <mc:AlternateContent xmlns:mc="http://schemas.openxmlformats.org/markup-compatibility/2006" xmlns:p14="http://schemas.microsoft.com/office/powerpoint/2010/main">
    <mc:Choice Requires="p14">
      <p:transition spd="slow" p14:dur="2000" advTm="34586"/>
    </mc:Choice>
    <mc:Fallback xmlns="">
      <p:transition spd="slow" advTm="345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8BC45-DB5E-4850-8F1A-2C6E9E1705E7}"/>
              </a:ext>
            </a:extLst>
          </p:cNvPr>
          <p:cNvSpPr>
            <a:spLocks noGrp="1"/>
          </p:cNvSpPr>
          <p:nvPr>
            <p:ph type="title"/>
          </p:nvPr>
        </p:nvSpPr>
        <p:spPr>
          <a:xfrm>
            <a:off x="3131840" y="210407"/>
            <a:ext cx="5626968" cy="580926"/>
          </a:xfrm>
        </p:spPr>
        <p:txBody>
          <a:bodyPr/>
          <a:lstStyle/>
          <a:p>
            <a:pPr algn="r"/>
            <a:r>
              <a:rPr lang="en-GB" sz="3600" dirty="0"/>
              <a:t>Extra challenges</a:t>
            </a:r>
          </a:p>
        </p:txBody>
      </p:sp>
      <p:sp>
        <p:nvSpPr>
          <p:cNvPr id="5" name="Rectangle 1">
            <a:extLst>
              <a:ext uri="{FF2B5EF4-FFF2-40B4-BE49-F238E27FC236}">
                <a16:creationId xmlns:a16="http://schemas.microsoft.com/office/drawing/2014/main" id="{07ADF5A5-B3ED-496E-BFF4-E110A9DBEE0E}"/>
              </a:ext>
            </a:extLst>
          </p:cNvPr>
          <p:cNvSpPr>
            <a:spLocks noChangeArrowheads="1"/>
          </p:cNvSpPr>
          <p:nvPr/>
        </p:nvSpPr>
        <p:spPr bwMode="auto">
          <a:xfrm>
            <a:off x="433515" y="1145320"/>
            <a:ext cx="832529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The following slides allow you to explore other growing patterns and to think about the way that they grow and how you can explain it.</a:t>
            </a:r>
            <a:endParaRPr kumimoji="0" lang="en-GB" altLang="en-US" i="0"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34D242CE-D89C-431B-82A4-649C5A1A3FED}"/>
              </a:ext>
            </a:extLst>
          </p:cNvPr>
          <p:cNvPicPr>
            <a:picLocks noChangeAspect="1"/>
          </p:cNvPicPr>
          <p:nvPr/>
        </p:nvPicPr>
        <p:blipFill>
          <a:blip r:embed="rId4"/>
          <a:stretch>
            <a:fillRect/>
          </a:stretch>
        </p:blipFill>
        <p:spPr>
          <a:xfrm>
            <a:off x="2679493" y="2830279"/>
            <a:ext cx="3785014" cy="1143529"/>
          </a:xfrm>
          <a:prstGeom prst="rect">
            <a:avLst/>
          </a:prstGeom>
          <a:ln>
            <a:solidFill>
              <a:schemeClr val="tx1"/>
            </a:solidFill>
          </a:ln>
        </p:spPr>
      </p:pic>
      <p:pic>
        <p:nvPicPr>
          <p:cNvPr id="6" name="Picture 5">
            <a:extLst>
              <a:ext uri="{FF2B5EF4-FFF2-40B4-BE49-F238E27FC236}">
                <a16:creationId xmlns:a16="http://schemas.microsoft.com/office/drawing/2014/main" id="{0F0D3372-C3F7-4D50-82D5-A683046598C2}"/>
              </a:ext>
            </a:extLst>
          </p:cNvPr>
          <p:cNvPicPr>
            <a:picLocks noChangeAspect="1"/>
          </p:cNvPicPr>
          <p:nvPr/>
        </p:nvPicPr>
        <p:blipFill>
          <a:blip r:embed="rId5"/>
          <a:stretch>
            <a:fillRect/>
          </a:stretch>
        </p:blipFill>
        <p:spPr>
          <a:xfrm>
            <a:off x="2706242" y="4453755"/>
            <a:ext cx="3731516" cy="1665139"/>
          </a:xfrm>
          <a:prstGeom prst="rect">
            <a:avLst/>
          </a:prstGeom>
          <a:ln>
            <a:solidFill>
              <a:schemeClr val="tx1"/>
            </a:solidFill>
          </a:ln>
        </p:spPr>
      </p:pic>
      <p:pic>
        <p:nvPicPr>
          <p:cNvPr id="7" name="Audio 6">
            <a:hlinkClick r:id="" action="ppaction://media"/>
            <a:extLst>
              <a:ext uri="{FF2B5EF4-FFF2-40B4-BE49-F238E27FC236}">
                <a16:creationId xmlns:a16="http://schemas.microsoft.com/office/drawing/2014/main" id="{5A47D211-75EA-4975-B3F5-5FDDE65E13F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722461487"/>
      </p:ext>
    </p:extLst>
  </p:cSld>
  <p:clrMapOvr>
    <a:masterClrMapping/>
  </p:clrMapOvr>
  <mc:AlternateContent xmlns:mc="http://schemas.openxmlformats.org/markup-compatibility/2006" xmlns:p14="http://schemas.microsoft.com/office/powerpoint/2010/main">
    <mc:Choice Requires="p14">
      <p:transition spd="slow" p14:dur="2000" advTm="34821"/>
    </mc:Choice>
    <mc:Fallback xmlns="">
      <p:transition spd="slow" advTm="348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5966" y="111770"/>
            <a:ext cx="5939210" cy="580926"/>
          </a:xfrm>
        </p:spPr>
        <p:txBody>
          <a:bodyPr/>
          <a:lstStyle/>
          <a:p>
            <a:pPr algn="r"/>
            <a:r>
              <a:rPr lang="en-GB" sz="3600" dirty="0"/>
              <a:t>Growing a different Pattern</a:t>
            </a:r>
            <a:endParaRPr lang="en-GB" sz="4000" dirty="0"/>
          </a:p>
        </p:txBody>
      </p:sp>
      <p:sp>
        <p:nvSpPr>
          <p:cNvPr id="22" name="Oval 21">
            <a:extLst>
              <a:ext uri="{FF2B5EF4-FFF2-40B4-BE49-F238E27FC236}">
                <a16:creationId xmlns:a16="http://schemas.microsoft.com/office/drawing/2014/main" id="{DDC2B95E-F3DC-41AF-8352-F583978DF542}"/>
              </a:ext>
            </a:extLst>
          </p:cNvPr>
          <p:cNvSpPr>
            <a:spLocks noChangeAspect="1"/>
          </p:cNvSpPr>
          <p:nvPr/>
        </p:nvSpPr>
        <p:spPr bwMode="auto">
          <a:xfrm>
            <a:off x="6623725" y="2247197"/>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7" name="Oval 6">
            <a:extLst>
              <a:ext uri="{FF2B5EF4-FFF2-40B4-BE49-F238E27FC236}">
                <a16:creationId xmlns:a16="http://schemas.microsoft.com/office/drawing/2014/main" id="{A7DBF71C-17EA-46AF-B8E0-3B9135B796DF}"/>
              </a:ext>
            </a:extLst>
          </p:cNvPr>
          <p:cNvSpPr>
            <a:spLocks noChangeAspect="1"/>
          </p:cNvSpPr>
          <p:nvPr/>
        </p:nvSpPr>
        <p:spPr bwMode="auto">
          <a:xfrm>
            <a:off x="751975" y="3449187"/>
            <a:ext cx="381885" cy="365407"/>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8" name="Oval 7">
            <a:extLst>
              <a:ext uri="{FF2B5EF4-FFF2-40B4-BE49-F238E27FC236}">
                <a16:creationId xmlns:a16="http://schemas.microsoft.com/office/drawing/2014/main" id="{3D8DB478-7447-4FF8-BE29-73F97970B2A4}"/>
              </a:ext>
            </a:extLst>
          </p:cNvPr>
          <p:cNvSpPr>
            <a:spLocks noChangeAspect="1"/>
          </p:cNvSpPr>
          <p:nvPr/>
        </p:nvSpPr>
        <p:spPr bwMode="auto">
          <a:xfrm>
            <a:off x="2000134" y="3442250"/>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9" name="Oval 8">
            <a:extLst>
              <a:ext uri="{FF2B5EF4-FFF2-40B4-BE49-F238E27FC236}">
                <a16:creationId xmlns:a16="http://schemas.microsoft.com/office/drawing/2014/main" id="{6EE25337-058E-441C-8D9B-C6BD1BA65645}"/>
              </a:ext>
            </a:extLst>
          </p:cNvPr>
          <p:cNvSpPr>
            <a:spLocks noChangeAspect="1"/>
          </p:cNvSpPr>
          <p:nvPr/>
        </p:nvSpPr>
        <p:spPr bwMode="auto">
          <a:xfrm>
            <a:off x="2000134" y="3069902"/>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Oval 9">
            <a:extLst>
              <a:ext uri="{FF2B5EF4-FFF2-40B4-BE49-F238E27FC236}">
                <a16:creationId xmlns:a16="http://schemas.microsoft.com/office/drawing/2014/main" id="{DC31A835-BEC0-46AF-9DF8-219C0F9A5195}"/>
              </a:ext>
            </a:extLst>
          </p:cNvPr>
          <p:cNvSpPr>
            <a:spLocks noChangeAspect="1"/>
          </p:cNvSpPr>
          <p:nvPr/>
        </p:nvSpPr>
        <p:spPr bwMode="auto">
          <a:xfrm>
            <a:off x="2382019" y="3455907"/>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1" name="Oval 10">
            <a:extLst>
              <a:ext uri="{FF2B5EF4-FFF2-40B4-BE49-F238E27FC236}">
                <a16:creationId xmlns:a16="http://schemas.microsoft.com/office/drawing/2014/main" id="{39CC2B3F-A021-4A6C-BDF8-D2AE58DBD7CE}"/>
              </a:ext>
            </a:extLst>
          </p:cNvPr>
          <p:cNvSpPr>
            <a:spLocks noChangeAspect="1"/>
          </p:cNvSpPr>
          <p:nvPr/>
        </p:nvSpPr>
        <p:spPr bwMode="auto">
          <a:xfrm>
            <a:off x="3936873" y="3398136"/>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2" name="Oval 11">
            <a:extLst>
              <a:ext uri="{FF2B5EF4-FFF2-40B4-BE49-F238E27FC236}">
                <a16:creationId xmlns:a16="http://schemas.microsoft.com/office/drawing/2014/main" id="{BDF93E92-733F-4F0A-8281-FE9A4BDBE167}"/>
              </a:ext>
            </a:extLst>
          </p:cNvPr>
          <p:cNvSpPr>
            <a:spLocks noChangeAspect="1"/>
          </p:cNvSpPr>
          <p:nvPr/>
        </p:nvSpPr>
        <p:spPr bwMode="auto">
          <a:xfrm>
            <a:off x="3936873" y="3025788"/>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Oval 12">
            <a:extLst>
              <a:ext uri="{FF2B5EF4-FFF2-40B4-BE49-F238E27FC236}">
                <a16:creationId xmlns:a16="http://schemas.microsoft.com/office/drawing/2014/main" id="{5FB93A2B-CF23-4BB2-876C-C6365B458A95}"/>
              </a:ext>
            </a:extLst>
          </p:cNvPr>
          <p:cNvSpPr>
            <a:spLocks noChangeAspect="1"/>
          </p:cNvSpPr>
          <p:nvPr/>
        </p:nvSpPr>
        <p:spPr bwMode="auto">
          <a:xfrm>
            <a:off x="4318758" y="3413359"/>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4" name="Oval 13">
            <a:extLst>
              <a:ext uri="{FF2B5EF4-FFF2-40B4-BE49-F238E27FC236}">
                <a16:creationId xmlns:a16="http://schemas.microsoft.com/office/drawing/2014/main" id="{E064F6E2-2A1F-4ABC-B389-BB45C99C73DE}"/>
              </a:ext>
            </a:extLst>
          </p:cNvPr>
          <p:cNvSpPr>
            <a:spLocks noChangeAspect="1"/>
          </p:cNvSpPr>
          <p:nvPr/>
        </p:nvSpPr>
        <p:spPr bwMode="auto">
          <a:xfrm>
            <a:off x="3936873" y="2636095"/>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5" name="Oval 14">
            <a:extLst>
              <a:ext uri="{FF2B5EF4-FFF2-40B4-BE49-F238E27FC236}">
                <a16:creationId xmlns:a16="http://schemas.microsoft.com/office/drawing/2014/main" id="{D8E2EF40-D319-4551-B1FC-7880EFDFA95C}"/>
              </a:ext>
            </a:extLst>
          </p:cNvPr>
          <p:cNvSpPr>
            <a:spLocks noChangeAspect="1"/>
          </p:cNvSpPr>
          <p:nvPr/>
        </p:nvSpPr>
        <p:spPr bwMode="auto">
          <a:xfrm>
            <a:off x="4700643" y="3398136"/>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7" name="Oval 16">
            <a:extLst>
              <a:ext uri="{FF2B5EF4-FFF2-40B4-BE49-F238E27FC236}">
                <a16:creationId xmlns:a16="http://schemas.microsoft.com/office/drawing/2014/main" id="{739903AB-CDD5-4574-AF05-56BC5EEF8C69}"/>
              </a:ext>
            </a:extLst>
          </p:cNvPr>
          <p:cNvSpPr>
            <a:spLocks noChangeAspect="1"/>
          </p:cNvSpPr>
          <p:nvPr/>
        </p:nvSpPr>
        <p:spPr bwMode="auto">
          <a:xfrm>
            <a:off x="6623725" y="3391199"/>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8" name="Oval 17">
            <a:extLst>
              <a:ext uri="{FF2B5EF4-FFF2-40B4-BE49-F238E27FC236}">
                <a16:creationId xmlns:a16="http://schemas.microsoft.com/office/drawing/2014/main" id="{B014F595-1960-4700-BD9D-6EDBE819BBE3}"/>
              </a:ext>
            </a:extLst>
          </p:cNvPr>
          <p:cNvSpPr>
            <a:spLocks noChangeAspect="1"/>
          </p:cNvSpPr>
          <p:nvPr/>
        </p:nvSpPr>
        <p:spPr bwMode="auto">
          <a:xfrm>
            <a:off x="6623725" y="3018851"/>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9" name="Oval 18">
            <a:extLst>
              <a:ext uri="{FF2B5EF4-FFF2-40B4-BE49-F238E27FC236}">
                <a16:creationId xmlns:a16="http://schemas.microsoft.com/office/drawing/2014/main" id="{D7999940-BA31-4A6D-8C27-56F441D0B1B8}"/>
              </a:ext>
            </a:extLst>
          </p:cNvPr>
          <p:cNvSpPr>
            <a:spLocks noChangeAspect="1"/>
          </p:cNvSpPr>
          <p:nvPr/>
        </p:nvSpPr>
        <p:spPr bwMode="auto">
          <a:xfrm>
            <a:off x="7005610" y="3384260"/>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0" name="Oval 19">
            <a:extLst>
              <a:ext uri="{FF2B5EF4-FFF2-40B4-BE49-F238E27FC236}">
                <a16:creationId xmlns:a16="http://schemas.microsoft.com/office/drawing/2014/main" id="{A55A551B-5045-4AD2-BC59-179A5A153FF6}"/>
              </a:ext>
            </a:extLst>
          </p:cNvPr>
          <p:cNvSpPr>
            <a:spLocks noChangeAspect="1"/>
          </p:cNvSpPr>
          <p:nvPr/>
        </p:nvSpPr>
        <p:spPr bwMode="auto">
          <a:xfrm>
            <a:off x="6623725" y="2629158"/>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1" name="Oval 20">
            <a:extLst>
              <a:ext uri="{FF2B5EF4-FFF2-40B4-BE49-F238E27FC236}">
                <a16:creationId xmlns:a16="http://schemas.microsoft.com/office/drawing/2014/main" id="{9F848C04-09C1-475F-B83C-CE1EF63DDACC}"/>
              </a:ext>
            </a:extLst>
          </p:cNvPr>
          <p:cNvSpPr>
            <a:spLocks noChangeAspect="1"/>
          </p:cNvSpPr>
          <p:nvPr/>
        </p:nvSpPr>
        <p:spPr bwMode="auto">
          <a:xfrm>
            <a:off x="7387495" y="3391199"/>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3" name="Oval 22">
            <a:extLst>
              <a:ext uri="{FF2B5EF4-FFF2-40B4-BE49-F238E27FC236}">
                <a16:creationId xmlns:a16="http://schemas.microsoft.com/office/drawing/2014/main" id="{61357BB2-AE76-4C51-A16A-B3DEA044EE93}"/>
              </a:ext>
            </a:extLst>
          </p:cNvPr>
          <p:cNvSpPr>
            <a:spLocks noChangeAspect="1"/>
          </p:cNvSpPr>
          <p:nvPr/>
        </p:nvSpPr>
        <p:spPr bwMode="auto">
          <a:xfrm>
            <a:off x="7769380" y="3398139"/>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4" name="Rectangle 1">
            <a:extLst>
              <a:ext uri="{FF2B5EF4-FFF2-40B4-BE49-F238E27FC236}">
                <a16:creationId xmlns:a16="http://schemas.microsoft.com/office/drawing/2014/main" id="{CFAFDE09-11E4-46DC-907F-CBEA79062FEB}"/>
              </a:ext>
            </a:extLst>
          </p:cNvPr>
          <p:cNvSpPr>
            <a:spLocks noChangeArrowheads="1"/>
          </p:cNvSpPr>
          <p:nvPr/>
        </p:nvSpPr>
        <p:spPr bwMode="auto">
          <a:xfrm>
            <a:off x="634851" y="4024762"/>
            <a:ext cx="675264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1	       2		         3			        4</a:t>
            </a:r>
            <a:endParaRPr kumimoji="0" lang="en-GB" altLang="en-US" sz="20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graphicFrame>
        <p:nvGraphicFramePr>
          <p:cNvPr id="25" name="Table 15">
            <a:extLst>
              <a:ext uri="{FF2B5EF4-FFF2-40B4-BE49-F238E27FC236}">
                <a16:creationId xmlns:a16="http://schemas.microsoft.com/office/drawing/2014/main" id="{842BC7A8-006D-4416-A28C-0B6B27C017CF}"/>
              </a:ext>
            </a:extLst>
          </p:cNvPr>
          <p:cNvGraphicFramePr>
            <a:graphicFrameLocks noGrp="1"/>
          </p:cNvGraphicFramePr>
          <p:nvPr>
            <p:extLst>
              <p:ext uri="{D42A27DB-BD31-4B8C-83A1-F6EECF244321}">
                <p14:modId xmlns:p14="http://schemas.microsoft.com/office/powerpoint/2010/main" val="568060634"/>
              </p:ext>
            </p:extLst>
          </p:nvPr>
        </p:nvGraphicFramePr>
        <p:xfrm>
          <a:off x="942918" y="5007190"/>
          <a:ext cx="7017405" cy="1036320"/>
        </p:xfrm>
        <a:graphic>
          <a:graphicData uri="http://schemas.openxmlformats.org/drawingml/2006/table">
            <a:tbl>
              <a:tblPr firstRow="1" bandRow="1">
                <a:tableStyleId>{5C22544A-7EE6-4342-B048-85BDC9FD1C3A}</a:tableStyleId>
              </a:tblPr>
              <a:tblGrid>
                <a:gridCol w="1475585">
                  <a:extLst>
                    <a:ext uri="{9D8B030D-6E8A-4147-A177-3AD203B41FA5}">
                      <a16:colId xmlns:a16="http://schemas.microsoft.com/office/drawing/2014/main" val="3014938100"/>
                    </a:ext>
                  </a:extLst>
                </a:gridCol>
                <a:gridCol w="554182">
                  <a:extLst>
                    <a:ext uri="{9D8B030D-6E8A-4147-A177-3AD203B41FA5}">
                      <a16:colId xmlns:a16="http://schemas.microsoft.com/office/drawing/2014/main" val="3164475477"/>
                    </a:ext>
                  </a:extLst>
                </a:gridCol>
                <a:gridCol w="554182">
                  <a:extLst>
                    <a:ext uri="{9D8B030D-6E8A-4147-A177-3AD203B41FA5}">
                      <a16:colId xmlns:a16="http://schemas.microsoft.com/office/drawing/2014/main" val="2801177566"/>
                    </a:ext>
                  </a:extLst>
                </a:gridCol>
                <a:gridCol w="554182">
                  <a:extLst>
                    <a:ext uri="{9D8B030D-6E8A-4147-A177-3AD203B41FA5}">
                      <a16:colId xmlns:a16="http://schemas.microsoft.com/office/drawing/2014/main" val="3492416417"/>
                    </a:ext>
                  </a:extLst>
                </a:gridCol>
                <a:gridCol w="554182">
                  <a:extLst>
                    <a:ext uri="{9D8B030D-6E8A-4147-A177-3AD203B41FA5}">
                      <a16:colId xmlns:a16="http://schemas.microsoft.com/office/drawing/2014/main" val="438941599"/>
                    </a:ext>
                  </a:extLst>
                </a:gridCol>
                <a:gridCol w="554182">
                  <a:extLst>
                    <a:ext uri="{9D8B030D-6E8A-4147-A177-3AD203B41FA5}">
                      <a16:colId xmlns:a16="http://schemas.microsoft.com/office/drawing/2014/main" val="3621522430"/>
                    </a:ext>
                  </a:extLst>
                </a:gridCol>
                <a:gridCol w="554182">
                  <a:extLst>
                    <a:ext uri="{9D8B030D-6E8A-4147-A177-3AD203B41FA5}">
                      <a16:colId xmlns:a16="http://schemas.microsoft.com/office/drawing/2014/main" val="1071919008"/>
                    </a:ext>
                  </a:extLst>
                </a:gridCol>
                <a:gridCol w="554182">
                  <a:extLst>
                    <a:ext uri="{9D8B030D-6E8A-4147-A177-3AD203B41FA5}">
                      <a16:colId xmlns:a16="http://schemas.microsoft.com/office/drawing/2014/main" val="1246340882"/>
                    </a:ext>
                  </a:extLst>
                </a:gridCol>
                <a:gridCol w="554182">
                  <a:extLst>
                    <a:ext uri="{9D8B030D-6E8A-4147-A177-3AD203B41FA5}">
                      <a16:colId xmlns:a16="http://schemas.microsoft.com/office/drawing/2014/main" val="3769814757"/>
                    </a:ext>
                  </a:extLst>
                </a:gridCol>
                <a:gridCol w="554182">
                  <a:extLst>
                    <a:ext uri="{9D8B030D-6E8A-4147-A177-3AD203B41FA5}">
                      <a16:colId xmlns:a16="http://schemas.microsoft.com/office/drawing/2014/main" val="654150979"/>
                    </a:ext>
                  </a:extLst>
                </a:gridCol>
                <a:gridCol w="554182">
                  <a:extLst>
                    <a:ext uri="{9D8B030D-6E8A-4147-A177-3AD203B41FA5}">
                      <a16:colId xmlns:a16="http://schemas.microsoft.com/office/drawing/2014/main" val="2686781237"/>
                    </a:ext>
                  </a:extLst>
                </a:gridCol>
              </a:tblGrid>
              <a:tr h="370840">
                <a:tc>
                  <a:txBody>
                    <a:bodyPr/>
                    <a:lstStyle/>
                    <a:p>
                      <a:pPr algn="l"/>
                      <a:r>
                        <a:rPr lang="en-GB" sz="1400" b="1" dirty="0">
                          <a:solidFill>
                            <a:srgbClr val="002060"/>
                          </a:solidFill>
                          <a:latin typeface="Arial" panose="020B0604020202020204" pitchFamily="34" charset="0"/>
                          <a:cs typeface="Arial" panose="020B0604020202020204" pitchFamily="34" charset="0"/>
                        </a:rPr>
                        <a:t>Pattern number (input)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773239"/>
                  </a:ext>
                </a:extLst>
              </a:tr>
              <a:tr h="370840">
                <a:tc>
                  <a:txBody>
                    <a:bodyPr/>
                    <a:lstStyle/>
                    <a:p>
                      <a:pPr algn="l"/>
                      <a:r>
                        <a:rPr lang="en-GB" sz="1400" b="1" dirty="0">
                          <a:solidFill>
                            <a:srgbClr val="002060"/>
                          </a:solidFill>
                          <a:latin typeface="Arial" panose="020B0604020202020204" pitchFamily="34" charset="0"/>
                          <a:cs typeface="Arial" panose="020B0604020202020204" pitchFamily="34" charset="0"/>
                        </a:rPr>
                        <a:t>Number of dots (output)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7582596"/>
                  </a:ext>
                </a:extLst>
              </a:tr>
            </a:tbl>
          </a:graphicData>
        </a:graphic>
      </p:graphicFrame>
      <p:sp>
        <p:nvSpPr>
          <p:cNvPr id="26" name="Oval 25">
            <a:extLst>
              <a:ext uri="{FF2B5EF4-FFF2-40B4-BE49-F238E27FC236}">
                <a16:creationId xmlns:a16="http://schemas.microsoft.com/office/drawing/2014/main" id="{4CE85DEE-3185-4357-B67D-A2E6222FFC99}"/>
              </a:ext>
            </a:extLst>
          </p:cNvPr>
          <p:cNvSpPr>
            <a:spLocks noChangeAspect="1"/>
          </p:cNvSpPr>
          <p:nvPr/>
        </p:nvSpPr>
        <p:spPr bwMode="auto">
          <a:xfrm>
            <a:off x="5473327" y="3382019"/>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7" name="Oval 26">
            <a:extLst>
              <a:ext uri="{FF2B5EF4-FFF2-40B4-BE49-F238E27FC236}">
                <a16:creationId xmlns:a16="http://schemas.microsoft.com/office/drawing/2014/main" id="{80E28995-8B57-4BEF-BEFA-6B8C0508F09E}"/>
              </a:ext>
            </a:extLst>
          </p:cNvPr>
          <p:cNvSpPr>
            <a:spLocks noChangeAspect="1"/>
          </p:cNvSpPr>
          <p:nvPr/>
        </p:nvSpPr>
        <p:spPr bwMode="auto">
          <a:xfrm>
            <a:off x="5846298" y="3391199"/>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8" name="Oval 27">
            <a:extLst>
              <a:ext uri="{FF2B5EF4-FFF2-40B4-BE49-F238E27FC236}">
                <a16:creationId xmlns:a16="http://schemas.microsoft.com/office/drawing/2014/main" id="{C9FBA666-6804-4230-9661-7024B71F1617}"/>
              </a:ext>
            </a:extLst>
          </p:cNvPr>
          <p:cNvSpPr>
            <a:spLocks noChangeAspect="1"/>
          </p:cNvSpPr>
          <p:nvPr/>
        </p:nvSpPr>
        <p:spPr bwMode="auto">
          <a:xfrm>
            <a:off x="6228183" y="3377749"/>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9" name="Oval 28">
            <a:extLst>
              <a:ext uri="{FF2B5EF4-FFF2-40B4-BE49-F238E27FC236}">
                <a16:creationId xmlns:a16="http://schemas.microsoft.com/office/drawing/2014/main" id="{B73A0415-FDF9-462E-86AB-F9F13E7E7C43}"/>
              </a:ext>
            </a:extLst>
          </p:cNvPr>
          <p:cNvSpPr>
            <a:spLocks noChangeAspect="1"/>
          </p:cNvSpPr>
          <p:nvPr/>
        </p:nvSpPr>
        <p:spPr bwMode="auto">
          <a:xfrm>
            <a:off x="3159446" y="3413359"/>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0" name="Oval 29">
            <a:extLst>
              <a:ext uri="{FF2B5EF4-FFF2-40B4-BE49-F238E27FC236}">
                <a16:creationId xmlns:a16="http://schemas.microsoft.com/office/drawing/2014/main" id="{8C5477C9-CA3F-47CE-85D5-6F89A1B93D4D}"/>
              </a:ext>
            </a:extLst>
          </p:cNvPr>
          <p:cNvSpPr>
            <a:spLocks noChangeAspect="1"/>
          </p:cNvSpPr>
          <p:nvPr/>
        </p:nvSpPr>
        <p:spPr bwMode="auto">
          <a:xfrm>
            <a:off x="3541331" y="3398136"/>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1" name="Oval 30">
            <a:extLst>
              <a:ext uri="{FF2B5EF4-FFF2-40B4-BE49-F238E27FC236}">
                <a16:creationId xmlns:a16="http://schemas.microsoft.com/office/drawing/2014/main" id="{53E8701B-3059-462C-8ACA-6870908CFF78}"/>
              </a:ext>
            </a:extLst>
          </p:cNvPr>
          <p:cNvSpPr>
            <a:spLocks noChangeAspect="1"/>
          </p:cNvSpPr>
          <p:nvPr/>
        </p:nvSpPr>
        <p:spPr bwMode="auto">
          <a:xfrm>
            <a:off x="1604592" y="3455907"/>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2" name="Rectangle 1">
            <a:extLst>
              <a:ext uri="{FF2B5EF4-FFF2-40B4-BE49-F238E27FC236}">
                <a16:creationId xmlns:a16="http://schemas.microsoft.com/office/drawing/2014/main" id="{5F9B8406-2571-4A03-BAC5-7283BAD6B323}"/>
              </a:ext>
            </a:extLst>
          </p:cNvPr>
          <p:cNvSpPr>
            <a:spLocks noChangeArrowheads="1"/>
          </p:cNvSpPr>
          <p:nvPr/>
        </p:nvSpPr>
        <p:spPr bwMode="auto">
          <a:xfrm>
            <a:off x="250307" y="906799"/>
            <a:ext cx="813690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Instead of an ‘L’ shape we now have an upside-down ‘T’</a:t>
            </a: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How does this pattern grow?</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i="0" strike="noStrike" cap="none" normalizeH="0" baseline="0" dirty="0">
                <a:ln>
                  <a:noFill/>
                </a:ln>
                <a:solidFill>
                  <a:srgbClr val="002060"/>
                </a:solidFill>
                <a:effectLst/>
                <a:latin typeface="Arial" panose="020B0604020202020204" pitchFamily="34" charset="0"/>
                <a:cs typeface="Arial" panose="020B0604020202020204" pitchFamily="34" charset="0"/>
              </a:rPr>
              <a:t>Explain how to make the next pattern in the sequence</a:t>
            </a:r>
          </a:p>
        </p:txBody>
      </p:sp>
      <p:pic>
        <p:nvPicPr>
          <p:cNvPr id="3" name="Audio 2">
            <a:hlinkClick r:id="" action="ppaction://media"/>
            <a:extLst>
              <a:ext uri="{FF2B5EF4-FFF2-40B4-BE49-F238E27FC236}">
                <a16:creationId xmlns:a16="http://schemas.microsoft.com/office/drawing/2014/main" id="{A5363F0D-7F9C-4E47-AAB3-95379086B7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142185712"/>
      </p:ext>
    </p:extLst>
  </p:cSld>
  <p:clrMapOvr>
    <a:masterClrMapping/>
  </p:clrMapOvr>
  <mc:AlternateContent xmlns:mc="http://schemas.openxmlformats.org/markup-compatibility/2006" xmlns:p14="http://schemas.microsoft.com/office/powerpoint/2010/main">
    <mc:Choice Requires="p14">
      <p:transition spd="slow" p14:dur="2000" advTm="23842"/>
    </mc:Choice>
    <mc:Fallback xmlns="">
      <p:transition spd="slow" advTm="238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5966" y="111770"/>
            <a:ext cx="5939210" cy="580926"/>
          </a:xfrm>
        </p:spPr>
        <p:txBody>
          <a:bodyPr/>
          <a:lstStyle/>
          <a:p>
            <a:pPr algn="r"/>
            <a:r>
              <a:rPr lang="en-GB" sz="3600" dirty="0"/>
              <a:t>Growing a different Pattern</a:t>
            </a:r>
            <a:endParaRPr lang="en-GB" sz="4000" dirty="0"/>
          </a:p>
        </p:txBody>
      </p:sp>
      <p:sp>
        <p:nvSpPr>
          <p:cNvPr id="22" name="Oval 21">
            <a:extLst>
              <a:ext uri="{FF2B5EF4-FFF2-40B4-BE49-F238E27FC236}">
                <a16:creationId xmlns:a16="http://schemas.microsoft.com/office/drawing/2014/main" id="{DDC2B95E-F3DC-41AF-8352-F583978DF542}"/>
              </a:ext>
            </a:extLst>
          </p:cNvPr>
          <p:cNvSpPr>
            <a:spLocks noChangeAspect="1"/>
          </p:cNvSpPr>
          <p:nvPr/>
        </p:nvSpPr>
        <p:spPr bwMode="auto">
          <a:xfrm>
            <a:off x="6638387" y="2601492"/>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7" name="Oval 6">
            <a:extLst>
              <a:ext uri="{FF2B5EF4-FFF2-40B4-BE49-F238E27FC236}">
                <a16:creationId xmlns:a16="http://schemas.microsoft.com/office/drawing/2014/main" id="{A7DBF71C-17EA-46AF-B8E0-3B9135B796DF}"/>
              </a:ext>
            </a:extLst>
          </p:cNvPr>
          <p:cNvSpPr>
            <a:spLocks noChangeAspect="1"/>
          </p:cNvSpPr>
          <p:nvPr/>
        </p:nvSpPr>
        <p:spPr bwMode="auto">
          <a:xfrm>
            <a:off x="766637" y="3803482"/>
            <a:ext cx="381885" cy="365407"/>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8" name="Oval 7">
            <a:extLst>
              <a:ext uri="{FF2B5EF4-FFF2-40B4-BE49-F238E27FC236}">
                <a16:creationId xmlns:a16="http://schemas.microsoft.com/office/drawing/2014/main" id="{3D8DB478-7447-4FF8-BE29-73F97970B2A4}"/>
              </a:ext>
            </a:extLst>
          </p:cNvPr>
          <p:cNvSpPr>
            <a:spLocks noChangeAspect="1"/>
          </p:cNvSpPr>
          <p:nvPr/>
        </p:nvSpPr>
        <p:spPr bwMode="auto">
          <a:xfrm>
            <a:off x="2014796" y="3796545"/>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9" name="Oval 8">
            <a:extLst>
              <a:ext uri="{FF2B5EF4-FFF2-40B4-BE49-F238E27FC236}">
                <a16:creationId xmlns:a16="http://schemas.microsoft.com/office/drawing/2014/main" id="{6EE25337-058E-441C-8D9B-C6BD1BA65645}"/>
              </a:ext>
            </a:extLst>
          </p:cNvPr>
          <p:cNvSpPr>
            <a:spLocks noChangeAspect="1"/>
          </p:cNvSpPr>
          <p:nvPr/>
        </p:nvSpPr>
        <p:spPr bwMode="auto">
          <a:xfrm>
            <a:off x="2014796" y="3424197"/>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Oval 9">
            <a:extLst>
              <a:ext uri="{FF2B5EF4-FFF2-40B4-BE49-F238E27FC236}">
                <a16:creationId xmlns:a16="http://schemas.microsoft.com/office/drawing/2014/main" id="{DC31A835-BEC0-46AF-9DF8-219C0F9A5195}"/>
              </a:ext>
            </a:extLst>
          </p:cNvPr>
          <p:cNvSpPr>
            <a:spLocks noChangeAspect="1"/>
          </p:cNvSpPr>
          <p:nvPr/>
        </p:nvSpPr>
        <p:spPr bwMode="auto">
          <a:xfrm>
            <a:off x="2396681" y="3810202"/>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1" name="Oval 10">
            <a:extLst>
              <a:ext uri="{FF2B5EF4-FFF2-40B4-BE49-F238E27FC236}">
                <a16:creationId xmlns:a16="http://schemas.microsoft.com/office/drawing/2014/main" id="{39CC2B3F-A021-4A6C-BDF8-D2AE58DBD7CE}"/>
              </a:ext>
            </a:extLst>
          </p:cNvPr>
          <p:cNvSpPr>
            <a:spLocks noChangeAspect="1"/>
          </p:cNvSpPr>
          <p:nvPr/>
        </p:nvSpPr>
        <p:spPr bwMode="auto">
          <a:xfrm>
            <a:off x="3951535" y="3752431"/>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2" name="Oval 11">
            <a:extLst>
              <a:ext uri="{FF2B5EF4-FFF2-40B4-BE49-F238E27FC236}">
                <a16:creationId xmlns:a16="http://schemas.microsoft.com/office/drawing/2014/main" id="{BDF93E92-733F-4F0A-8281-FE9A4BDBE167}"/>
              </a:ext>
            </a:extLst>
          </p:cNvPr>
          <p:cNvSpPr>
            <a:spLocks noChangeAspect="1"/>
          </p:cNvSpPr>
          <p:nvPr/>
        </p:nvSpPr>
        <p:spPr bwMode="auto">
          <a:xfrm>
            <a:off x="3951535" y="3380083"/>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Oval 12">
            <a:extLst>
              <a:ext uri="{FF2B5EF4-FFF2-40B4-BE49-F238E27FC236}">
                <a16:creationId xmlns:a16="http://schemas.microsoft.com/office/drawing/2014/main" id="{5FB93A2B-CF23-4BB2-876C-C6365B458A95}"/>
              </a:ext>
            </a:extLst>
          </p:cNvPr>
          <p:cNvSpPr>
            <a:spLocks noChangeAspect="1"/>
          </p:cNvSpPr>
          <p:nvPr/>
        </p:nvSpPr>
        <p:spPr bwMode="auto">
          <a:xfrm>
            <a:off x="4333420" y="376765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4" name="Oval 13">
            <a:extLst>
              <a:ext uri="{FF2B5EF4-FFF2-40B4-BE49-F238E27FC236}">
                <a16:creationId xmlns:a16="http://schemas.microsoft.com/office/drawing/2014/main" id="{E064F6E2-2A1F-4ABC-B389-BB45C99C73DE}"/>
              </a:ext>
            </a:extLst>
          </p:cNvPr>
          <p:cNvSpPr>
            <a:spLocks noChangeAspect="1"/>
          </p:cNvSpPr>
          <p:nvPr/>
        </p:nvSpPr>
        <p:spPr bwMode="auto">
          <a:xfrm>
            <a:off x="3951535" y="2990390"/>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5" name="Oval 14">
            <a:extLst>
              <a:ext uri="{FF2B5EF4-FFF2-40B4-BE49-F238E27FC236}">
                <a16:creationId xmlns:a16="http://schemas.microsoft.com/office/drawing/2014/main" id="{D8E2EF40-D319-4551-B1FC-7880EFDFA95C}"/>
              </a:ext>
            </a:extLst>
          </p:cNvPr>
          <p:cNvSpPr>
            <a:spLocks noChangeAspect="1"/>
          </p:cNvSpPr>
          <p:nvPr/>
        </p:nvSpPr>
        <p:spPr bwMode="auto">
          <a:xfrm>
            <a:off x="4715305" y="3752431"/>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7" name="Oval 16">
            <a:extLst>
              <a:ext uri="{FF2B5EF4-FFF2-40B4-BE49-F238E27FC236}">
                <a16:creationId xmlns:a16="http://schemas.microsoft.com/office/drawing/2014/main" id="{739903AB-CDD5-4574-AF05-56BC5EEF8C69}"/>
              </a:ext>
            </a:extLst>
          </p:cNvPr>
          <p:cNvSpPr>
            <a:spLocks noChangeAspect="1"/>
          </p:cNvSpPr>
          <p:nvPr/>
        </p:nvSpPr>
        <p:spPr bwMode="auto">
          <a:xfrm>
            <a:off x="6638387" y="374549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8" name="Oval 17">
            <a:extLst>
              <a:ext uri="{FF2B5EF4-FFF2-40B4-BE49-F238E27FC236}">
                <a16:creationId xmlns:a16="http://schemas.microsoft.com/office/drawing/2014/main" id="{B014F595-1960-4700-BD9D-6EDBE819BBE3}"/>
              </a:ext>
            </a:extLst>
          </p:cNvPr>
          <p:cNvSpPr>
            <a:spLocks noChangeAspect="1"/>
          </p:cNvSpPr>
          <p:nvPr/>
        </p:nvSpPr>
        <p:spPr bwMode="auto">
          <a:xfrm>
            <a:off x="6638387" y="3373146"/>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9" name="Oval 18">
            <a:extLst>
              <a:ext uri="{FF2B5EF4-FFF2-40B4-BE49-F238E27FC236}">
                <a16:creationId xmlns:a16="http://schemas.microsoft.com/office/drawing/2014/main" id="{D7999940-BA31-4A6D-8C27-56F441D0B1B8}"/>
              </a:ext>
            </a:extLst>
          </p:cNvPr>
          <p:cNvSpPr>
            <a:spLocks noChangeAspect="1"/>
          </p:cNvSpPr>
          <p:nvPr/>
        </p:nvSpPr>
        <p:spPr bwMode="auto">
          <a:xfrm>
            <a:off x="7020272" y="3738555"/>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0" name="Oval 19">
            <a:extLst>
              <a:ext uri="{FF2B5EF4-FFF2-40B4-BE49-F238E27FC236}">
                <a16:creationId xmlns:a16="http://schemas.microsoft.com/office/drawing/2014/main" id="{A55A551B-5045-4AD2-BC59-179A5A153FF6}"/>
              </a:ext>
            </a:extLst>
          </p:cNvPr>
          <p:cNvSpPr>
            <a:spLocks noChangeAspect="1"/>
          </p:cNvSpPr>
          <p:nvPr/>
        </p:nvSpPr>
        <p:spPr bwMode="auto">
          <a:xfrm>
            <a:off x="6638387" y="2983453"/>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1" name="Oval 20">
            <a:extLst>
              <a:ext uri="{FF2B5EF4-FFF2-40B4-BE49-F238E27FC236}">
                <a16:creationId xmlns:a16="http://schemas.microsoft.com/office/drawing/2014/main" id="{9F848C04-09C1-475F-B83C-CE1EF63DDACC}"/>
              </a:ext>
            </a:extLst>
          </p:cNvPr>
          <p:cNvSpPr>
            <a:spLocks noChangeAspect="1"/>
          </p:cNvSpPr>
          <p:nvPr/>
        </p:nvSpPr>
        <p:spPr bwMode="auto">
          <a:xfrm>
            <a:off x="7402157" y="374549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3" name="Oval 22">
            <a:extLst>
              <a:ext uri="{FF2B5EF4-FFF2-40B4-BE49-F238E27FC236}">
                <a16:creationId xmlns:a16="http://schemas.microsoft.com/office/drawing/2014/main" id="{61357BB2-AE76-4C51-A16A-B3DEA044EE93}"/>
              </a:ext>
            </a:extLst>
          </p:cNvPr>
          <p:cNvSpPr>
            <a:spLocks noChangeAspect="1"/>
          </p:cNvSpPr>
          <p:nvPr/>
        </p:nvSpPr>
        <p:spPr bwMode="auto">
          <a:xfrm>
            <a:off x="7784042" y="375243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4" name="Rectangle 1">
            <a:extLst>
              <a:ext uri="{FF2B5EF4-FFF2-40B4-BE49-F238E27FC236}">
                <a16:creationId xmlns:a16="http://schemas.microsoft.com/office/drawing/2014/main" id="{CFAFDE09-11E4-46DC-907F-CBEA79062FEB}"/>
              </a:ext>
            </a:extLst>
          </p:cNvPr>
          <p:cNvSpPr>
            <a:spLocks noChangeArrowheads="1"/>
          </p:cNvSpPr>
          <p:nvPr/>
        </p:nvSpPr>
        <p:spPr bwMode="auto">
          <a:xfrm>
            <a:off x="649513" y="4379057"/>
            <a:ext cx="675264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1	       2		         3			        4</a:t>
            </a:r>
            <a:endParaRPr kumimoji="0" lang="en-GB" altLang="en-US" sz="20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graphicFrame>
        <p:nvGraphicFramePr>
          <p:cNvPr id="25" name="Table 15">
            <a:extLst>
              <a:ext uri="{FF2B5EF4-FFF2-40B4-BE49-F238E27FC236}">
                <a16:creationId xmlns:a16="http://schemas.microsoft.com/office/drawing/2014/main" id="{842BC7A8-006D-4416-A28C-0B6B27C017CF}"/>
              </a:ext>
            </a:extLst>
          </p:cNvPr>
          <p:cNvGraphicFramePr>
            <a:graphicFrameLocks noGrp="1"/>
          </p:cNvGraphicFramePr>
          <p:nvPr>
            <p:extLst>
              <p:ext uri="{D42A27DB-BD31-4B8C-83A1-F6EECF244321}">
                <p14:modId xmlns:p14="http://schemas.microsoft.com/office/powerpoint/2010/main" val="2964260765"/>
              </p:ext>
            </p:extLst>
          </p:nvPr>
        </p:nvGraphicFramePr>
        <p:xfrm>
          <a:off x="942918" y="5007190"/>
          <a:ext cx="7017405" cy="1036320"/>
        </p:xfrm>
        <a:graphic>
          <a:graphicData uri="http://schemas.openxmlformats.org/drawingml/2006/table">
            <a:tbl>
              <a:tblPr firstRow="1" bandRow="1">
                <a:tableStyleId>{5C22544A-7EE6-4342-B048-85BDC9FD1C3A}</a:tableStyleId>
              </a:tblPr>
              <a:tblGrid>
                <a:gridCol w="1475585">
                  <a:extLst>
                    <a:ext uri="{9D8B030D-6E8A-4147-A177-3AD203B41FA5}">
                      <a16:colId xmlns:a16="http://schemas.microsoft.com/office/drawing/2014/main" val="3014938100"/>
                    </a:ext>
                  </a:extLst>
                </a:gridCol>
                <a:gridCol w="554182">
                  <a:extLst>
                    <a:ext uri="{9D8B030D-6E8A-4147-A177-3AD203B41FA5}">
                      <a16:colId xmlns:a16="http://schemas.microsoft.com/office/drawing/2014/main" val="3164475477"/>
                    </a:ext>
                  </a:extLst>
                </a:gridCol>
                <a:gridCol w="554182">
                  <a:extLst>
                    <a:ext uri="{9D8B030D-6E8A-4147-A177-3AD203B41FA5}">
                      <a16:colId xmlns:a16="http://schemas.microsoft.com/office/drawing/2014/main" val="2801177566"/>
                    </a:ext>
                  </a:extLst>
                </a:gridCol>
                <a:gridCol w="554182">
                  <a:extLst>
                    <a:ext uri="{9D8B030D-6E8A-4147-A177-3AD203B41FA5}">
                      <a16:colId xmlns:a16="http://schemas.microsoft.com/office/drawing/2014/main" val="3492416417"/>
                    </a:ext>
                  </a:extLst>
                </a:gridCol>
                <a:gridCol w="554182">
                  <a:extLst>
                    <a:ext uri="{9D8B030D-6E8A-4147-A177-3AD203B41FA5}">
                      <a16:colId xmlns:a16="http://schemas.microsoft.com/office/drawing/2014/main" val="438941599"/>
                    </a:ext>
                  </a:extLst>
                </a:gridCol>
                <a:gridCol w="554182">
                  <a:extLst>
                    <a:ext uri="{9D8B030D-6E8A-4147-A177-3AD203B41FA5}">
                      <a16:colId xmlns:a16="http://schemas.microsoft.com/office/drawing/2014/main" val="3621522430"/>
                    </a:ext>
                  </a:extLst>
                </a:gridCol>
                <a:gridCol w="554182">
                  <a:extLst>
                    <a:ext uri="{9D8B030D-6E8A-4147-A177-3AD203B41FA5}">
                      <a16:colId xmlns:a16="http://schemas.microsoft.com/office/drawing/2014/main" val="1071919008"/>
                    </a:ext>
                  </a:extLst>
                </a:gridCol>
                <a:gridCol w="554182">
                  <a:extLst>
                    <a:ext uri="{9D8B030D-6E8A-4147-A177-3AD203B41FA5}">
                      <a16:colId xmlns:a16="http://schemas.microsoft.com/office/drawing/2014/main" val="1246340882"/>
                    </a:ext>
                  </a:extLst>
                </a:gridCol>
                <a:gridCol w="554182">
                  <a:extLst>
                    <a:ext uri="{9D8B030D-6E8A-4147-A177-3AD203B41FA5}">
                      <a16:colId xmlns:a16="http://schemas.microsoft.com/office/drawing/2014/main" val="3769814757"/>
                    </a:ext>
                  </a:extLst>
                </a:gridCol>
                <a:gridCol w="554182">
                  <a:extLst>
                    <a:ext uri="{9D8B030D-6E8A-4147-A177-3AD203B41FA5}">
                      <a16:colId xmlns:a16="http://schemas.microsoft.com/office/drawing/2014/main" val="654150979"/>
                    </a:ext>
                  </a:extLst>
                </a:gridCol>
                <a:gridCol w="554182">
                  <a:extLst>
                    <a:ext uri="{9D8B030D-6E8A-4147-A177-3AD203B41FA5}">
                      <a16:colId xmlns:a16="http://schemas.microsoft.com/office/drawing/2014/main" val="2686781237"/>
                    </a:ext>
                  </a:extLst>
                </a:gridCol>
              </a:tblGrid>
              <a:tr h="370840">
                <a:tc>
                  <a:txBody>
                    <a:bodyPr/>
                    <a:lstStyle/>
                    <a:p>
                      <a:pPr algn="l"/>
                      <a:r>
                        <a:rPr lang="en-GB" sz="1400" b="1" dirty="0">
                          <a:solidFill>
                            <a:srgbClr val="002060"/>
                          </a:solidFill>
                          <a:latin typeface="Arial" panose="020B0604020202020204" pitchFamily="34" charset="0"/>
                          <a:cs typeface="Arial" panose="020B0604020202020204" pitchFamily="34" charset="0"/>
                        </a:rPr>
                        <a:t>Pattern number (input)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773239"/>
                  </a:ext>
                </a:extLst>
              </a:tr>
              <a:tr h="370840">
                <a:tc>
                  <a:txBody>
                    <a:bodyPr/>
                    <a:lstStyle/>
                    <a:p>
                      <a:pPr algn="l"/>
                      <a:r>
                        <a:rPr lang="en-GB" sz="1400" b="1" dirty="0">
                          <a:solidFill>
                            <a:srgbClr val="002060"/>
                          </a:solidFill>
                          <a:latin typeface="Arial" panose="020B0604020202020204" pitchFamily="34" charset="0"/>
                          <a:cs typeface="Arial" panose="020B0604020202020204" pitchFamily="34" charset="0"/>
                        </a:rPr>
                        <a:t>Number of dots (output)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7582596"/>
                  </a:ext>
                </a:extLst>
              </a:tr>
            </a:tbl>
          </a:graphicData>
        </a:graphic>
      </p:graphicFrame>
      <p:sp>
        <p:nvSpPr>
          <p:cNvPr id="26" name="Oval 25">
            <a:extLst>
              <a:ext uri="{FF2B5EF4-FFF2-40B4-BE49-F238E27FC236}">
                <a16:creationId xmlns:a16="http://schemas.microsoft.com/office/drawing/2014/main" id="{4CE85DEE-3185-4357-B67D-A2E6222FFC99}"/>
              </a:ext>
            </a:extLst>
          </p:cNvPr>
          <p:cNvSpPr>
            <a:spLocks noChangeAspect="1"/>
          </p:cNvSpPr>
          <p:nvPr/>
        </p:nvSpPr>
        <p:spPr bwMode="auto">
          <a:xfrm>
            <a:off x="5487989" y="373631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7" name="Oval 26">
            <a:extLst>
              <a:ext uri="{FF2B5EF4-FFF2-40B4-BE49-F238E27FC236}">
                <a16:creationId xmlns:a16="http://schemas.microsoft.com/office/drawing/2014/main" id="{80E28995-8B57-4BEF-BEFA-6B8C0508F09E}"/>
              </a:ext>
            </a:extLst>
          </p:cNvPr>
          <p:cNvSpPr>
            <a:spLocks noChangeAspect="1"/>
          </p:cNvSpPr>
          <p:nvPr/>
        </p:nvSpPr>
        <p:spPr bwMode="auto">
          <a:xfrm>
            <a:off x="5860960" y="374549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8" name="Oval 27">
            <a:extLst>
              <a:ext uri="{FF2B5EF4-FFF2-40B4-BE49-F238E27FC236}">
                <a16:creationId xmlns:a16="http://schemas.microsoft.com/office/drawing/2014/main" id="{C9FBA666-6804-4230-9661-7024B71F1617}"/>
              </a:ext>
            </a:extLst>
          </p:cNvPr>
          <p:cNvSpPr>
            <a:spLocks noChangeAspect="1"/>
          </p:cNvSpPr>
          <p:nvPr/>
        </p:nvSpPr>
        <p:spPr bwMode="auto">
          <a:xfrm>
            <a:off x="6242845" y="373204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9" name="Oval 28">
            <a:extLst>
              <a:ext uri="{FF2B5EF4-FFF2-40B4-BE49-F238E27FC236}">
                <a16:creationId xmlns:a16="http://schemas.microsoft.com/office/drawing/2014/main" id="{B73A0415-FDF9-462E-86AB-F9F13E7E7C43}"/>
              </a:ext>
            </a:extLst>
          </p:cNvPr>
          <p:cNvSpPr>
            <a:spLocks noChangeAspect="1"/>
          </p:cNvSpPr>
          <p:nvPr/>
        </p:nvSpPr>
        <p:spPr bwMode="auto">
          <a:xfrm>
            <a:off x="3174108" y="376765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0" name="Oval 29">
            <a:extLst>
              <a:ext uri="{FF2B5EF4-FFF2-40B4-BE49-F238E27FC236}">
                <a16:creationId xmlns:a16="http://schemas.microsoft.com/office/drawing/2014/main" id="{8C5477C9-CA3F-47CE-85D5-6F89A1B93D4D}"/>
              </a:ext>
            </a:extLst>
          </p:cNvPr>
          <p:cNvSpPr>
            <a:spLocks noChangeAspect="1"/>
          </p:cNvSpPr>
          <p:nvPr/>
        </p:nvSpPr>
        <p:spPr bwMode="auto">
          <a:xfrm>
            <a:off x="3555993" y="3752431"/>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1" name="Oval 30">
            <a:extLst>
              <a:ext uri="{FF2B5EF4-FFF2-40B4-BE49-F238E27FC236}">
                <a16:creationId xmlns:a16="http://schemas.microsoft.com/office/drawing/2014/main" id="{53E8701B-3059-462C-8ACA-6870908CFF78}"/>
              </a:ext>
            </a:extLst>
          </p:cNvPr>
          <p:cNvSpPr>
            <a:spLocks noChangeAspect="1"/>
          </p:cNvSpPr>
          <p:nvPr/>
        </p:nvSpPr>
        <p:spPr bwMode="auto">
          <a:xfrm>
            <a:off x="1619254" y="3810202"/>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2" name="Rectangle 1">
            <a:extLst>
              <a:ext uri="{FF2B5EF4-FFF2-40B4-BE49-F238E27FC236}">
                <a16:creationId xmlns:a16="http://schemas.microsoft.com/office/drawing/2014/main" id="{5F9B8406-2571-4A03-BAC5-7283BAD6B323}"/>
              </a:ext>
            </a:extLst>
          </p:cNvPr>
          <p:cNvSpPr>
            <a:spLocks noChangeArrowheads="1"/>
          </p:cNvSpPr>
          <p:nvPr/>
        </p:nvSpPr>
        <p:spPr bwMode="auto">
          <a:xfrm>
            <a:off x="250306" y="905253"/>
            <a:ext cx="81369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What would the function machine be doing to turn the input value into the output value this time?</a:t>
            </a:r>
            <a:endParaRPr kumimoji="0" lang="en-GB" altLang="en-US" sz="2000" i="0"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sp>
        <p:nvSpPr>
          <p:cNvPr id="33" name="Rectangle 1">
            <a:extLst>
              <a:ext uri="{FF2B5EF4-FFF2-40B4-BE49-F238E27FC236}">
                <a16:creationId xmlns:a16="http://schemas.microsoft.com/office/drawing/2014/main" id="{96E6D46C-9ACA-45D2-95FC-600655733E24}"/>
              </a:ext>
            </a:extLst>
          </p:cNvPr>
          <p:cNvSpPr>
            <a:spLocks noChangeArrowheads="1"/>
          </p:cNvSpPr>
          <p:nvPr/>
        </p:nvSpPr>
        <p:spPr bwMode="auto">
          <a:xfrm>
            <a:off x="251929" y="1834362"/>
            <a:ext cx="81369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To find the number of dots for any pattern number you _________ the pattern number _________ and _________</a:t>
            </a:r>
            <a:endParaRPr kumimoji="0" lang="en-GB" altLang="en-US" sz="2000" b="1"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pic>
        <p:nvPicPr>
          <p:cNvPr id="3" name="Audio 2">
            <a:hlinkClick r:id="" action="ppaction://media"/>
            <a:extLst>
              <a:ext uri="{FF2B5EF4-FFF2-40B4-BE49-F238E27FC236}">
                <a16:creationId xmlns:a16="http://schemas.microsoft.com/office/drawing/2014/main" id="{A12097EC-86C2-49E5-9A0F-D770D70F991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938640955"/>
      </p:ext>
    </p:extLst>
  </p:cSld>
  <p:clrMapOvr>
    <a:masterClrMapping/>
  </p:clrMapOvr>
  <mc:AlternateContent xmlns:mc="http://schemas.openxmlformats.org/markup-compatibility/2006" xmlns:p14="http://schemas.microsoft.com/office/powerpoint/2010/main">
    <mc:Choice Requires="p14">
      <p:transition spd="slow" p14:dur="2000" advTm="21289"/>
    </mc:Choice>
    <mc:Fallback xmlns="">
      <p:transition spd="slow" advTm="212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5966" y="111770"/>
            <a:ext cx="5939210" cy="580926"/>
          </a:xfrm>
        </p:spPr>
        <p:txBody>
          <a:bodyPr/>
          <a:lstStyle/>
          <a:p>
            <a:pPr algn="r"/>
            <a:r>
              <a:rPr lang="en-GB" sz="3600" dirty="0"/>
              <a:t>Growing a different Pattern</a:t>
            </a:r>
            <a:endParaRPr lang="en-GB" sz="4000" dirty="0"/>
          </a:p>
        </p:txBody>
      </p:sp>
      <p:sp>
        <p:nvSpPr>
          <p:cNvPr id="22" name="Oval 21">
            <a:extLst>
              <a:ext uri="{FF2B5EF4-FFF2-40B4-BE49-F238E27FC236}">
                <a16:creationId xmlns:a16="http://schemas.microsoft.com/office/drawing/2014/main" id="{DDC2B95E-F3DC-41AF-8352-F583978DF542}"/>
              </a:ext>
            </a:extLst>
          </p:cNvPr>
          <p:cNvSpPr>
            <a:spLocks noChangeAspect="1"/>
          </p:cNvSpPr>
          <p:nvPr/>
        </p:nvSpPr>
        <p:spPr bwMode="auto">
          <a:xfrm>
            <a:off x="6638387" y="2601492"/>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7" name="Oval 6">
            <a:extLst>
              <a:ext uri="{FF2B5EF4-FFF2-40B4-BE49-F238E27FC236}">
                <a16:creationId xmlns:a16="http://schemas.microsoft.com/office/drawing/2014/main" id="{A7DBF71C-17EA-46AF-B8E0-3B9135B796DF}"/>
              </a:ext>
            </a:extLst>
          </p:cNvPr>
          <p:cNvSpPr>
            <a:spLocks noChangeAspect="1"/>
          </p:cNvSpPr>
          <p:nvPr/>
        </p:nvSpPr>
        <p:spPr bwMode="auto">
          <a:xfrm>
            <a:off x="766637" y="3803482"/>
            <a:ext cx="381885" cy="365407"/>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8" name="Oval 7">
            <a:extLst>
              <a:ext uri="{FF2B5EF4-FFF2-40B4-BE49-F238E27FC236}">
                <a16:creationId xmlns:a16="http://schemas.microsoft.com/office/drawing/2014/main" id="{3D8DB478-7447-4FF8-BE29-73F97970B2A4}"/>
              </a:ext>
            </a:extLst>
          </p:cNvPr>
          <p:cNvSpPr>
            <a:spLocks noChangeAspect="1"/>
          </p:cNvSpPr>
          <p:nvPr/>
        </p:nvSpPr>
        <p:spPr bwMode="auto">
          <a:xfrm>
            <a:off x="2014796" y="3796545"/>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9" name="Oval 8">
            <a:extLst>
              <a:ext uri="{FF2B5EF4-FFF2-40B4-BE49-F238E27FC236}">
                <a16:creationId xmlns:a16="http://schemas.microsoft.com/office/drawing/2014/main" id="{6EE25337-058E-441C-8D9B-C6BD1BA65645}"/>
              </a:ext>
            </a:extLst>
          </p:cNvPr>
          <p:cNvSpPr>
            <a:spLocks noChangeAspect="1"/>
          </p:cNvSpPr>
          <p:nvPr/>
        </p:nvSpPr>
        <p:spPr bwMode="auto">
          <a:xfrm>
            <a:off x="2014796" y="3424197"/>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Oval 9">
            <a:extLst>
              <a:ext uri="{FF2B5EF4-FFF2-40B4-BE49-F238E27FC236}">
                <a16:creationId xmlns:a16="http://schemas.microsoft.com/office/drawing/2014/main" id="{DC31A835-BEC0-46AF-9DF8-219C0F9A5195}"/>
              </a:ext>
            </a:extLst>
          </p:cNvPr>
          <p:cNvSpPr>
            <a:spLocks noChangeAspect="1"/>
          </p:cNvSpPr>
          <p:nvPr/>
        </p:nvSpPr>
        <p:spPr bwMode="auto">
          <a:xfrm>
            <a:off x="2396681" y="3810202"/>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1" name="Oval 10">
            <a:extLst>
              <a:ext uri="{FF2B5EF4-FFF2-40B4-BE49-F238E27FC236}">
                <a16:creationId xmlns:a16="http://schemas.microsoft.com/office/drawing/2014/main" id="{39CC2B3F-A021-4A6C-BDF8-D2AE58DBD7CE}"/>
              </a:ext>
            </a:extLst>
          </p:cNvPr>
          <p:cNvSpPr>
            <a:spLocks noChangeAspect="1"/>
          </p:cNvSpPr>
          <p:nvPr/>
        </p:nvSpPr>
        <p:spPr bwMode="auto">
          <a:xfrm>
            <a:off x="3951535" y="3752431"/>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2" name="Oval 11">
            <a:extLst>
              <a:ext uri="{FF2B5EF4-FFF2-40B4-BE49-F238E27FC236}">
                <a16:creationId xmlns:a16="http://schemas.microsoft.com/office/drawing/2014/main" id="{BDF93E92-733F-4F0A-8281-FE9A4BDBE167}"/>
              </a:ext>
            </a:extLst>
          </p:cNvPr>
          <p:cNvSpPr>
            <a:spLocks noChangeAspect="1"/>
          </p:cNvSpPr>
          <p:nvPr/>
        </p:nvSpPr>
        <p:spPr bwMode="auto">
          <a:xfrm>
            <a:off x="3951535" y="3380083"/>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Oval 12">
            <a:extLst>
              <a:ext uri="{FF2B5EF4-FFF2-40B4-BE49-F238E27FC236}">
                <a16:creationId xmlns:a16="http://schemas.microsoft.com/office/drawing/2014/main" id="{5FB93A2B-CF23-4BB2-876C-C6365B458A95}"/>
              </a:ext>
            </a:extLst>
          </p:cNvPr>
          <p:cNvSpPr>
            <a:spLocks noChangeAspect="1"/>
          </p:cNvSpPr>
          <p:nvPr/>
        </p:nvSpPr>
        <p:spPr bwMode="auto">
          <a:xfrm>
            <a:off x="4333420" y="376765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4" name="Oval 13">
            <a:extLst>
              <a:ext uri="{FF2B5EF4-FFF2-40B4-BE49-F238E27FC236}">
                <a16:creationId xmlns:a16="http://schemas.microsoft.com/office/drawing/2014/main" id="{E064F6E2-2A1F-4ABC-B389-BB45C99C73DE}"/>
              </a:ext>
            </a:extLst>
          </p:cNvPr>
          <p:cNvSpPr>
            <a:spLocks noChangeAspect="1"/>
          </p:cNvSpPr>
          <p:nvPr/>
        </p:nvSpPr>
        <p:spPr bwMode="auto">
          <a:xfrm>
            <a:off x="3951535" y="2990390"/>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5" name="Oval 14">
            <a:extLst>
              <a:ext uri="{FF2B5EF4-FFF2-40B4-BE49-F238E27FC236}">
                <a16:creationId xmlns:a16="http://schemas.microsoft.com/office/drawing/2014/main" id="{D8E2EF40-D319-4551-B1FC-7880EFDFA95C}"/>
              </a:ext>
            </a:extLst>
          </p:cNvPr>
          <p:cNvSpPr>
            <a:spLocks noChangeAspect="1"/>
          </p:cNvSpPr>
          <p:nvPr/>
        </p:nvSpPr>
        <p:spPr bwMode="auto">
          <a:xfrm>
            <a:off x="4715305" y="3752431"/>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7" name="Oval 16">
            <a:extLst>
              <a:ext uri="{FF2B5EF4-FFF2-40B4-BE49-F238E27FC236}">
                <a16:creationId xmlns:a16="http://schemas.microsoft.com/office/drawing/2014/main" id="{739903AB-CDD5-4574-AF05-56BC5EEF8C69}"/>
              </a:ext>
            </a:extLst>
          </p:cNvPr>
          <p:cNvSpPr>
            <a:spLocks noChangeAspect="1"/>
          </p:cNvSpPr>
          <p:nvPr/>
        </p:nvSpPr>
        <p:spPr bwMode="auto">
          <a:xfrm>
            <a:off x="6638387" y="374549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8" name="Oval 17">
            <a:extLst>
              <a:ext uri="{FF2B5EF4-FFF2-40B4-BE49-F238E27FC236}">
                <a16:creationId xmlns:a16="http://schemas.microsoft.com/office/drawing/2014/main" id="{B014F595-1960-4700-BD9D-6EDBE819BBE3}"/>
              </a:ext>
            </a:extLst>
          </p:cNvPr>
          <p:cNvSpPr>
            <a:spLocks noChangeAspect="1"/>
          </p:cNvSpPr>
          <p:nvPr/>
        </p:nvSpPr>
        <p:spPr bwMode="auto">
          <a:xfrm>
            <a:off x="6638387" y="3373146"/>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9" name="Oval 18">
            <a:extLst>
              <a:ext uri="{FF2B5EF4-FFF2-40B4-BE49-F238E27FC236}">
                <a16:creationId xmlns:a16="http://schemas.microsoft.com/office/drawing/2014/main" id="{D7999940-BA31-4A6D-8C27-56F441D0B1B8}"/>
              </a:ext>
            </a:extLst>
          </p:cNvPr>
          <p:cNvSpPr>
            <a:spLocks noChangeAspect="1"/>
          </p:cNvSpPr>
          <p:nvPr/>
        </p:nvSpPr>
        <p:spPr bwMode="auto">
          <a:xfrm>
            <a:off x="7020272" y="3738555"/>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0" name="Oval 19">
            <a:extLst>
              <a:ext uri="{FF2B5EF4-FFF2-40B4-BE49-F238E27FC236}">
                <a16:creationId xmlns:a16="http://schemas.microsoft.com/office/drawing/2014/main" id="{A55A551B-5045-4AD2-BC59-179A5A153FF6}"/>
              </a:ext>
            </a:extLst>
          </p:cNvPr>
          <p:cNvSpPr>
            <a:spLocks noChangeAspect="1"/>
          </p:cNvSpPr>
          <p:nvPr/>
        </p:nvSpPr>
        <p:spPr bwMode="auto">
          <a:xfrm>
            <a:off x="6638387" y="2983453"/>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1" name="Oval 20">
            <a:extLst>
              <a:ext uri="{FF2B5EF4-FFF2-40B4-BE49-F238E27FC236}">
                <a16:creationId xmlns:a16="http://schemas.microsoft.com/office/drawing/2014/main" id="{9F848C04-09C1-475F-B83C-CE1EF63DDACC}"/>
              </a:ext>
            </a:extLst>
          </p:cNvPr>
          <p:cNvSpPr>
            <a:spLocks noChangeAspect="1"/>
          </p:cNvSpPr>
          <p:nvPr/>
        </p:nvSpPr>
        <p:spPr bwMode="auto">
          <a:xfrm>
            <a:off x="7402157" y="374549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3" name="Oval 22">
            <a:extLst>
              <a:ext uri="{FF2B5EF4-FFF2-40B4-BE49-F238E27FC236}">
                <a16:creationId xmlns:a16="http://schemas.microsoft.com/office/drawing/2014/main" id="{61357BB2-AE76-4C51-A16A-B3DEA044EE93}"/>
              </a:ext>
            </a:extLst>
          </p:cNvPr>
          <p:cNvSpPr>
            <a:spLocks noChangeAspect="1"/>
          </p:cNvSpPr>
          <p:nvPr/>
        </p:nvSpPr>
        <p:spPr bwMode="auto">
          <a:xfrm>
            <a:off x="7784042" y="375243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4" name="Rectangle 1">
            <a:extLst>
              <a:ext uri="{FF2B5EF4-FFF2-40B4-BE49-F238E27FC236}">
                <a16:creationId xmlns:a16="http://schemas.microsoft.com/office/drawing/2014/main" id="{CFAFDE09-11E4-46DC-907F-CBEA79062FEB}"/>
              </a:ext>
            </a:extLst>
          </p:cNvPr>
          <p:cNvSpPr>
            <a:spLocks noChangeArrowheads="1"/>
          </p:cNvSpPr>
          <p:nvPr/>
        </p:nvSpPr>
        <p:spPr bwMode="auto">
          <a:xfrm>
            <a:off x="649513" y="4379057"/>
            <a:ext cx="675264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1	       2		         3			        4</a:t>
            </a:r>
            <a:endParaRPr kumimoji="0" lang="en-GB" altLang="en-US" sz="20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graphicFrame>
        <p:nvGraphicFramePr>
          <p:cNvPr id="25" name="Table 15">
            <a:extLst>
              <a:ext uri="{FF2B5EF4-FFF2-40B4-BE49-F238E27FC236}">
                <a16:creationId xmlns:a16="http://schemas.microsoft.com/office/drawing/2014/main" id="{842BC7A8-006D-4416-A28C-0B6B27C017CF}"/>
              </a:ext>
            </a:extLst>
          </p:cNvPr>
          <p:cNvGraphicFramePr>
            <a:graphicFrameLocks noGrp="1"/>
          </p:cNvGraphicFramePr>
          <p:nvPr>
            <p:extLst>
              <p:ext uri="{D42A27DB-BD31-4B8C-83A1-F6EECF244321}">
                <p14:modId xmlns:p14="http://schemas.microsoft.com/office/powerpoint/2010/main" val="1130071715"/>
              </p:ext>
            </p:extLst>
          </p:nvPr>
        </p:nvGraphicFramePr>
        <p:xfrm>
          <a:off x="942918" y="5007190"/>
          <a:ext cx="7017405" cy="1036320"/>
        </p:xfrm>
        <a:graphic>
          <a:graphicData uri="http://schemas.openxmlformats.org/drawingml/2006/table">
            <a:tbl>
              <a:tblPr firstRow="1" bandRow="1">
                <a:tableStyleId>{5C22544A-7EE6-4342-B048-85BDC9FD1C3A}</a:tableStyleId>
              </a:tblPr>
              <a:tblGrid>
                <a:gridCol w="1475585">
                  <a:extLst>
                    <a:ext uri="{9D8B030D-6E8A-4147-A177-3AD203B41FA5}">
                      <a16:colId xmlns:a16="http://schemas.microsoft.com/office/drawing/2014/main" val="3014938100"/>
                    </a:ext>
                  </a:extLst>
                </a:gridCol>
                <a:gridCol w="554182">
                  <a:extLst>
                    <a:ext uri="{9D8B030D-6E8A-4147-A177-3AD203B41FA5}">
                      <a16:colId xmlns:a16="http://schemas.microsoft.com/office/drawing/2014/main" val="3164475477"/>
                    </a:ext>
                  </a:extLst>
                </a:gridCol>
                <a:gridCol w="554182">
                  <a:extLst>
                    <a:ext uri="{9D8B030D-6E8A-4147-A177-3AD203B41FA5}">
                      <a16:colId xmlns:a16="http://schemas.microsoft.com/office/drawing/2014/main" val="2801177566"/>
                    </a:ext>
                  </a:extLst>
                </a:gridCol>
                <a:gridCol w="554182">
                  <a:extLst>
                    <a:ext uri="{9D8B030D-6E8A-4147-A177-3AD203B41FA5}">
                      <a16:colId xmlns:a16="http://schemas.microsoft.com/office/drawing/2014/main" val="3492416417"/>
                    </a:ext>
                  </a:extLst>
                </a:gridCol>
                <a:gridCol w="554182">
                  <a:extLst>
                    <a:ext uri="{9D8B030D-6E8A-4147-A177-3AD203B41FA5}">
                      <a16:colId xmlns:a16="http://schemas.microsoft.com/office/drawing/2014/main" val="438941599"/>
                    </a:ext>
                  </a:extLst>
                </a:gridCol>
                <a:gridCol w="554182">
                  <a:extLst>
                    <a:ext uri="{9D8B030D-6E8A-4147-A177-3AD203B41FA5}">
                      <a16:colId xmlns:a16="http://schemas.microsoft.com/office/drawing/2014/main" val="3621522430"/>
                    </a:ext>
                  </a:extLst>
                </a:gridCol>
                <a:gridCol w="554182">
                  <a:extLst>
                    <a:ext uri="{9D8B030D-6E8A-4147-A177-3AD203B41FA5}">
                      <a16:colId xmlns:a16="http://schemas.microsoft.com/office/drawing/2014/main" val="1071919008"/>
                    </a:ext>
                  </a:extLst>
                </a:gridCol>
                <a:gridCol w="554182">
                  <a:extLst>
                    <a:ext uri="{9D8B030D-6E8A-4147-A177-3AD203B41FA5}">
                      <a16:colId xmlns:a16="http://schemas.microsoft.com/office/drawing/2014/main" val="1246340882"/>
                    </a:ext>
                  </a:extLst>
                </a:gridCol>
                <a:gridCol w="554182">
                  <a:extLst>
                    <a:ext uri="{9D8B030D-6E8A-4147-A177-3AD203B41FA5}">
                      <a16:colId xmlns:a16="http://schemas.microsoft.com/office/drawing/2014/main" val="3769814757"/>
                    </a:ext>
                  </a:extLst>
                </a:gridCol>
                <a:gridCol w="554182">
                  <a:extLst>
                    <a:ext uri="{9D8B030D-6E8A-4147-A177-3AD203B41FA5}">
                      <a16:colId xmlns:a16="http://schemas.microsoft.com/office/drawing/2014/main" val="654150979"/>
                    </a:ext>
                  </a:extLst>
                </a:gridCol>
                <a:gridCol w="554182">
                  <a:extLst>
                    <a:ext uri="{9D8B030D-6E8A-4147-A177-3AD203B41FA5}">
                      <a16:colId xmlns:a16="http://schemas.microsoft.com/office/drawing/2014/main" val="2686781237"/>
                    </a:ext>
                  </a:extLst>
                </a:gridCol>
              </a:tblGrid>
              <a:tr h="370840">
                <a:tc>
                  <a:txBody>
                    <a:bodyPr/>
                    <a:lstStyle/>
                    <a:p>
                      <a:pPr algn="l"/>
                      <a:r>
                        <a:rPr lang="en-GB" sz="1400" b="1" dirty="0">
                          <a:solidFill>
                            <a:srgbClr val="002060"/>
                          </a:solidFill>
                          <a:latin typeface="Arial" panose="020B0604020202020204" pitchFamily="34" charset="0"/>
                          <a:cs typeface="Arial" panose="020B0604020202020204" pitchFamily="34" charset="0"/>
                        </a:rPr>
                        <a:t>Pattern number (input)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773239"/>
                  </a:ext>
                </a:extLst>
              </a:tr>
              <a:tr h="370840">
                <a:tc>
                  <a:txBody>
                    <a:bodyPr/>
                    <a:lstStyle/>
                    <a:p>
                      <a:pPr algn="l"/>
                      <a:r>
                        <a:rPr lang="en-GB" sz="1400" b="1" dirty="0">
                          <a:solidFill>
                            <a:srgbClr val="002060"/>
                          </a:solidFill>
                          <a:latin typeface="Arial" panose="020B0604020202020204" pitchFamily="34" charset="0"/>
                          <a:cs typeface="Arial" panose="020B0604020202020204" pitchFamily="34" charset="0"/>
                        </a:rPr>
                        <a:t>Number of dots (output)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7582596"/>
                  </a:ext>
                </a:extLst>
              </a:tr>
            </a:tbl>
          </a:graphicData>
        </a:graphic>
      </p:graphicFrame>
      <p:sp>
        <p:nvSpPr>
          <p:cNvPr id="26" name="Oval 25">
            <a:extLst>
              <a:ext uri="{FF2B5EF4-FFF2-40B4-BE49-F238E27FC236}">
                <a16:creationId xmlns:a16="http://schemas.microsoft.com/office/drawing/2014/main" id="{4CE85DEE-3185-4357-B67D-A2E6222FFC99}"/>
              </a:ext>
            </a:extLst>
          </p:cNvPr>
          <p:cNvSpPr>
            <a:spLocks noChangeAspect="1"/>
          </p:cNvSpPr>
          <p:nvPr/>
        </p:nvSpPr>
        <p:spPr bwMode="auto">
          <a:xfrm>
            <a:off x="5487989" y="373631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7" name="Oval 26">
            <a:extLst>
              <a:ext uri="{FF2B5EF4-FFF2-40B4-BE49-F238E27FC236}">
                <a16:creationId xmlns:a16="http://schemas.microsoft.com/office/drawing/2014/main" id="{80E28995-8B57-4BEF-BEFA-6B8C0508F09E}"/>
              </a:ext>
            </a:extLst>
          </p:cNvPr>
          <p:cNvSpPr>
            <a:spLocks noChangeAspect="1"/>
          </p:cNvSpPr>
          <p:nvPr/>
        </p:nvSpPr>
        <p:spPr bwMode="auto">
          <a:xfrm>
            <a:off x="5860960" y="374549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8" name="Oval 27">
            <a:extLst>
              <a:ext uri="{FF2B5EF4-FFF2-40B4-BE49-F238E27FC236}">
                <a16:creationId xmlns:a16="http://schemas.microsoft.com/office/drawing/2014/main" id="{C9FBA666-6804-4230-9661-7024B71F1617}"/>
              </a:ext>
            </a:extLst>
          </p:cNvPr>
          <p:cNvSpPr>
            <a:spLocks noChangeAspect="1"/>
          </p:cNvSpPr>
          <p:nvPr/>
        </p:nvSpPr>
        <p:spPr bwMode="auto">
          <a:xfrm>
            <a:off x="6242845" y="373204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9" name="Oval 28">
            <a:extLst>
              <a:ext uri="{FF2B5EF4-FFF2-40B4-BE49-F238E27FC236}">
                <a16:creationId xmlns:a16="http://schemas.microsoft.com/office/drawing/2014/main" id="{B73A0415-FDF9-462E-86AB-F9F13E7E7C43}"/>
              </a:ext>
            </a:extLst>
          </p:cNvPr>
          <p:cNvSpPr>
            <a:spLocks noChangeAspect="1"/>
          </p:cNvSpPr>
          <p:nvPr/>
        </p:nvSpPr>
        <p:spPr bwMode="auto">
          <a:xfrm>
            <a:off x="3174108" y="376765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0" name="Oval 29">
            <a:extLst>
              <a:ext uri="{FF2B5EF4-FFF2-40B4-BE49-F238E27FC236}">
                <a16:creationId xmlns:a16="http://schemas.microsoft.com/office/drawing/2014/main" id="{8C5477C9-CA3F-47CE-85D5-6F89A1B93D4D}"/>
              </a:ext>
            </a:extLst>
          </p:cNvPr>
          <p:cNvSpPr>
            <a:spLocks noChangeAspect="1"/>
          </p:cNvSpPr>
          <p:nvPr/>
        </p:nvSpPr>
        <p:spPr bwMode="auto">
          <a:xfrm>
            <a:off x="3555993" y="3752431"/>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1" name="Oval 30">
            <a:extLst>
              <a:ext uri="{FF2B5EF4-FFF2-40B4-BE49-F238E27FC236}">
                <a16:creationId xmlns:a16="http://schemas.microsoft.com/office/drawing/2014/main" id="{53E8701B-3059-462C-8ACA-6870908CFF78}"/>
              </a:ext>
            </a:extLst>
          </p:cNvPr>
          <p:cNvSpPr>
            <a:spLocks noChangeAspect="1"/>
          </p:cNvSpPr>
          <p:nvPr/>
        </p:nvSpPr>
        <p:spPr bwMode="auto">
          <a:xfrm>
            <a:off x="1619254" y="3810202"/>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2" name="Rectangle 1">
            <a:extLst>
              <a:ext uri="{FF2B5EF4-FFF2-40B4-BE49-F238E27FC236}">
                <a16:creationId xmlns:a16="http://schemas.microsoft.com/office/drawing/2014/main" id="{5F9B8406-2571-4A03-BAC5-7283BAD6B323}"/>
              </a:ext>
            </a:extLst>
          </p:cNvPr>
          <p:cNvSpPr>
            <a:spLocks noChangeArrowheads="1"/>
          </p:cNvSpPr>
          <p:nvPr/>
        </p:nvSpPr>
        <p:spPr bwMode="auto">
          <a:xfrm>
            <a:off x="250306" y="905253"/>
            <a:ext cx="81369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What would the function machine be doing to turn the input value into the output value this time?</a:t>
            </a:r>
            <a:endParaRPr kumimoji="0" lang="en-GB" altLang="en-US" sz="2000" i="0"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sp>
        <p:nvSpPr>
          <p:cNvPr id="33" name="Rectangle 1">
            <a:extLst>
              <a:ext uri="{FF2B5EF4-FFF2-40B4-BE49-F238E27FC236}">
                <a16:creationId xmlns:a16="http://schemas.microsoft.com/office/drawing/2014/main" id="{96E6D46C-9ACA-45D2-95FC-600655733E24}"/>
              </a:ext>
            </a:extLst>
          </p:cNvPr>
          <p:cNvSpPr>
            <a:spLocks noChangeArrowheads="1"/>
          </p:cNvSpPr>
          <p:nvPr/>
        </p:nvSpPr>
        <p:spPr bwMode="auto">
          <a:xfrm>
            <a:off x="251929" y="1834362"/>
            <a:ext cx="81369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To find the number of dots for any pattern number you </a:t>
            </a:r>
            <a:r>
              <a:rPr kumimoji="0" lang="en-GB" altLang="en-US" sz="2000" b="1" i="0"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multiply</a:t>
            </a: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the pattern number </a:t>
            </a:r>
            <a:r>
              <a:rPr kumimoji="0" lang="en-GB" altLang="en-US" sz="2000" b="1" i="0"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by 3</a:t>
            </a: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and </a:t>
            </a:r>
            <a:r>
              <a:rPr lang="en-GB" altLang="en-US" sz="2000" b="1" u="sng" dirty="0">
                <a:solidFill>
                  <a:srgbClr val="002060"/>
                </a:solidFill>
                <a:latin typeface="Arial" panose="020B0604020202020204" pitchFamily="34" charset="0"/>
                <a:ea typeface="Calibri" panose="020F0502020204030204" pitchFamily="34" charset="0"/>
                <a:cs typeface="Arial" panose="020B0604020202020204" pitchFamily="34" charset="0"/>
              </a:rPr>
              <a:t>subtract 2</a:t>
            </a:r>
            <a:endParaRPr kumimoji="0" lang="en-GB" altLang="en-US" sz="2000" b="1" i="0" u="sng"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pic>
        <p:nvPicPr>
          <p:cNvPr id="4" name="Audio 3">
            <a:hlinkClick r:id="" action="ppaction://media"/>
            <a:extLst>
              <a:ext uri="{FF2B5EF4-FFF2-40B4-BE49-F238E27FC236}">
                <a16:creationId xmlns:a16="http://schemas.microsoft.com/office/drawing/2014/main" id="{B7B8F572-33C8-464B-A229-CE839ADA331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231743118"/>
      </p:ext>
    </p:extLst>
  </p:cSld>
  <p:clrMapOvr>
    <a:masterClrMapping/>
  </p:clrMapOvr>
  <mc:AlternateContent xmlns:mc="http://schemas.openxmlformats.org/markup-compatibility/2006" xmlns:p14="http://schemas.microsoft.com/office/powerpoint/2010/main">
    <mc:Choice Requires="p14">
      <p:transition spd="slow" p14:dur="2000" advTm="49637"/>
    </mc:Choice>
    <mc:Fallback xmlns="">
      <p:transition spd="slow" advTm="496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E3D00-CD46-45C9-91C4-D73E130F2FFC}"/>
              </a:ext>
            </a:extLst>
          </p:cNvPr>
          <p:cNvSpPr>
            <a:spLocks noGrp="1"/>
          </p:cNvSpPr>
          <p:nvPr>
            <p:ph type="title"/>
          </p:nvPr>
        </p:nvSpPr>
        <p:spPr>
          <a:xfrm>
            <a:off x="683568" y="116632"/>
            <a:ext cx="8229600" cy="580926"/>
          </a:xfrm>
        </p:spPr>
        <p:txBody>
          <a:bodyPr/>
          <a:lstStyle/>
          <a:p>
            <a:pPr algn="r"/>
            <a:r>
              <a:rPr lang="en-GB" sz="3600" dirty="0"/>
              <a:t>Explaining the rule</a:t>
            </a:r>
          </a:p>
        </p:txBody>
      </p:sp>
      <p:sp>
        <p:nvSpPr>
          <p:cNvPr id="4" name="Oval 3">
            <a:extLst>
              <a:ext uri="{FF2B5EF4-FFF2-40B4-BE49-F238E27FC236}">
                <a16:creationId xmlns:a16="http://schemas.microsoft.com/office/drawing/2014/main" id="{C332730E-3C44-48FF-BC29-6D4C022E6483}"/>
              </a:ext>
            </a:extLst>
          </p:cNvPr>
          <p:cNvSpPr>
            <a:spLocks noChangeAspect="1"/>
          </p:cNvSpPr>
          <p:nvPr/>
        </p:nvSpPr>
        <p:spPr bwMode="auto">
          <a:xfrm>
            <a:off x="3995936" y="3714908"/>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5" name="Oval 4">
            <a:extLst>
              <a:ext uri="{FF2B5EF4-FFF2-40B4-BE49-F238E27FC236}">
                <a16:creationId xmlns:a16="http://schemas.microsoft.com/office/drawing/2014/main" id="{3408968A-3AFA-4B41-8075-4CACCEDF45DA}"/>
              </a:ext>
            </a:extLst>
          </p:cNvPr>
          <p:cNvSpPr>
            <a:spLocks noChangeAspect="1"/>
          </p:cNvSpPr>
          <p:nvPr/>
        </p:nvSpPr>
        <p:spPr bwMode="auto">
          <a:xfrm>
            <a:off x="3987022" y="4851383"/>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6" name="Oval 5">
            <a:extLst>
              <a:ext uri="{FF2B5EF4-FFF2-40B4-BE49-F238E27FC236}">
                <a16:creationId xmlns:a16="http://schemas.microsoft.com/office/drawing/2014/main" id="{54664A01-8160-43C8-A080-2D760609382A}"/>
              </a:ext>
            </a:extLst>
          </p:cNvPr>
          <p:cNvSpPr>
            <a:spLocks noChangeAspect="1"/>
          </p:cNvSpPr>
          <p:nvPr/>
        </p:nvSpPr>
        <p:spPr bwMode="auto">
          <a:xfrm>
            <a:off x="3995936" y="4486562"/>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7" name="Oval 6">
            <a:extLst>
              <a:ext uri="{FF2B5EF4-FFF2-40B4-BE49-F238E27FC236}">
                <a16:creationId xmlns:a16="http://schemas.microsoft.com/office/drawing/2014/main" id="{808BAD52-20C9-4972-AED6-A79AC385C2F9}"/>
              </a:ext>
            </a:extLst>
          </p:cNvPr>
          <p:cNvSpPr>
            <a:spLocks noChangeAspect="1"/>
          </p:cNvSpPr>
          <p:nvPr/>
        </p:nvSpPr>
        <p:spPr bwMode="auto">
          <a:xfrm>
            <a:off x="5801659" y="4869160"/>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8" name="Oval 7">
            <a:extLst>
              <a:ext uri="{FF2B5EF4-FFF2-40B4-BE49-F238E27FC236}">
                <a16:creationId xmlns:a16="http://schemas.microsoft.com/office/drawing/2014/main" id="{82082F2F-2E02-4E4D-868D-DF30EF8B477D}"/>
              </a:ext>
            </a:extLst>
          </p:cNvPr>
          <p:cNvSpPr>
            <a:spLocks noChangeAspect="1"/>
          </p:cNvSpPr>
          <p:nvPr/>
        </p:nvSpPr>
        <p:spPr bwMode="auto">
          <a:xfrm>
            <a:off x="3995936" y="4096869"/>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9" name="Oval 8">
            <a:extLst>
              <a:ext uri="{FF2B5EF4-FFF2-40B4-BE49-F238E27FC236}">
                <a16:creationId xmlns:a16="http://schemas.microsoft.com/office/drawing/2014/main" id="{72E04B57-E9AE-4654-A4AA-EF5FC4428431}"/>
              </a:ext>
            </a:extLst>
          </p:cNvPr>
          <p:cNvSpPr>
            <a:spLocks noChangeAspect="1"/>
          </p:cNvSpPr>
          <p:nvPr/>
        </p:nvSpPr>
        <p:spPr bwMode="auto">
          <a:xfrm>
            <a:off x="6183544" y="4869160"/>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Oval 9">
            <a:extLst>
              <a:ext uri="{FF2B5EF4-FFF2-40B4-BE49-F238E27FC236}">
                <a16:creationId xmlns:a16="http://schemas.microsoft.com/office/drawing/2014/main" id="{7BF2DEE1-E2DE-4573-A72B-7214F71B2895}"/>
              </a:ext>
            </a:extLst>
          </p:cNvPr>
          <p:cNvSpPr>
            <a:spLocks noChangeAspect="1"/>
          </p:cNvSpPr>
          <p:nvPr/>
        </p:nvSpPr>
        <p:spPr bwMode="auto">
          <a:xfrm>
            <a:off x="6565429" y="4869160"/>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1" name="Oval 10">
            <a:extLst>
              <a:ext uri="{FF2B5EF4-FFF2-40B4-BE49-F238E27FC236}">
                <a16:creationId xmlns:a16="http://schemas.microsoft.com/office/drawing/2014/main" id="{F2EE90A7-F200-4A59-84CD-E42DB24934E0}"/>
              </a:ext>
            </a:extLst>
          </p:cNvPr>
          <p:cNvSpPr>
            <a:spLocks noChangeAspect="1"/>
          </p:cNvSpPr>
          <p:nvPr/>
        </p:nvSpPr>
        <p:spPr bwMode="auto">
          <a:xfrm>
            <a:off x="5419774" y="4869160"/>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2" name="Rectangle 1">
            <a:extLst>
              <a:ext uri="{FF2B5EF4-FFF2-40B4-BE49-F238E27FC236}">
                <a16:creationId xmlns:a16="http://schemas.microsoft.com/office/drawing/2014/main" id="{D0653B1D-13DB-4F11-B594-F718C368D908}"/>
              </a:ext>
            </a:extLst>
          </p:cNvPr>
          <p:cNvSpPr>
            <a:spLocks noChangeArrowheads="1"/>
          </p:cNvSpPr>
          <p:nvPr/>
        </p:nvSpPr>
        <p:spPr bwMode="auto">
          <a:xfrm>
            <a:off x="649423" y="817799"/>
            <a:ext cx="8136904"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To find the number of dots for any pattern number you </a:t>
            </a:r>
            <a:r>
              <a:rPr kumimoji="0" lang="en-GB" altLang="en-US" sz="2000" b="1" i="0"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multiply</a:t>
            </a: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the pattern number </a:t>
            </a:r>
            <a:r>
              <a:rPr kumimoji="0" lang="en-GB" altLang="en-US" sz="2000" b="1" i="0"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by 3</a:t>
            </a:r>
            <a:r>
              <a:rPr kumimoji="0" lang="en-GB" altLang="en-US" sz="20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and </a:t>
            </a:r>
            <a:r>
              <a:rPr kumimoji="0" lang="en-GB" altLang="en-US" sz="2000" b="1" i="0"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subtract 2</a:t>
            </a: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000" b="1" u="sng" dirty="0">
              <a:solidFill>
                <a:srgbClr val="002060"/>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For pattern number 4 there are three sets of four dots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000" i="0" strike="noStrike" cap="none" normalizeH="0" baseline="0" dirty="0">
              <a:ln>
                <a:noFill/>
              </a:ln>
              <a:solidFill>
                <a:srgbClr val="002060"/>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When the dots meet, one is repeated in all three sets</a:t>
            </a: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dirty="0">
                <a:solidFill>
                  <a:srgbClr val="002060"/>
                </a:solidFill>
                <a:latin typeface="Arial" panose="020B0604020202020204" pitchFamily="34" charset="0"/>
                <a:cs typeface="Arial" panose="020B0604020202020204" pitchFamily="34" charset="0"/>
              </a:rPr>
              <a:t>We only need to count that dot once</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i="0" strike="noStrike" cap="none" normalizeH="0" baseline="0" dirty="0">
                <a:ln>
                  <a:noFill/>
                </a:ln>
                <a:solidFill>
                  <a:srgbClr val="002060"/>
                </a:solidFill>
                <a:effectLst/>
                <a:latin typeface="Arial" panose="020B0604020202020204" pitchFamily="34" charset="0"/>
                <a:cs typeface="Arial" panose="020B0604020202020204" pitchFamily="34" charset="0"/>
              </a:rPr>
              <a:t>We subtract </a:t>
            </a:r>
            <a:r>
              <a:rPr lang="en-GB" altLang="en-US" sz="2000" dirty="0">
                <a:solidFill>
                  <a:srgbClr val="002060"/>
                </a:solidFill>
                <a:latin typeface="Arial" panose="020B0604020202020204" pitchFamily="34" charset="0"/>
                <a:cs typeface="Arial" panose="020B0604020202020204" pitchFamily="34" charset="0"/>
              </a:rPr>
              <a:t>2</a:t>
            </a:r>
            <a:r>
              <a:rPr kumimoji="0" lang="en-GB" altLang="en-US" sz="2000" i="0" strike="noStrike" cap="none" normalizeH="0" baseline="0" dirty="0">
                <a:ln>
                  <a:noFill/>
                </a:ln>
                <a:solidFill>
                  <a:srgbClr val="002060"/>
                </a:solidFill>
                <a:effectLst/>
                <a:latin typeface="Arial" panose="020B0604020202020204" pitchFamily="34" charset="0"/>
                <a:cs typeface="Arial" panose="020B0604020202020204" pitchFamily="34" charset="0"/>
              </a:rPr>
              <a:t> so that the dot is </a:t>
            </a:r>
            <a:r>
              <a:rPr lang="en-GB" altLang="en-US" sz="2000" dirty="0">
                <a:solidFill>
                  <a:srgbClr val="002060"/>
                </a:solidFill>
                <a:latin typeface="Arial" panose="020B0604020202020204" pitchFamily="34" charset="0"/>
                <a:cs typeface="Arial" panose="020B0604020202020204" pitchFamily="34" charset="0"/>
              </a:rPr>
              <a:t>only counted once and not 3 times</a:t>
            </a:r>
            <a:endParaRPr kumimoji="0" lang="en-GB" altLang="en-US" sz="2000" i="0"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sp>
        <p:nvSpPr>
          <p:cNvPr id="13" name="Oval 12">
            <a:extLst>
              <a:ext uri="{FF2B5EF4-FFF2-40B4-BE49-F238E27FC236}">
                <a16:creationId xmlns:a16="http://schemas.microsoft.com/office/drawing/2014/main" id="{39BF8484-F54C-4312-B7D9-F6AD9B7E13B5}"/>
              </a:ext>
            </a:extLst>
          </p:cNvPr>
          <p:cNvSpPr>
            <a:spLocks noChangeAspect="1"/>
          </p:cNvSpPr>
          <p:nvPr/>
        </p:nvSpPr>
        <p:spPr bwMode="auto">
          <a:xfrm>
            <a:off x="2770070" y="486483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4" name="Oval 13">
            <a:extLst>
              <a:ext uri="{FF2B5EF4-FFF2-40B4-BE49-F238E27FC236}">
                <a16:creationId xmlns:a16="http://schemas.microsoft.com/office/drawing/2014/main" id="{B1D8726A-4722-4D86-9669-34027C0D85DD}"/>
              </a:ext>
            </a:extLst>
          </p:cNvPr>
          <p:cNvSpPr>
            <a:spLocks noChangeAspect="1"/>
          </p:cNvSpPr>
          <p:nvPr/>
        </p:nvSpPr>
        <p:spPr bwMode="auto">
          <a:xfrm>
            <a:off x="1619672" y="485565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5" name="Oval 14">
            <a:extLst>
              <a:ext uri="{FF2B5EF4-FFF2-40B4-BE49-F238E27FC236}">
                <a16:creationId xmlns:a16="http://schemas.microsoft.com/office/drawing/2014/main" id="{3FA29FB6-9CE5-4CA2-93C1-4C5568CCC275}"/>
              </a:ext>
            </a:extLst>
          </p:cNvPr>
          <p:cNvSpPr>
            <a:spLocks noChangeAspect="1"/>
          </p:cNvSpPr>
          <p:nvPr/>
        </p:nvSpPr>
        <p:spPr bwMode="auto">
          <a:xfrm>
            <a:off x="1992643" y="486483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6" name="Oval 15">
            <a:extLst>
              <a:ext uri="{FF2B5EF4-FFF2-40B4-BE49-F238E27FC236}">
                <a16:creationId xmlns:a16="http://schemas.microsoft.com/office/drawing/2014/main" id="{67843CBC-8F3A-4161-9EA3-61CFDB1DD27F}"/>
              </a:ext>
            </a:extLst>
          </p:cNvPr>
          <p:cNvSpPr>
            <a:spLocks noChangeAspect="1"/>
          </p:cNvSpPr>
          <p:nvPr/>
        </p:nvSpPr>
        <p:spPr bwMode="auto">
          <a:xfrm>
            <a:off x="2374528" y="485138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pic>
        <p:nvPicPr>
          <p:cNvPr id="3" name="Audio 2">
            <a:hlinkClick r:id="" action="ppaction://media"/>
            <a:extLst>
              <a:ext uri="{FF2B5EF4-FFF2-40B4-BE49-F238E27FC236}">
                <a16:creationId xmlns:a16="http://schemas.microsoft.com/office/drawing/2014/main" id="{61D4B323-CB9E-4A6C-9537-237932D1C2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617796696"/>
      </p:ext>
    </p:extLst>
  </p:cSld>
  <p:clrMapOvr>
    <a:masterClrMapping/>
  </p:clrMapOvr>
  <mc:AlternateContent xmlns:mc="http://schemas.openxmlformats.org/markup-compatibility/2006" xmlns:p14="http://schemas.microsoft.com/office/powerpoint/2010/main">
    <mc:Choice Requires="p14">
      <p:transition spd="slow" p14:dur="2000" advTm="42099"/>
    </mc:Choice>
    <mc:Fallback xmlns="">
      <p:transition spd="slow" advTm="420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grpId="0" nodeType="clickEffect">
                                  <p:stCondLst>
                                    <p:cond delay="0"/>
                                  </p:stCondLst>
                                  <p:childTnLst>
                                    <p:animMotion origin="layout" path="M 0.00452 -0.00023 L -0.15642 -0.00046 " pathEditMode="relative" rAng="0" ptsTypes="AA">
                                      <p:cBhvr>
                                        <p:cTn id="10" dur="2000" fill="hold"/>
                                        <p:tgtEl>
                                          <p:spTgt spid="11"/>
                                        </p:tgtEl>
                                        <p:attrNameLst>
                                          <p:attrName>ppt_x</p:attrName>
                                          <p:attrName>ppt_y</p:attrName>
                                        </p:attrNameLst>
                                      </p:cBhvr>
                                      <p:rCtr x="-8056" y="-23"/>
                                    </p:animMotion>
                                  </p:childTnLst>
                                </p:cTn>
                              </p:par>
                              <p:par>
                                <p:cTn id="11" presetID="35" presetClass="path" presetSubtype="0" accel="50000" decel="50000" fill="hold" grpId="0" nodeType="withEffect">
                                  <p:stCondLst>
                                    <p:cond delay="0"/>
                                  </p:stCondLst>
                                  <p:childTnLst>
                                    <p:animMotion origin="layout" path="M -1.94444E-6 0 L -0.15521 -0.00023 " pathEditMode="relative" rAng="0" ptsTypes="AA">
                                      <p:cBhvr>
                                        <p:cTn id="12" dur="2000" fill="hold"/>
                                        <p:tgtEl>
                                          <p:spTgt spid="7"/>
                                        </p:tgtEl>
                                        <p:attrNameLst>
                                          <p:attrName>ppt_x</p:attrName>
                                          <p:attrName>ppt_y</p:attrName>
                                        </p:attrNameLst>
                                      </p:cBhvr>
                                      <p:rCtr x="-7760" y="-23"/>
                                    </p:animMotion>
                                  </p:childTnLst>
                                </p:cTn>
                              </p:par>
                              <p:par>
                                <p:cTn id="13" presetID="35" presetClass="path" presetSubtype="0" accel="50000" decel="50000" fill="hold" grpId="0" nodeType="withEffect">
                                  <p:stCondLst>
                                    <p:cond delay="0"/>
                                  </p:stCondLst>
                                  <p:childTnLst>
                                    <p:animMotion origin="layout" path="M 1.38889E-6 0 L -0.15399 0.00093 " pathEditMode="relative" rAng="0" ptsTypes="AA">
                                      <p:cBhvr>
                                        <p:cTn id="14" dur="2000" fill="hold"/>
                                        <p:tgtEl>
                                          <p:spTgt spid="9"/>
                                        </p:tgtEl>
                                        <p:attrNameLst>
                                          <p:attrName>ppt_x</p:attrName>
                                          <p:attrName>ppt_y</p:attrName>
                                        </p:attrNameLst>
                                      </p:cBhvr>
                                      <p:rCtr x="-7708" y="46"/>
                                    </p:animMotion>
                                  </p:childTnLst>
                                </p:cTn>
                              </p:par>
                              <p:par>
                                <p:cTn id="15" presetID="35" presetClass="path" presetSubtype="0" accel="50000" decel="50000" fill="hold" grpId="0" nodeType="withEffect">
                                  <p:stCondLst>
                                    <p:cond delay="0"/>
                                  </p:stCondLst>
                                  <p:childTnLst>
                                    <p:animMotion origin="layout" path="M 1.11111E-6 0 L -0.15608 -0.00023 " pathEditMode="relative" rAng="0" ptsTypes="AA">
                                      <p:cBhvr>
                                        <p:cTn id="16" dur="2000" fill="hold"/>
                                        <p:tgtEl>
                                          <p:spTgt spid="10"/>
                                        </p:tgtEl>
                                        <p:attrNameLst>
                                          <p:attrName>ppt_x</p:attrName>
                                          <p:attrName>ppt_y</p:attrName>
                                        </p:attrNameLst>
                                      </p:cBhvr>
                                      <p:rCtr x="-7813" y="-23"/>
                                    </p:animMotion>
                                  </p:childTnLst>
                                </p:cTn>
                              </p:par>
                            </p:childTnLst>
                          </p:cTn>
                        </p:par>
                        <p:par>
                          <p:cTn id="17" fill="hold">
                            <p:stCondLst>
                              <p:cond delay="2000"/>
                            </p:stCondLst>
                            <p:childTnLst>
                              <p:par>
                                <p:cTn id="18" presetID="63" presetClass="path" presetSubtype="0" accel="50000" decel="50000" fill="hold" grpId="1" nodeType="afterEffect">
                                  <p:stCondLst>
                                    <p:cond delay="1000"/>
                                  </p:stCondLst>
                                  <p:childTnLst>
                                    <p:animMotion origin="layout" path="M -5.55556E-7 1.48148E-6 L 0.13195 -0.00116 " pathEditMode="relative" rAng="0" ptsTypes="AA">
                                      <p:cBhvr>
                                        <p:cTn id="19" dur="2000" fill="hold"/>
                                        <p:tgtEl>
                                          <p:spTgt spid="13"/>
                                        </p:tgtEl>
                                        <p:attrNameLst>
                                          <p:attrName>ppt_x</p:attrName>
                                          <p:attrName>ppt_y</p:attrName>
                                        </p:attrNameLst>
                                      </p:cBhvr>
                                      <p:rCtr x="6719" y="231"/>
                                    </p:animMotion>
                                  </p:childTnLst>
                                </p:cTn>
                              </p:par>
                              <p:par>
                                <p:cTn id="20" presetID="63" presetClass="path" presetSubtype="0" accel="50000" decel="50000" fill="hold" grpId="0" nodeType="withEffect">
                                  <p:stCondLst>
                                    <p:cond delay="1000"/>
                                  </p:stCondLst>
                                  <p:childTnLst>
                                    <p:animMotion origin="layout" path="M -2.77778E-7 4.81481E-6 L 0.13281 0.00649 " pathEditMode="relative" rAng="0" ptsTypes="AA">
                                      <p:cBhvr>
                                        <p:cTn id="21" dur="2000" fill="hold"/>
                                        <p:tgtEl>
                                          <p:spTgt spid="16"/>
                                        </p:tgtEl>
                                        <p:attrNameLst>
                                          <p:attrName>ppt_x</p:attrName>
                                          <p:attrName>ppt_y</p:attrName>
                                        </p:attrNameLst>
                                      </p:cBhvr>
                                      <p:rCtr x="6701" y="0"/>
                                    </p:animMotion>
                                  </p:childTnLst>
                                </p:cTn>
                              </p:par>
                              <p:par>
                                <p:cTn id="22" presetID="63" presetClass="path" presetSubtype="0" accel="50000" decel="50000" fill="hold" grpId="0" nodeType="withEffect">
                                  <p:stCondLst>
                                    <p:cond delay="1000"/>
                                  </p:stCondLst>
                                  <p:childTnLst>
                                    <p:animMotion origin="layout" path="M 4.72222E-6 4.44444E-6 L 0.13489 0.00463 " pathEditMode="relative" rAng="0" ptsTypes="AA">
                                      <p:cBhvr>
                                        <p:cTn id="23" dur="2000" fill="hold"/>
                                        <p:tgtEl>
                                          <p:spTgt spid="15"/>
                                        </p:tgtEl>
                                        <p:attrNameLst>
                                          <p:attrName>ppt_x</p:attrName>
                                          <p:attrName>ppt_y</p:attrName>
                                        </p:attrNameLst>
                                      </p:cBhvr>
                                      <p:rCtr x="6736" y="231"/>
                                    </p:animMotion>
                                  </p:childTnLst>
                                </p:cTn>
                              </p:par>
                              <p:par>
                                <p:cTn id="24" presetID="63" presetClass="path" presetSubtype="0" accel="50000" decel="50000" fill="hold" grpId="0" nodeType="withEffect">
                                  <p:stCondLst>
                                    <p:cond delay="1000"/>
                                  </p:stCondLst>
                                  <p:childTnLst>
                                    <p:animMotion origin="layout" path="M 3.33333E-6 1.85185E-6 L 0.12587 0.00116 " pathEditMode="relative" rAng="0" ptsTypes="AA">
                                      <p:cBhvr>
                                        <p:cTn id="25" dur="2000" fill="hold"/>
                                        <p:tgtEl>
                                          <p:spTgt spid="14"/>
                                        </p:tgtEl>
                                        <p:attrNameLst>
                                          <p:attrName>ppt_x</p:attrName>
                                          <p:attrName>ppt_y</p:attrName>
                                        </p:attrNameLst>
                                      </p:cBhvr>
                                      <p:rCtr x="6163" y="278"/>
                                    </p:animMotion>
                                  </p:childTnLst>
                                </p:cTn>
                              </p:par>
                            </p:childTnLst>
                          </p:cTn>
                        </p:par>
                        <p:par>
                          <p:cTn id="26" fill="hold">
                            <p:stCondLst>
                              <p:cond delay="5000"/>
                            </p:stCondLst>
                            <p:childTnLst>
                              <p:par>
                                <p:cTn id="27" presetID="19" presetClass="emph" presetSubtype="0" fill="hold" grpId="1" nodeType="afterEffect">
                                  <p:stCondLst>
                                    <p:cond delay="1000"/>
                                  </p:stCondLst>
                                  <p:childTnLst>
                                    <p:animClr clrSpc="rgb" dir="cw">
                                      <p:cBhvr override="childStyle">
                                        <p:cTn id="28" dur="500" fill="hold"/>
                                        <p:tgtEl>
                                          <p:spTgt spid="11"/>
                                        </p:tgtEl>
                                        <p:attrNameLst>
                                          <p:attrName>style.color</p:attrName>
                                        </p:attrNameLst>
                                      </p:cBhvr>
                                      <p:to>
                                        <a:srgbClr val="FF0000"/>
                                      </p:to>
                                    </p:animClr>
                                    <p:animClr clrSpc="rgb" dir="cw">
                                      <p:cBhvr>
                                        <p:cTn id="29" dur="500" fill="hold"/>
                                        <p:tgtEl>
                                          <p:spTgt spid="11"/>
                                        </p:tgtEl>
                                        <p:attrNameLst>
                                          <p:attrName>fillcolor</p:attrName>
                                        </p:attrNameLst>
                                      </p:cBhvr>
                                      <p:to>
                                        <a:srgbClr val="FF0000"/>
                                      </p:to>
                                    </p:animClr>
                                    <p:set>
                                      <p:cBhvr>
                                        <p:cTn id="30" dur="500" fill="hold"/>
                                        <p:tgtEl>
                                          <p:spTgt spid="11"/>
                                        </p:tgtEl>
                                        <p:attrNameLst>
                                          <p:attrName>fill.type</p:attrName>
                                        </p:attrNameLst>
                                      </p:cBhvr>
                                      <p:to>
                                        <p:strVal val="solid"/>
                                      </p:to>
                                    </p:set>
                                    <p:set>
                                      <p:cBhvr>
                                        <p:cTn id="31" dur="500" fill="hold"/>
                                        <p:tgtEl>
                                          <p:spTgt spid="11"/>
                                        </p:tgtEl>
                                        <p:attrNameLst>
                                          <p:attrName>fill.on</p:attrName>
                                        </p:attrNameLst>
                                      </p:cBhvr>
                                      <p:to>
                                        <p:strVal val="true"/>
                                      </p:to>
                                    </p:set>
                                  </p:childTnLst>
                                </p:cTn>
                              </p:par>
                              <p:par>
                                <p:cTn id="32" presetID="19" presetClass="emph" presetSubtype="0" fill="hold" grpId="0" nodeType="withEffect">
                                  <p:stCondLst>
                                    <p:cond delay="1000"/>
                                  </p:stCondLst>
                                  <p:childTnLst>
                                    <p:animClr clrSpc="rgb" dir="cw">
                                      <p:cBhvr override="childStyle">
                                        <p:cTn id="33" dur="500" fill="hold"/>
                                        <p:tgtEl>
                                          <p:spTgt spid="13"/>
                                        </p:tgtEl>
                                        <p:attrNameLst>
                                          <p:attrName>style.color</p:attrName>
                                        </p:attrNameLst>
                                      </p:cBhvr>
                                      <p:to>
                                        <a:srgbClr val="FF0000"/>
                                      </p:to>
                                    </p:animClr>
                                    <p:animClr clrSpc="rgb" dir="cw">
                                      <p:cBhvr>
                                        <p:cTn id="34" dur="500" fill="hold"/>
                                        <p:tgtEl>
                                          <p:spTgt spid="13"/>
                                        </p:tgtEl>
                                        <p:attrNameLst>
                                          <p:attrName>fillcolor</p:attrName>
                                        </p:attrNameLst>
                                      </p:cBhvr>
                                      <p:to>
                                        <a:srgbClr val="FF0000"/>
                                      </p:to>
                                    </p:animClr>
                                    <p:set>
                                      <p:cBhvr>
                                        <p:cTn id="35" dur="500" fill="hold"/>
                                        <p:tgtEl>
                                          <p:spTgt spid="13"/>
                                        </p:tgtEl>
                                        <p:attrNameLst>
                                          <p:attrName>fill.type</p:attrName>
                                        </p:attrNameLst>
                                      </p:cBhvr>
                                      <p:to>
                                        <p:strVal val="solid"/>
                                      </p:to>
                                    </p:set>
                                    <p:set>
                                      <p:cBhvr>
                                        <p:cTn id="36" dur="500" fill="hold"/>
                                        <p:tgtEl>
                                          <p:spTgt spid="13"/>
                                        </p:tgtEl>
                                        <p:attrNameLst>
                                          <p:attrName>fill.on</p:attrName>
                                        </p:attrNameLst>
                                      </p:cBhvr>
                                      <p:to>
                                        <p:strVal val="true"/>
                                      </p:to>
                                    </p:set>
                                  </p:childTnLst>
                                </p:cTn>
                              </p:par>
                            </p:childTnLst>
                          </p:cTn>
                        </p:par>
                        <p:par>
                          <p:cTn id="37" fill="hold">
                            <p:stCondLst>
                              <p:cond delay="6500"/>
                            </p:stCondLst>
                            <p:childTnLst>
                              <p:par>
                                <p:cTn id="38" presetID="41" presetClass="path" presetSubtype="0" accel="50000" decel="50000" fill="hold" grpId="2" nodeType="afterEffect">
                                  <p:stCondLst>
                                    <p:cond delay="1000"/>
                                  </p:stCondLst>
                                  <p:childTnLst>
                                    <p:animMotion origin="layout" path="M -0.15642 -0.00046 C -0.16041 -0.00856 -0.17448 -0.01644 -0.17934 -0.01644 C -0.21041 -0.01644 -0.24236 0.10856 -0.24236 0.23356 C -0.24236 0.1706 -0.25833 0.10856 -0.27343 0.10856 C -0.28941 0.10856 -0.30451 0.17153 -0.30451 0.23356 C -0.30451 0.20255 -0.3125 0.1706 -0.32048 0.1706 C -0.32847 0.1706 -0.33645 0.20162 -0.33645 0.23356 C -0.33645 0.21759 -0.34045 0.20255 -0.34444 0.20255 C -0.34843 0.20255 -0.35243 0.21852 -0.35243 0.23356 C -0.35243 0.22546 -0.35451 0.21759 -0.35642 0.21759 C -0.35746 0.21759 -0.36041 0.22569 -0.36041 0.23356 C -0.36041 0.22963 -0.36145 0.22546 -0.3625 0.22546 C -0.3625 0.22454 -0.36458 0.2294 -0.36458 0.23356 C -0.36458 0.23148 -0.36458 0.22963 -0.36562 0.22963 C -0.36562 0.23056 -0.36666 0.23171 -0.36666 0.23356 C -0.36666 0.23264 -0.36666 0.23148 -0.36666 0.23056 C -0.3677 0.23056 -0.3677 0.23148 -0.3677 0.23264 C -0.36875 0.23264 -0.36875 0.23171 -0.36875 0.23056 C -0.36979 0.23056 -0.36979 0.23148 -0.36979 0.23264 " pathEditMode="relative" rAng="0" ptsTypes="AAAAAAAAAAAAAAAAAAA">
                                      <p:cBhvr>
                                        <p:cTn id="39" dur="2000" fill="hold"/>
                                        <p:tgtEl>
                                          <p:spTgt spid="11"/>
                                        </p:tgtEl>
                                        <p:attrNameLst>
                                          <p:attrName>ppt_x</p:attrName>
                                          <p:attrName>ppt_y</p:attrName>
                                        </p:attrNameLst>
                                      </p:cBhvr>
                                      <p:rCtr x="-10677" y="10903"/>
                                    </p:animMotion>
                                  </p:childTnLst>
                                </p:cTn>
                              </p:par>
                            </p:childTnLst>
                          </p:cTn>
                        </p:par>
                        <p:par>
                          <p:cTn id="40" fill="hold">
                            <p:stCondLst>
                              <p:cond delay="9500"/>
                            </p:stCondLst>
                            <p:childTnLst>
                              <p:par>
                                <p:cTn id="41" presetID="54" presetClass="path" presetSubtype="0" accel="50000" decel="50000" fill="hold" grpId="2" nodeType="afterEffect">
                                  <p:stCondLst>
                                    <p:cond delay="1000"/>
                                  </p:stCondLst>
                                  <p:childTnLst>
                                    <p:animMotion origin="layout" path="M 0.13333 0.00023 C 0.13733 -0.00787 0.15139 -0.01575 0.15625 -0.01575 C 0.18733 -0.01575 0.21927 0.10925 0.21927 0.23425 C 0.21927 0.17129 0.23524 0.10925 0.25035 0.10925 C 0.26632 0.10925 0.28142 0.17222 0.28142 0.23425 C 0.28142 0.20324 0.28941 0.17129 0.2974 0.17129 C 0.30538 0.17129 0.31337 0.20231 0.31337 0.23425 C 0.31337 0.21828 0.31736 0.20324 0.32135 0.20324 C 0.32535 0.20324 0.32934 0.21921 0.32934 0.23425 C 0.32934 0.22615 0.33142 0.21828 0.33333 0.21828 C 0.33437 0.21828 0.33733 0.22638 0.33733 0.23425 C 0.33733 0.23032 0.33837 0.22615 0.33941 0.22615 C 0.33941 0.22708 0.34149 0.23009 0.34149 0.23425 C 0.34149 0.23217 0.34149 0.23032 0.34253 0.23032 C 0.34253 0.23125 0.34358 0.2324 0.34358 0.23425 C 0.34358 0.23333 0.34358 0.23217 0.34358 0.23125 C 0.34462 0.23125 0.34462 0.23217 0.34462 0.23333 C 0.34566 0.23333 0.34566 0.2324 0.34566 0.23125 C 0.3467 0.23125 0.3467 0.23217 0.3467 0.23333 " pathEditMode="relative" rAng="0" ptsTypes="AAAAAAAAAAAAAAAAAAA">
                                      <p:cBhvr>
                                        <p:cTn id="42" dur="2000" fill="hold"/>
                                        <p:tgtEl>
                                          <p:spTgt spid="13"/>
                                        </p:tgtEl>
                                        <p:attrNameLst>
                                          <p:attrName>ppt_x</p:attrName>
                                          <p:attrName>ppt_y</p:attrName>
                                        </p:attrNameLst>
                                      </p:cBhvr>
                                      <p:rCtr x="10660" y="10903"/>
                                    </p:animMotion>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3"/>
                </p:tgtEl>
              </p:cMediaNode>
            </p:audio>
          </p:childTnLst>
        </p:cTn>
      </p:par>
    </p:tnLst>
    <p:bldLst>
      <p:bldP spid="7" grpId="0" animBg="1"/>
      <p:bldP spid="9" grpId="0" animBg="1"/>
      <p:bldP spid="10" grpId="0" animBg="1"/>
      <p:bldP spid="11" grpId="0" animBg="1"/>
      <p:bldP spid="11" grpId="1" animBg="1"/>
      <p:bldP spid="11" grpId="2" animBg="1"/>
      <p:bldP spid="13" grpId="0" animBg="1"/>
      <p:bldP spid="13" grpId="1" animBg="1"/>
      <p:bldP spid="13" grpId="2" animBg="1"/>
      <p:bldP spid="14" grpId="0" animBg="1"/>
      <p:bldP spid="15" grpId="0" animBg="1"/>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5966" y="111770"/>
            <a:ext cx="5939210" cy="580926"/>
          </a:xfrm>
        </p:spPr>
        <p:txBody>
          <a:bodyPr/>
          <a:lstStyle/>
          <a:p>
            <a:pPr algn="r"/>
            <a:r>
              <a:rPr lang="en-GB" sz="3600" dirty="0"/>
              <a:t>Growing a different Pattern</a:t>
            </a:r>
            <a:endParaRPr lang="en-GB" sz="4000" dirty="0"/>
          </a:p>
        </p:txBody>
      </p:sp>
      <p:sp>
        <p:nvSpPr>
          <p:cNvPr id="22" name="Oval 21">
            <a:extLst>
              <a:ext uri="{FF2B5EF4-FFF2-40B4-BE49-F238E27FC236}">
                <a16:creationId xmlns:a16="http://schemas.microsoft.com/office/drawing/2014/main" id="{DDC2B95E-F3DC-41AF-8352-F583978DF542}"/>
              </a:ext>
            </a:extLst>
          </p:cNvPr>
          <p:cNvSpPr>
            <a:spLocks noChangeAspect="1"/>
          </p:cNvSpPr>
          <p:nvPr/>
        </p:nvSpPr>
        <p:spPr bwMode="auto">
          <a:xfrm>
            <a:off x="6638387" y="908720"/>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7" name="Oval 6">
            <a:extLst>
              <a:ext uri="{FF2B5EF4-FFF2-40B4-BE49-F238E27FC236}">
                <a16:creationId xmlns:a16="http://schemas.microsoft.com/office/drawing/2014/main" id="{A7DBF71C-17EA-46AF-B8E0-3B9135B796DF}"/>
              </a:ext>
            </a:extLst>
          </p:cNvPr>
          <p:cNvSpPr>
            <a:spLocks noChangeAspect="1"/>
          </p:cNvSpPr>
          <p:nvPr/>
        </p:nvSpPr>
        <p:spPr bwMode="auto">
          <a:xfrm>
            <a:off x="766637" y="2110710"/>
            <a:ext cx="381885" cy="365407"/>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8" name="Oval 7">
            <a:extLst>
              <a:ext uri="{FF2B5EF4-FFF2-40B4-BE49-F238E27FC236}">
                <a16:creationId xmlns:a16="http://schemas.microsoft.com/office/drawing/2014/main" id="{3D8DB478-7447-4FF8-BE29-73F97970B2A4}"/>
              </a:ext>
            </a:extLst>
          </p:cNvPr>
          <p:cNvSpPr>
            <a:spLocks noChangeAspect="1"/>
          </p:cNvSpPr>
          <p:nvPr/>
        </p:nvSpPr>
        <p:spPr bwMode="auto">
          <a:xfrm>
            <a:off x="2014796" y="2103773"/>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9" name="Oval 8">
            <a:extLst>
              <a:ext uri="{FF2B5EF4-FFF2-40B4-BE49-F238E27FC236}">
                <a16:creationId xmlns:a16="http://schemas.microsoft.com/office/drawing/2014/main" id="{6EE25337-058E-441C-8D9B-C6BD1BA65645}"/>
              </a:ext>
            </a:extLst>
          </p:cNvPr>
          <p:cNvSpPr>
            <a:spLocks noChangeAspect="1"/>
          </p:cNvSpPr>
          <p:nvPr/>
        </p:nvSpPr>
        <p:spPr bwMode="auto">
          <a:xfrm>
            <a:off x="2014796" y="1731425"/>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Oval 9">
            <a:extLst>
              <a:ext uri="{FF2B5EF4-FFF2-40B4-BE49-F238E27FC236}">
                <a16:creationId xmlns:a16="http://schemas.microsoft.com/office/drawing/2014/main" id="{DC31A835-BEC0-46AF-9DF8-219C0F9A5195}"/>
              </a:ext>
            </a:extLst>
          </p:cNvPr>
          <p:cNvSpPr>
            <a:spLocks noChangeAspect="1"/>
          </p:cNvSpPr>
          <p:nvPr/>
        </p:nvSpPr>
        <p:spPr bwMode="auto">
          <a:xfrm>
            <a:off x="2396681" y="2117430"/>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1" name="Oval 10">
            <a:extLst>
              <a:ext uri="{FF2B5EF4-FFF2-40B4-BE49-F238E27FC236}">
                <a16:creationId xmlns:a16="http://schemas.microsoft.com/office/drawing/2014/main" id="{39CC2B3F-A021-4A6C-BDF8-D2AE58DBD7CE}"/>
              </a:ext>
            </a:extLst>
          </p:cNvPr>
          <p:cNvSpPr>
            <a:spLocks noChangeAspect="1"/>
          </p:cNvSpPr>
          <p:nvPr/>
        </p:nvSpPr>
        <p:spPr bwMode="auto">
          <a:xfrm>
            <a:off x="3951535" y="2059659"/>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2" name="Oval 11">
            <a:extLst>
              <a:ext uri="{FF2B5EF4-FFF2-40B4-BE49-F238E27FC236}">
                <a16:creationId xmlns:a16="http://schemas.microsoft.com/office/drawing/2014/main" id="{BDF93E92-733F-4F0A-8281-FE9A4BDBE167}"/>
              </a:ext>
            </a:extLst>
          </p:cNvPr>
          <p:cNvSpPr>
            <a:spLocks noChangeAspect="1"/>
          </p:cNvSpPr>
          <p:nvPr/>
        </p:nvSpPr>
        <p:spPr bwMode="auto">
          <a:xfrm>
            <a:off x="3951535" y="1687311"/>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Oval 12">
            <a:extLst>
              <a:ext uri="{FF2B5EF4-FFF2-40B4-BE49-F238E27FC236}">
                <a16:creationId xmlns:a16="http://schemas.microsoft.com/office/drawing/2014/main" id="{5FB93A2B-CF23-4BB2-876C-C6365B458A95}"/>
              </a:ext>
            </a:extLst>
          </p:cNvPr>
          <p:cNvSpPr>
            <a:spLocks noChangeAspect="1"/>
          </p:cNvSpPr>
          <p:nvPr/>
        </p:nvSpPr>
        <p:spPr bwMode="auto">
          <a:xfrm>
            <a:off x="4333420" y="2074882"/>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4" name="Oval 13">
            <a:extLst>
              <a:ext uri="{FF2B5EF4-FFF2-40B4-BE49-F238E27FC236}">
                <a16:creationId xmlns:a16="http://schemas.microsoft.com/office/drawing/2014/main" id="{E064F6E2-2A1F-4ABC-B389-BB45C99C73DE}"/>
              </a:ext>
            </a:extLst>
          </p:cNvPr>
          <p:cNvSpPr>
            <a:spLocks noChangeAspect="1"/>
          </p:cNvSpPr>
          <p:nvPr/>
        </p:nvSpPr>
        <p:spPr bwMode="auto">
          <a:xfrm>
            <a:off x="3951535" y="1297618"/>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5" name="Oval 14">
            <a:extLst>
              <a:ext uri="{FF2B5EF4-FFF2-40B4-BE49-F238E27FC236}">
                <a16:creationId xmlns:a16="http://schemas.microsoft.com/office/drawing/2014/main" id="{D8E2EF40-D319-4551-B1FC-7880EFDFA95C}"/>
              </a:ext>
            </a:extLst>
          </p:cNvPr>
          <p:cNvSpPr>
            <a:spLocks noChangeAspect="1"/>
          </p:cNvSpPr>
          <p:nvPr/>
        </p:nvSpPr>
        <p:spPr bwMode="auto">
          <a:xfrm>
            <a:off x="4715305" y="2059659"/>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7" name="Oval 16">
            <a:extLst>
              <a:ext uri="{FF2B5EF4-FFF2-40B4-BE49-F238E27FC236}">
                <a16:creationId xmlns:a16="http://schemas.microsoft.com/office/drawing/2014/main" id="{739903AB-CDD5-4574-AF05-56BC5EEF8C69}"/>
              </a:ext>
            </a:extLst>
          </p:cNvPr>
          <p:cNvSpPr>
            <a:spLocks noChangeAspect="1"/>
          </p:cNvSpPr>
          <p:nvPr/>
        </p:nvSpPr>
        <p:spPr bwMode="auto">
          <a:xfrm>
            <a:off x="6638387" y="2052722"/>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8" name="Oval 17">
            <a:extLst>
              <a:ext uri="{FF2B5EF4-FFF2-40B4-BE49-F238E27FC236}">
                <a16:creationId xmlns:a16="http://schemas.microsoft.com/office/drawing/2014/main" id="{B014F595-1960-4700-BD9D-6EDBE819BBE3}"/>
              </a:ext>
            </a:extLst>
          </p:cNvPr>
          <p:cNvSpPr>
            <a:spLocks noChangeAspect="1"/>
          </p:cNvSpPr>
          <p:nvPr/>
        </p:nvSpPr>
        <p:spPr bwMode="auto">
          <a:xfrm>
            <a:off x="6638387" y="1680374"/>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9" name="Oval 18">
            <a:extLst>
              <a:ext uri="{FF2B5EF4-FFF2-40B4-BE49-F238E27FC236}">
                <a16:creationId xmlns:a16="http://schemas.microsoft.com/office/drawing/2014/main" id="{D7999940-BA31-4A6D-8C27-56F441D0B1B8}"/>
              </a:ext>
            </a:extLst>
          </p:cNvPr>
          <p:cNvSpPr>
            <a:spLocks noChangeAspect="1"/>
          </p:cNvSpPr>
          <p:nvPr/>
        </p:nvSpPr>
        <p:spPr bwMode="auto">
          <a:xfrm>
            <a:off x="7020272" y="2045783"/>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0" name="Oval 19">
            <a:extLst>
              <a:ext uri="{FF2B5EF4-FFF2-40B4-BE49-F238E27FC236}">
                <a16:creationId xmlns:a16="http://schemas.microsoft.com/office/drawing/2014/main" id="{A55A551B-5045-4AD2-BC59-179A5A153FF6}"/>
              </a:ext>
            </a:extLst>
          </p:cNvPr>
          <p:cNvSpPr>
            <a:spLocks noChangeAspect="1"/>
          </p:cNvSpPr>
          <p:nvPr/>
        </p:nvSpPr>
        <p:spPr bwMode="auto">
          <a:xfrm>
            <a:off x="6638387" y="1290681"/>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1" name="Oval 20">
            <a:extLst>
              <a:ext uri="{FF2B5EF4-FFF2-40B4-BE49-F238E27FC236}">
                <a16:creationId xmlns:a16="http://schemas.microsoft.com/office/drawing/2014/main" id="{9F848C04-09C1-475F-B83C-CE1EF63DDACC}"/>
              </a:ext>
            </a:extLst>
          </p:cNvPr>
          <p:cNvSpPr>
            <a:spLocks noChangeAspect="1"/>
          </p:cNvSpPr>
          <p:nvPr/>
        </p:nvSpPr>
        <p:spPr bwMode="auto">
          <a:xfrm>
            <a:off x="7402157" y="2052722"/>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3" name="Oval 22">
            <a:extLst>
              <a:ext uri="{FF2B5EF4-FFF2-40B4-BE49-F238E27FC236}">
                <a16:creationId xmlns:a16="http://schemas.microsoft.com/office/drawing/2014/main" id="{61357BB2-AE76-4C51-A16A-B3DEA044EE93}"/>
              </a:ext>
            </a:extLst>
          </p:cNvPr>
          <p:cNvSpPr>
            <a:spLocks noChangeAspect="1"/>
          </p:cNvSpPr>
          <p:nvPr/>
        </p:nvSpPr>
        <p:spPr bwMode="auto">
          <a:xfrm>
            <a:off x="7784042" y="2059662"/>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4" name="Rectangle 1">
            <a:extLst>
              <a:ext uri="{FF2B5EF4-FFF2-40B4-BE49-F238E27FC236}">
                <a16:creationId xmlns:a16="http://schemas.microsoft.com/office/drawing/2014/main" id="{CFAFDE09-11E4-46DC-907F-CBEA79062FEB}"/>
              </a:ext>
            </a:extLst>
          </p:cNvPr>
          <p:cNvSpPr>
            <a:spLocks noChangeArrowheads="1"/>
          </p:cNvSpPr>
          <p:nvPr/>
        </p:nvSpPr>
        <p:spPr bwMode="auto">
          <a:xfrm>
            <a:off x="649513" y="2686285"/>
            <a:ext cx="675264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1	       2		         3			        4</a:t>
            </a:r>
            <a:endParaRPr kumimoji="0" lang="en-GB" altLang="en-US" sz="20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graphicFrame>
        <p:nvGraphicFramePr>
          <p:cNvPr id="25" name="Table 15">
            <a:extLst>
              <a:ext uri="{FF2B5EF4-FFF2-40B4-BE49-F238E27FC236}">
                <a16:creationId xmlns:a16="http://schemas.microsoft.com/office/drawing/2014/main" id="{842BC7A8-006D-4416-A28C-0B6B27C017CF}"/>
              </a:ext>
            </a:extLst>
          </p:cNvPr>
          <p:cNvGraphicFramePr>
            <a:graphicFrameLocks noGrp="1"/>
          </p:cNvGraphicFramePr>
          <p:nvPr>
            <p:extLst>
              <p:ext uri="{D42A27DB-BD31-4B8C-83A1-F6EECF244321}">
                <p14:modId xmlns:p14="http://schemas.microsoft.com/office/powerpoint/2010/main" val="2022981828"/>
              </p:ext>
            </p:extLst>
          </p:nvPr>
        </p:nvGraphicFramePr>
        <p:xfrm>
          <a:off x="939377" y="3376835"/>
          <a:ext cx="7017405" cy="1036320"/>
        </p:xfrm>
        <a:graphic>
          <a:graphicData uri="http://schemas.openxmlformats.org/drawingml/2006/table">
            <a:tbl>
              <a:tblPr firstRow="1" bandRow="1">
                <a:tableStyleId>{5C22544A-7EE6-4342-B048-85BDC9FD1C3A}</a:tableStyleId>
              </a:tblPr>
              <a:tblGrid>
                <a:gridCol w="1475585">
                  <a:extLst>
                    <a:ext uri="{9D8B030D-6E8A-4147-A177-3AD203B41FA5}">
                      <a16:colId xmlns:a16="http://schemas.microsoft.com/office/drawing/2014/main" val="3014938100"/>
                    </a:ext>
                  </a:extLst>
                </a:gridCol>
                <a:gridCol w="554182">
                  <a:extLst>
                    <a:ext uri="{9D8B030D-6E8A-4147-A177-3AD203B41FA5}">
                      <a16:colId xmlns:a16="http://schemas.microsoft.com/office/drawing/2014/main" val="3164475477"/>
                    </a:ext>
                  </a:extLst>
                </a:gridCol>
                <a:gridCol w="554182">
                  <a:extLst>
                    <a:ext uri="{9D8B030D-6E8A-4147-A177-3AD203B41FA5}">
                      <a16:colId xmlns:a16="http://schemas.microsoft.com/office/drawing/2014/main" val="2801177566"/>
                    </a:ext>
                  </a:extLst>
                </a:gridCol>
                <a:gridCol w="554182">
                  <a:extLst>
                    <a:ext uri="{9D8B030D-6E8A-4147-A177-3AD203B41FA5}">
                      <a16:colId xmlns:a16="http://schemas.microsoft.com/office/drawing/2014/main" val="3492416417"/>
                    </a:ext>
                  </a:extLst>
                </a:gridCol>
                <a:gridCol w="554182">
                  <a:extLst>
                    <a:ext uri="{9D8B030D-6E8A-4147-A177-3AD203B41FA5}">
                      <a16:colId xmlns:a16="http://schemas.microsoft.com/office/drawing/2014/main" val="438941599"/>
                    </a:ext>
                  </a:extLst>
                </a:gridCol>
                <a:gridCol w="554182">
                  <a:extLst>
                    <a:ext uri="{9D8B030D-6E8A-4147-A177-3AD203B41FA5}">
                      <a16:colId xmlns:a16="http://schemas.microsoft.com/office/drawing/2014/main" val="3621522430"/>
                    </a:ext>
                  </a:extLst>
                </a:gridCol>
                <a:gridCol w="554182">
                  <a:extLst>
                    <a:ext uri="{9D8B030D-6E8A-4147-A177-3AD203B41FA5}">
                      <a16:colId xmlns:a16="http://schemas.microsoft.com/office/drawing/2014/main" val="1071919008"/>
                    </a:ext>
                  </a:extLst>
                </a:gridCol>
                <a:gridCol w="554182">
                  <a:extLst>
                    <a:ext uri="{9D8B030D-6E8A-4147-A177-3AD203B41FA5}">
                      <a16:colId xmlns:a16="http://schemas.microsoft.com/office/drawing/2014/main" val="1246340882"/>
                    </a:ext>
                  </a:extLst>
                </a:gridCol>
                <a:gridCol w="554182">
                  <a:extLst>
                    <a:ext uri="{9D8B030D-6E8A-4147-A177-3AD203B41FA5}">
                      <a16:colId xmlns:a16="http://schemas.microsoft.com/office/drawing/2014/main" val="3769814757"/>
                    </a:ext>
                  </a:extLst>
                </a:gridCol>
                <a:gridCol w="554182">
                  <a:extLst>
                    <a:ext uri="{9D8B030D-6E8A-4147-A177-3AD203B41FA5}">
                      <a16:colId xmlns:a16="http://schemas.microsoft.com/office/drawing/2014/main" val="654150979"/>
                    </a:ext>
                  </a:extLst>
                </a:gridCol>
                <a:gridCol w="554182">
                  <a:extLst>
                    <a:ext uri="{9D8B030D-6E8A-4147-A177-3AD203B41FA5}">
                      <a16:colId xmlns:a16="http://schemas.microsoft.com/office/drawing/2014/main" val="2686781237"/>
                    </a:ext>
                  </a:extLst>
                </a:gridCol>
              </a:tblGrid>
              <a:tr h="370840">
                <a:tc>
                  <a:txBody>
                    <a:bodyPr/>
                    <a:lstStyle/>
                    <a:p>
                      <a:pPr algn="l"/>
                      <a:r>
                        <a:rPr lang="en-GB" sz="1400" b="1" dirty="0">
                          <a:solidFill>
                            <a:srgbClr val="002060"/>
                          </a:solidFill>
                          <a:latin typeface="Arial" panose="020B0604020202020204" pitchFamily="34" charset="0"/>
                          <a:cs typeface="Arial" panose="020B0604020202020204" pitchFamily="34" charset="0"/>
                        </a:rPr>
                        <a:t>Pattern number (input)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773239"/>
                  </a:ext>
                </a:extLst>
              </a:tr>
              <a:tr h="370840">
                <a:tc>
                  <a:txBody>
                    <a:bodyPr/>
                    <a:lstStyle/>
                    <a:p>
                      <a:pPr algn="l"/>
                      <a:r>
                        <a:rPr lang="en-GB" sz="1400" b="1" dirty="0">
                          <a:solidFill>
                            <a:srgbClr val="002060"/>
                          </a:solidFill>
                          <a:latin typeface="Arial" panose="020B0604020202020204" pitchFamily="34" charset="0"/>
                          <a:cs typeface="Arial" panose="020B0604020202020204" pitchFamily="34" charset="0"/>
                        </a:rPr>
                        <a:t>Number of dots (output)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7582596"/>
                  </a:ext>
                </a:extLst>
              </a:tr>
            </a:tbl>
          </a:graphicData>
        </a:graphic>
      </p:graphicFrame>
      <p:sp>
        <p:nvSpPr>
          <p:cNvPr id="26" name="Oval 25">
            <a:extLst>
              <a:ext uri="{FF2B5EF4-FFF2-40B4-BE49-F238E27FC236}">
                <a16:creationId xmlns:a16="http://schemas.microsoft.com/office/drawing/2014/main" id="{4CE85DEE-3185-4357-B67D-A2E6222FFC99}"/>
              </a:ext>
            </a:extLst>
          </p:cNvPr>
          <p:cNvSpPr>
            <a:spLocks noChangeAspect="1"/>
          </p:cNvSpPr>
          <p:nvPr/>
        </p:nvSpPr>
        <p:spPr bwMode="auto">
          <a:xfrm>
            <a:off x="5487989" y="2043542"/>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7" name="Oval 26">
            <a:extLst>
              <a:ext uri="{FF2B5EF4-FFF2-40B4-BE49-F238E27FC236}">
                <a16:creationId xmlns:a16="http://schemas.microsoft.com/office/drawing/2014/main" id="{80E28995-8B57-4BEF-BEFA-6B8C0508F09E}"/>
              </a:ext>
            </a:extLst>
          </p:cNvPr>
          <p:cNvSpPr>
            <a:spLocks noChangeAspect="1"/>
          </p:cNvSpPr>
          <p:nvPr/>
        </p:nvSpPr>
        <p:spPr bwMode="auto">
          <a:xfrm>
            <a:off x="5860960" y="2052722"/>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8" name="Oval 27">
            <a:extLst>
              <a:ext uri="{FF2B5EF4-FFF2-40B4-BE49-F238E27FC236}">
                <a16:creationId xmlns:a16="http://schemas.microsoft.com/office/drawing/2014/main" id="{C9FBA666-6804-4230-9661-7024B71F1617}"/>
              </a:ext>
            </a:extLst>
          </p:cNvPr>
          <p:cNvSpPr>
            <a:spLocks noChangeAspect="1"/>
          </p:cNvSpPr>
          <p:nvPr/>
        </p:nvSpPr>
        <p:spPr bwMode="auto">
          <a:xfrm>
            <a:off x="6242845" y="2039272"/>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9" name="Oval 28">
            <a:extLst>
              <a:ext uri="{FF2B5EF4-FFF2-40B4-BE49-F238E27FC236}">
                <a16:creationId xmlns:a16="http://schemas.microsoft.com/office/drawing/2014/main" id="{B73A0415-FDF9-462E-86AB-F9F13E7E7C43}"/>
              </a:ext>
            </a:extLst>
          </p:cNvPr>
          <p:cNvSpPr>
            <a:spLocks noChangeAspect="1"/>
          </p:cNvSpPr>
          <p:nvPr/>
        </p:nvSpPr>
        <p:spPr bwMode="auto">
          <a:xfrm>
            <a:off x="3174108" y="2074882"/>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0" name="Oval 29">
            <a:extLst>
              <a:ext uri="{FF2B5EF4-FFF2-40B4-BE49-F238E27FC236}">
                <a16:creationId xmlns:a16="http://schemas.microsoft.com/office/drawing/2014/main" id="{8C5477C9-CA3F-47CE-85D5-6F89A1B93D4D}"/>
              </a:ext>
            </a:extLst>
          </p:cNvPr>
          <p:cNvSpPr>
            <a:spLocks noChangeAspect="1"/>
          </p:cNvSpPr>
          <p:nvPr/>
        </p:nvSpPr>
        <p:spPr bwMode="auto">
          <a:xfrm>
            <a:off x="3555993" y="2059659"/>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1" name="Oval 30">
            <a:extLst>
              <a:ext uri="{FF2B5EF4-FFF2-40B4-BE49-F238E27FC236}">
                <a16:creationId xmlns:a16="http://schemas.microsoft.com/office/drawing/2014/main" id="{53E8701B-3059-462C-8ACA-6870908CFF78}"/>
              </a:ext>
            </a:extLst>
          </p:cNvPr>
          <p:cNvSpPr>
            <a:spLocks noChangeAspect="1"/>
          </p:cNvSpPr>
          <p:nvPr/>
        </p:nvSpPr>
        <p:spPr bwMode="auto">
          <a:xfrm>
            <a:off x="1619254" y="2117430"/>
            <a:ext cx="381885" cy="379285"/>
          </a:xfrm>
          <a:prstGeom prst="ellipse">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3" name="Rectangle 1">
            <a:extLst>
              <a:ext uri="{FF2B5EF4-FFF2-40B4-BE49-F238E27FC236}">
                <a16:creationId xmlns:a16="http://schemas.microsoft.com/office/drawing/2014/main" id="{96E6D46C-9ACA-45D2-95FC-600655733E24}"/>
              </a:ext>
            </a:extLst>
          </p:cNvPr>
          <p:cNvSpPr>
            <a:spLocks noChangeArrowheads="1"/>
          </p:cNvSpPr>
          <p:nvPr/>
        </p:nvSpPr>
        <p:spPr bwMode="auto">
          <a:xfrm>
            <a:off x="599850" y="4501842"/>
            <a:ext cx="81369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To find the number of dots for any pattern number you </a:t>
            </a:r>
            <a:r>
              <a:rPr kumimoji="0" lang="en-GB" altLang="en-US" sz="2000" i="0"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multiply</a:t>
            </a:r>
            <a:r>
              <a:rPr kumimoji="0" lang="en-GB" altLang="en-US" sz="200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the pattern number </a:t>
            </a:r>
            <a:r>
              <a:rPr kumimoji="0" lang="en-GB" altLang="en-US" sz="2000" i="0"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by 3</a:t>
            </a:r>
            <a:r>
              <a:rPr kumimoji="0" lang="en-GB" altLang="en-US" sz="200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and </a:t>
            </a:r>
            <a:r>
              <a:rPr lang="en-GB" altLang="en-US" sz="2000" u="sng" dirty="0">
                <a:solidFill>
                  <a:srgbClr val="002060"/>
                </a:solidFill>
                <a:latin typeface="Arial" panose="020B0604020202020204" pitchFamily="34" charset="0"/>
                <a:ea typeface="Calibri" panose="020F0502020204030204" pitchFamily="34" charset="0"/>
                <a:cs typeface="Arial" panose="020B0604020202020204" pitchFamily="34" charset="0"/>
              </a:rPr>
              <a:t>subtract 2</a:t>
            </a:r>
            <a:endParaRPr kumimoji="0" lang="en-GB" altLang="en-US" sz="2000" i="0" u="sng"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sp>
        <p:nvSpPr>
          <p:cNvPr id="34" name="Rectangle 1">
            <a:extLst>
              <a:ext uri="{FF2B5EF4-FFF2-40B4-BE49-F238E27FC236}">
                <a16:creationId xmlns:a16="http://schemas.microsoft.com/office/drawing/2014/main" id="{7729C282-6F89-4971-B224-3A51733BC39F}"/>
              </a:ext>
            </a:extLst>
          </p:cNvPr>
          <p:cNvSpPr>
            <a:spLocks noChangeArrowheads="1"/>
          </p:cNvSpPr>
          <p:nvPr/>
        </p:nvSpPr>
        <p:spPr bwMode="auto">
          <a:xfrm>
            <a:off x="503548" y="5441448"/>
            <a:ext cx="813690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GB" altLang="en-US" sz="2000" b="1" dirty="0">
                <a:solidFill>
                  <a:srgbClr val="002060"/>
                </a:solidFill>
                <a:latin typeface="Arial" panose="020B0604020202020204" pitchFamily="34" charset="0"/>
                <a:cs typeface="Arial" panose="020B0604020202020204" pitchFamily="34" charset="0"/>
              </a:rPr>
              <a:t>How could you use the calculator to work out how many dots are needed for the 296</a:t>
            </a:r>
            <a:r>
              <a:rPr lang="en-GB" altLang="en-US" sz="2000" b="1" baseline="30000" dirty="0">
                <a:solidFill>
                  <a:srgbClr val="002060"/>
                </a:solidFill>
                <a:latin typeface="Arial" panose="020B0604020202020204" pitchFamily="34" charset="0"/>
                <a:cs typeface="Arial" panose="020B0604020202020204" pitchFamily="34" charset="0"/>
              </a:rPr>
              <a:t>th</a:t>
            </a:r>
            <a:r>
              <a:rPr lang="en-GB" altLang="en-US" sz="2000" b="1" dirty="0">
                <a:solidFill>
                  <a:srgbClr val="002060"/>
                </a:solidFill>
                <a:latin typeface="Arial" panose="020B0604020202020204" pitchFamily="34" charset="0"/>
                <a:cs typeface="Arial" panose="020B0604020202020204" pitchFamily="34" charset="0"/>
              </a:rPr>
              <a:t> pattern in this sequence?</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strike="noStrike" cap="none" normalizeH="0" baseline="0" dirty="0">
                <a:ln>
                  <a:noFill/>
                </a:ln>
                <a:solidFill>
                  <a:srgbClr val="002060"/>
                </a:solidFill>
                <a:effectLst/>
                <a:latin typeface="Arial" panose="020B0604020202020204" pitchFamily="34" charset="0"/>
                <a:cs typeface="Arial" panose="020B0604020202020204" pitchFamily="34" charset="0"/>
              </a:rPr>
              <a:t>Which pattern number would need </a:t>
            </a:r>
            <a:r>
              <a:rPr lang="en-GB" altLang="en-US" sz="2000" b="1" dirty="0">
                <a:solidFill>
                  <a:srgbClr val="002060"/>
                </a:solidFill>
                <a:latin typeface="Arial" panose="020B0604020202020204" pitchFamily="34" charset="0"/>
                <a:cs typeface="Arial" panose="020B0604020202020204" pitchFamily="34" charset="0"/>
              </a:rPr>
              <a:t>472</a:t>
            </a:r>
            <a:r>
              <a:rPr kumimoji="0" lang="en-GB" altLang="en-US" sz="2000" b="1" i="0" strike="noStrike" cap="none" normalizeH="0" baseline="0" dirty="0">
                <a:ln>
                  <a:noFill/>
                </a:ln>
                <a:solidFill>
                  <a:srgbClr val="002060"/>
                </a:solidFill>
                <a:effectLst/>
                <a:latin typeface="Arial" panose="020B0604020202020204" pitchFamily="34" charset="0"/>
                <a:cs typeface="Arial" panose="020B0604020202020204" pitchFamily="34" charset="0"/>
              </a:rPr>
              <a:t> dots?</a:t>
            </a:r>
          </a:p>
        </p:txBody>
      </p:sp>
      <p:pic>
        <p:nvPicPr>
          <p:cNvPr id="4" name="Audio 3">
            <a:hlinkClick r:id="" action="ppaction://media"/>
            <a:extLst>
              <a:ext uri="{FF2B5EF4-FFF2-40B4-BE49-F238E27FC236}">
                <a16:creationId xmlns:a16="http://schemas.microsoft.com/office/drawing/2014/main" id="{C04FEB80-0C4A-42F1-9611-EC84DFB10EB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761703012"/>
      </p:ext>
    </p:extLst>
  </p:cSld>
  <p:clrMapOvr>
    <a:masterClrMapping/>
  </p:clrMapOvr>
  <mc:AlternateContent xmlns:mc="http://schemas.openxmlformats.org/markup-compatibility/2006" xmlns:p14="http://schemas.microsoft.com/office/powerpoint/2010/main">
    <mc:Choice Requires="p14">
      <p:transition spd="slow" p14:dur="2000" advTm="36569"/>
    </mc:Choice>
    <mc:Fallback xmlns="">
      <p:transition spd="slow" advTm="365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5966" y="111770"/>
            <a:ext cx="5939210" cy="580926"/>
          </a:xfrm>
        </p:spPr>
        <p:txBody>
          <a:bodyPr/>
          <a:lstStyle/>
          <a:p>
            <a:pPr algn="r"/>
            <a:r>
              <a:rPr lang="en-GB" sz="3600" dirty="0"/>
              <a:t>Growing yet another pattern</a:t>
            </a:r>
            <a:endParaRPr lang="en-GB" sz="4000" dirty="0"/>
          </a:p>
        </p:txBody>
      </p:sp>
      <p:sp>
        <p:nvSpPr>
          <p:cNvPr id="22" name="Oval 21">
            <a:extLst>
              <a:ext uri="{FF2B5EF4-FFF2-40B4-BE49-F238E27FC236}">
                <a16:creationId xmlns:a16="http://schemas.microsoft.com/office/drawing/2014/main" id="{DDC2B95E-F3DC-41AF-8352-F583978DF542}"/>
              </a:ext>
            </a:extLst>
          </p:cNvPr>
          <p:cNvSpPr>
            <a:spLocks noChangeAspect="1"/>
          </p:cNvSpPr>
          <p:nvPr/>
        </p:nvSpPr>
        <p:spPr bwMode="auto">
          <a:xfrm>
            <a:off x="6539248" y="1231455"/>
            <a:ext cx="381885" cy="379285"/>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7" name="Oval 6">
            <a:extLst>
              <a:ext uri="{FF2B5EF4-FFF2-40B4-BE49-F238E27FC236}">
                <a16:creationId xmlns:a16="http://schemas.microsoft.com/office/drawing/2014/main" id="{A7DBF71C-17EA-46AF-B8E0-3B9135B796DF}"/>
              </a:ext>
            </a:extLst>
          </p:cNvPr>
          <p:cNvSpPr>
            <a:spLocks noChangeAspect="1"/>
          </p:cNvSpPr>
          <p:nvPr/>
        </p:nvSpPr>
        <p:spPr bwMode="auto">
          <a:xfrm>
            <a:off x="667498" y="2433445"/>
            <a:ext cx="381885" cy="365407"/>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8" name="Oval 7">
            <a:extLst>
              <a:ext uri="{FF2B5EF4-FFF2-40B4-BE49-F238E27FC236}">
                <a16:creationId xmlns:a16="http://schemas.microsoft.com/office/drawing/2014/main" id="{3D8DB478-7447-4FF8-BE29-73F97970B2A4}"/>
              </a:ext>
            </a:extLst>
          </p:cNvPr>
          <p:cNvSpPr>
            <a:spLocks noChangeAspect="1"/>
          </p:cNvSpPr>
          <p:nvPr/>
        </p:nvSpPr>
        <p:spPr bwMode="auto">
          <a:xfrm>
            <a:off x="1915657" y="2426508"/>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9" name="Oval 8">
            <a:extLst>
              <a:ext uri="{FF2B5EF4-FFF2-40B4-BE49-F238E27FC236}">
                <a16:creationId xmlns:a16="http://schemas.microsoft.com/office/drawing/2014/main" id="{6EE25337-058E-441C-8D9B-C6BD1BA65645}"/>
              </a:ext>
            </a:extLst>
          </p:cNvPr>
          <p:cNvSpPr>
            <a:spLocks noChangeAspect="1"/>
          </p:cNvSpPr>
          <p:nvPr/>
        </p:nvSpPr>
        <p:spPr bwMode="auto">
          <a:xfrm>
            <a:off x="1915657" y="2054160"/>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Oval 9">
            <a:extLst>
              <a:ext uri="{FF2B5EF4-FFF2-40B4-BE49-F238E27FC236}">
                <a16:creationId xmlns:a16="http://schemas.microsoft.com/office/drawing/2014/main" id="{DC31A835-BEC0-46AF-9DF8-219C0F9A5195}"/>
              </a:ext>
            </a:extLst>
          </p:cNvPr>
          <p:cNvSpPr>
            <a:spLocks noChangeAspect="1"/>
          </p:cNvSpPr>
          <p:nvPr/>
        </p:nvSpPr>
        <p:spPr bwMode="auto">
          <a:xfrm>
            <a:off x="2297542" y="2440165"/>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1" name="Oval 10">
            <a:extLst>
              <a:ext uri="{FF2B5EF4-FFF2-40B4-BE49-F238E27FC236}">
                <a16:creationId xmlns:a16="http://schemas.microsoft.com/office/drawing/2014/main" id="{39CC2B3F-A021-4A6C-BDF8-D2AE58DBD7CE}"/>
              </a:ext>
            </a:extLst>
          </p:cNvPr>
          <p:cNvSpPr>
            <a:spLocks noChangeAspect="1"/>
          </p:cNvSpPr>
          <p:nvPr/>
        </p:nvSpPr>
        <p:spPr bwMode="auto">
          <a:xfrm>
            <a:off x="3852396" y="2382394"/>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2" name="Oval 11">
            <a:extLst>
              <a:ext uri="{FF2B5EF4-FFF2-40B4-BE49-F238E27FC236}">
                <a16:creationId xmlns:a16="http://schemas.microsoft.com/office/drawing/2014/main" id="{BDF93E92-733F-4F0A-8281-FE9A4BDBE167}"/>
              </a:ext>
            </a:extLst>
          </p:cNvPr>
          <p:cNvSpPr>
            <a:spLocks noChangeAspect="1"/>
          </p:cNvSpPr>
          <p:nvPr/>
        </p:nvSpPr>
        <p:spPr bwMode="auto">
          <a:xfrm>
            <a:off x="3852396" y="2010046"/>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3" name="Oval 12">
            <a:extLst>
              <a:ext uri="{FF2B5EF4-FFF2-40B4-BE49-F238E27FC236}">
                <a16:creationId xmlns:a16="http://schemas.microsoft.com/office/drawing/2014/main" id="{5FB93A2B-CF23-4BB2-876C-C6365B458A95}"/>
              </a:ext>
            </a:extLst>
          </p:cNvPr>
          <p:cNvSpPr>
            <a:spLocks noChangeAspect="1"/>
          </p:cNvSpPr>
          <p:nvPr/>
        </p:nvSpPr>
        <p:spPr bwMode="auto">
          <a:xfrm>
            <a:off x="4234281" y="2397617"/>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4" name="Oval 13">
            <a:extLst>
              <a:ext uri="{FF2B5EF4-FFF2-40B4-BE49-F238E27FC236}">
                <a16:creationId xmlns:a16="http://schemas.microsoft.com/office/drawing/2014/main" id="{E064F6E2-2A1F-4ABC-B389-BB45C99C73DE}"/>
              </a:ext>
            </a:extLst>
          </p:cNvPr>
          <p:cNvSpPr>
            <a:spLocks noChangeAspect="1"/>
          </p:cNvSpPr>
          <p:nvPr/>
        </p:nvSpPr>
        <p:spPr bwMode="auto">
          <a:xfrm>
            <a:off x="3852396" y="1620353"/>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5" name="Oval 14">
            <a:extLst>
              <a:ext uri="{FF2B5EF4-FFF2-40B4-BE49-F238E27FC236}">
                <a16:creationId xmlns:a16="http://schemas.microsoft.com/office/drawing/2014/main" id="{D8E2EF40-D319-4551-B1FC-7880EFDFA95C}"/>
              </a:ext>
            </a:extLst>
          </p:cNvPr>
          <p:cNvSpPr>
            <a:spLocks noChangeAspect="1"/>
          </p:cNvSpPr>
          <p:nvPr/>
        </p:nvSpPr>
        <p:spPr bwMode="auto">
          <a:xfrm>
            <a:off x="4616166" y="2382394"/>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7" name="Oval 16">
            <a:extLst>
              <a:ext uri="{FF2B5EF4-FFF2-40B4-BE49-F238E27FC236}">
                <a16:creationId xmlns:a16="http://schemas.microsoft.com/office/drawing/2014/main" id="{739903AB-CDD5-4574-AF05-56BC5EEF8C69}"/>
              </a:ext>
            </a:extLst>
          </p:cNvPr>
          <p:cNvSpPr>
            <a:spLocks noChangeAspect="1"/>
          </p:cNvSpPr>
          <p:nvPr/>
        </p:nvSpPr>
        <p:spPr bwMode="auto">
          <a:xfrm>
            <a:off x="6539248" y="2375457"/>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8" name="Oval 17">
            <a:extLst>
              <a:ext uri="{FF2B5EF4-FFF2-40B4-BE49-F238E27FC236}">
                <a16:creationId xmlns:a16="http://schemas.microsoft.com/office/drawing/2014/main" id="{B014F595-1960-4700-BD9D-6EDBE819BBE3}"/>
              </a:ext>
            </a:extLst>
          </p:cNvPr>
          <p:cNvSpPr>
            <a:spLocks noChangeAspect="1"/>
          </p:cNvSpPr>
          <p:nvPr/>
        </p:nvSpPr>
        <p:spPr bwMode="auto">
          <a:xfrm>
            <a:off x="6539248" y="2003109"/>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9" name="Oval 18">
            <a:extLst>
              <a:ext uri="{FF2B5EF4-FFF2-40B4-BE49-F238E27FC236}">
                <a16:creationId xmlns:a16="http://schemas.microsoft.com/office/drawing/2014/main" id="{D7999940-BA31-4A6D-8C27-56F441D0B1B8}"/>
              </a:ext>
            </a:extLst>
          </p:cNvPr>
          <p:cNvSpPr>
            <a:spLocks noChangeAspect="1"/>
          </p:cNvSpPr>
          <p:nvPr/>
        </p:nvSpPr>
        <p:spPr bwMode="auto">
          <a:xfrm>
            <a:off x="6921133" y="2368518"/>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0" name="Oval 19">
            <a:extLst>
              <a:ext uri="{FF2B5EF4-FFF2-40B4-BE49-F238E27FC236}">
                <a16:creationId xmlns:a16="http://schemas.microsoft.com/office/drawing/2014/main" id="{A55A551B-5045-4AD2-BC59-179A5A153FF6}"/>
              </a:ext>
            </a:extLst>
          </p:cNvPr>
          <p:cNvSpPr>
            <a:spLocks noChangeAspect="1"/>
          </p:cNvSpPr>
          <p:nvPr/>
        </p:nvSpPr>
        <p:spPr bwMode="auto">
          <a:xfrm>
            <a:off x="6539248" y="1613416"/>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1" name="Oval 20">
            <a:extLst>
              <a:ext uri="{FF2B5EF4-FFF2-40B4-BE49-F238E27FC236}">
                <a16:creationId xmlns:a16="http://schemas.microsoft.com/office/drawing/2014/main" id="{9F848C04-09C1-475F-B83C-CE1EF63DDACC}"/>
              </a:ext>
            </a:extLst>
          </p:cNvPr>
          <p:cNvSpPr>
            <a:spLocks noChangeAspect="1"/>
          </p:cNvSpPr>
          <p:nvPr/>
        </p:nvSpPr>
        <p:spPr bwMode="auto">
          <a:xfrm>
            <a:off x="7303018" y="2375457"/>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3" name="Oval 22">
            <a:extLst>
              <a:ext uri="{FF2B5EF4-FFF2-40B4-BE49-F238E27FC236}">
                <a16:creationId xmlns:a16="http://schemas.microsoft.com/office/drawing/2014/main" id="{61357BB2-AE76-4C51-A16A-B3DEA044EE93}"/>
              </a:ext>
            </a:extLst>
          </p:cNvPr>
          <p:cNvSpPr>
            <a:spLocks noChangeAspect="1"/>
          </p:cNvSpPr>
          <p:nvPr/>
        </p:nvSpPr>
        <p:spPr bwMode="auto">
          <a:xfrm>
            <a:off x="7684903" y="2382397"/>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4" name="Rectangle 1">
            <a:extLst>
              <a:ext uri="{FF2B5EF4-FFF2-40B4-BE49-F238E27FC236}">
                <a16:creationId xmlns:a16="http://schemas.microsoft.com/office/drawing/2014/main" id="{CFAFDE09-11E4-46DC-907F-CBEA79062FEB}"/>
              </a:ext>
            </a:extLst>
          </p:cNvPr>
          <p:cNvSpPr>
            <a:spLocks noChangeArrowheads="1"/>
          </p:cNvSpPr>
          <p:nvPr/>
        </p:nvSpPr>
        <p:spPr bwMode="auto">
          <a:xfrm>
            <a:off x="634851" y="4024762"/>
            <a:ext cx="675264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1	       2		         3			        4</a:t>
            </a:r>
            <a:endParaRPr kumimoji="0" lang="en-GB" altLang="en-US" sz="2000" b="0" i="0" u="none"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graphicFrame>
        <p:nvGraphicFramePr>
          <p:cNvPr id="25" name="Table 15">
            <a:extLst>
              <a:ext uri="{FF2B5EF4-FFF2-40B4-BE49-F238E27FC236}">
                <a16:creationId xmlns:a16="http://schemas.microsoft.com/office/drawing/2014/main" id="{842BC7A8-006D-4416-A28C-0B6B27C017CF}"/>
              </a:ext>
            </a:extLst>
          </p:cNvPr>
          <p:cNvGraphicFramePr>
            <a:graphicFrameLocks noGrp="1"/>
          </p:cNvGraphicFramePr>
          <p:nvPr>
            <p:extLst>
              <p:ext uri="{D42A27DB-BD31-4B8C-83A1-F6EECF244321}">
                <p14:modId xmlns:p14="http://schemas.microsoft.com/office/powerpoint/2010/main" val="3660933126"/>
              </p:ext>
            </p:extLst>
          </p:nvPr>
        </p:nvGraphicFramePr>
        <p:xfrm>
          <a:off x="990448" y="4536363"/>
          <a:ext cx="7017405" cy="1036320"/>
        </p:xfrm>
        <a:graphic>
          <a:graphicData uri="http://schemas.openxmlformats.org/drawingml/2006/table">
            <a:tbl>
              <a:tblPr firstRow="1" bandRow="1">
                <a:tableStyleId>{5C22544A-7EE6-4342-B048-85BDC9FD1C3A}</a:tableStyleId>
              </a:tblPr>
              <a:tblGrid>
                <a:gridCol w="1475585">
                  <a:extLst>
                    <a:ext uri="{9D8B030D-6E8A-4147-A177-3AD203B41FA5}">
                      <a16:colId xmlns:a16="http://schemas.microsoft.com/office/drawing/2014/main" val="3014938100"/>
                    </a:ext>
                  </a:extLst>
                </a:gridCol>
                <a:gridCol w="554182">
                  <a:extLst>
                    <a:ext uri="{9D8B030D-6E8A-4147-A177-3AD203B41FA5}">
                      <a16:colId xmlns:a16="http://schemas.microsoft.com/office/drawing/2014/main" val="3164475477"/>
                    </a:ext>
                  </a:extLst>
                </a:gridCol>
                <a:gridCol w="554182">
                  <a:extLst>
                    <a:ext uri="{9D8B030D-6E8A-4147-A177-3AD203B41FA5}">
                      <a16:colId xmlns:a16="http://schemas.microsoft.com/office/drawing/2014/main" val="2801177566"/>
                    </a:ext>
                  </a:extLst>
                </a:gridCol>
                <a:gridCol w="554182">
                  <a:extLst>
                    <a:ext uri="{9D8B030D-6E8A-4147-A177-3AD203B41FA5}">
                      <a16:colId xmlns:a16="http://schemas.microsoft.com/office/drawing/2014/main" val="3492416417"/>
                    </a:ext>
                  </a:extLst>
                </a:gridCol>
                <a:gridCol w="554182">
                  <a:extLst>
                    <a:ext uri="{9D8B030D-6E8A-4147-A177-3AD203B41FA5}">
                      <a16:colId xmlns:a16="http://schemas.microsoft.com/office/drawing/2014/main" val="438941599"/>
                    </a:ext>
                  </a:extLst>
                </a:gridCol>
                <a:gridCol w="554182">
                  <a:extLst>
                    <a:ext uri="{9D8B030D-6E8A-4147-A177-3AD203B41FA5}">
                      <a16:colId xmlns:a16="http://schemas.microsoft.com/office/drawing/2014/main" val="3621522430"/>
                    </a:ext>
                  </a:extLst>
                </a:gridCol>
                <a:gridCol w="554182">
                  <a:extLst>
                    <a:ext uri="{9D8B030D-6E8A-4147-A177-3AD203B41FA5}">
                      <a16:colId xmlns:a16="http://schemas.microsoft.com/office/drawing/2014/main" val="1071919008"/>
                    </a:ext>
                  </a:extLst>
                </a:gridCol>
                <a:gridCol w="554182">
                  <a:extLst>
                    <a:ext uri="{9D8B030D-6E8A-4147-A177-3AD203B41FA5}">
                      <a16:colId xmlns:a16="http://schemas.microsoft.com/office/drawing/2014/main" val="1246340882"/>
                    </a:ext>
                  </a:extLst>
                </a:gridCol>
                <a:gridCol w="554182">
                  <a:extLst>
                    <a:ext uri="{9D8B030D-6E8A-4147-A177-3AD203B41FA5}">
                      <a16:colId xmlns:a16="http://schemas.microsoft.com/office/drawing/2014/main" val="3769814757"/>
                    </a:ext>
                  </a:extLst>
                </a:gridCol>
                <a:gridCol w="554182">
                  <a:extLst>
                    <a:ext uri="{9D8B030D-6E8A-4147-A177-3AD203B41FA5}">
                      <a16:colId xmlns:a16="http://schemas.microsoft.com/office/drawing/2014/main" val="654150979"/>
                    </a:ext>
                  </a:extLst>
                </a:gridCol>
                <a:gridCol w="554182">
                  <a:extLst>
                    <a:ext uri="{9D8B030D-6E8A-4147-A177-3AD203B41FA5}">
                      <a16:colId xmlns:a16="http://schemas.microsoft.com/office/drawing/2014/main" val="2686781237"/>
                    </a:ext>
                  </a:extLst>
                </a:gridCol>
              </a:tblGrid>
              <a:tr h="370840">
                <a:tc>
                  <a:txBody>
                    <a:bodyPr/>
                    <a:lstStyle/>
                    <a:p>
                      <a:pPr algn="l"/>
                      <a:r>
                        <a:rPr lang="en-GB" sz="1400" b="1" dirty="0">
                          <a:solidFill>
                            <a:srgbClr val="002060"/>
                          </a:solidFill>
                          <a:latin typeface="Arial" panose="020B0604020202020204" pitchFamily="34" charset="0"/>
                          <a:cs typeface="Arial" panose="020B0604020202020204" pitchFamily="34" charset="0"/>
                        </a:rPr>
                        <a:t>Pattern number (input)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773239"/>
                  </a:ext>
                </a:extLst>
              </a:tr>
              <a:tr h="370840">
                <a:tc>
                  <a:txBody>
                    <a:bodyPr/>
                    <a:lstStyle/>
                    <a:p>
                      <a:pPr algn="l"/>
                      <a:r>
                        <a:rPr lang="en-GB" sz="1400" b="1" dirty="0">
                          <a:solidFill>
                            <a:srgbClr val="002060"/>
                          </a:solidFill>
                          <a:latin typeface="Arial" panose="020B0604020202020204" pitchFamily="34" charset="0"/>
                          <a:cs typeface="Arial" panose="020B0604020202020204" pitchFamily="34" charset="0"/>
                        </a:rPr>
                        <a:t>Number of dots (output)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0" dirty="0">
                          <a:solidFill>
                            <a:srgbClr val="002060"/>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b="0" dirty="0">
                        <a:solidFill>
                          <a:srgbClr val="00206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7582596"/>
                  </a:ext>
                </a:extLst>
              </a:tr>
            </a:tbl>
          </a:graphicData>
        </a:graphic>
      </p:graphicFrame>
      <p:sp>
        <p:nvSpPr>
          <p:cNvPr id="26" name="Oval 25">
            <a:extLst>
              <a:ext uri="{FF2B5EF4-FFF2-40B4-BE49-F238E27FC236}">
                <a16:creationId xmlns:a16="http://schemas.microsoft.com/office/drawing/2014/main" id="{4CE85DEE-3185-4357-B67D-A2E6222FFC99}"/>
              </a:ext>
            </a:extLst>
          </p:cNvPr>
          <p:cNvSpPr>
            <a:spLocks noChangeAspect="1"/>
          </p:cNvSpPr>
          <p:nvPr/>
        </p:nvSpPr>
        <p:spPr bwMode="auto">
          <a:xfrm>
            <a:off x="5388850" y="2366277"/>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7" name="Oval 26">
            <a:extLst>
              <a:ext uri="{FF2B5EF4-FFF2-40B4-BE49-F238E27FC236}">
                <a16:creationId xmlns:a16="http://schemas.microsoft.com/office/drawing/2014/main" id="{80E28995-8B57-4BEF-BEFA-6B8C0508F09E}"/>
              </a:ext>
            </a:extLst>
          </p:cNvPr>
          <p:cNvSpPr>
            <a:spLocks noChangeAspect="1"/>
          </p:cNvSpPr>
          <p:nvPr/>
        </p:nvSpPr>
        <p:spPr bwMode="auto">
          <a:xfrm>
            <a:off x="5761821" y="2375457"/>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8" name="Oval 27">
            <a:extLst>
              <a:ext uri="{FF2B5EF4-FFF2-40B4-BE49-F238E27FC236}">
                <a16:creationId xmlns:a16="http://schemas.microsoft.com/office/drawing/2014/main" id="{C9FBA666-6804-4230-9661-7024B71F1617}"/>
              </a:ext>
            </a:extLst>
          </p:cNvPr>
          <p:cNvSpPr>
            <a:spLocks noChangeAspect="1"/>
          </p:cNvSpPr>
          <p:nvPr/>
        </p:nvSpPr>
        <p:spPr bwMode="auto">
          <a:xfrm>
            <a:off x="6143706" y="2362007"/>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9" name="Oval 28">
            <a:extLst>
              <a:ext uri="{FF2B5EF4-FFF2-40B4-BE49-F238E27FC236}">
                <a16:creationId xmlns:a16="http://schemas.microsoft.com/office/drawing/2014/main" id="{B73A0415-FDF9-462E-86AB-F9F13E7E7C43}"/>
              </a:ext>
            </a:extLst>
          </p:cNvPr>
          <p:cNvSpPr>
            <a:spLocks noChangeAspect="1"/>
          </p:cNvSpPr>
          <p:nvPr/>
        </p:nvSpPr>
        <p:spPr bwMode="auto">
          <a:xfrm>
            <a:off x="3074969" y="2397617"/>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0" name="Oval 29">
            <a:extLst>
              <a:ext uri="{FF2B5EF4-FFF2-40B4-BE49-F238E27FC236}">
                <a16:creationId xmlns:a16="http://schemas.microsoft.com/office/drawing/2014/main" id="{8C5477C9-CA3F-47CE-85D5-6F89A1B93D4D}"/>
              </a:ext>
            </a:extLst>
          </p:cNvPr>
          <p:cNvSpPr>
            <a:spLocks noChangeAspect="1"/>
          </p:cNvSpPr>
          <p:nvPr/>
        </p:nvSpPr>
        <p:spPr bwMode="auto">
          <a:xfrm>
            <a:off x="3456854" y="2382394"/>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1" name="Oval 30">
            <a:extLst>
              <a:ext uri="{FF2B5EF4-FFF2-40B4-BE49-F238E27FC236}">
                <a16:creationId xmlns:a16="http://schemas.microsoft.com/office/drawing/2014/main" id="{53E8701B-3059-462C-8ACA-6870908CFF78}"/>
              </a:ext>
            </a:extLst>
          </p:cNvPr>
          <p:cNvSpPr>
            <a:spLocks noChangeAspect="1"/>
          </p:cNvSpPr>
          <p:nvPr/>
        </p:nvSpPr>
        <p:spPr bwMode="auto">
          <a:xfrm>
            <a:off x="1520115" y="2440165"/>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2" name="Rectangle 1">
            <a:extLst>
              <a:ext uri="{FF2B5EF4-FFF2-40B4-BE49-F238E27FC236}">
                <a16:creationId xmlns:a16="http://schemas.microsoft.com/office/drawing/2014/main" id="{5F9B8406-2571-4A03-BAC5-7283BAD6B323}"/>
              </a:ext>
            </a:extLst>
          </p:cNvPr>
          <p:cNvSpPr>
            <a:spLocks noChangeArrowheads="1"/>
          </p:cNvSpPr>
          <p:nvPr/>
        </p:nvSpPr>
        <p:spPr bwMode="auto">
          <a:xfrm>
            <a:off x="405981" y="808172"/>
            <a:ext cx="81369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What do you think the rule will be for working out the sequence for this pattern?</a:t>
            </a:r>
            <a:endParaRPr kumimoji="0" lang="en-GB" altLang="en-US" sz="2000" i="0"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sp>
        <p:nvSpPr>
          <p:cNvPr id="33" name="Oval 32">
            <a:extLst>
              <a:ext uri="{FF2B5EF4-FFF2-40B4-BE49-F238E27FC236}">
                <a16:creationId xmlns:a16="http://schemas.microsoft.com/office/drawing/2014/main" id="{543CF58F-5B9E-4DF7-8A06-BCD53A20AEA3}"/>
              </a:ext>
            </a:extLst>
          </p:cNvPr>
          <p:cNvSpPr>
            <a:spLocks noChangeAspect="1"/>
          </p:cNvSpPr>
          <p:nvPr/>
        </p:nvSpPr>
        <p:spPr bwMode="auto">
          <a:xfrm>
            <a:off x="1929401" y="2814100"/>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4" name="Oval 33">
            <a:extLst>
              <a:ext uri="{FF2B5EF4-FFF2-40B4-BE49-F238E27FC236}">
                <a16:creationId xmlns:a16="http://schemas.microsoft.com/office/drawing/2014/main" id="{E6F94F8B-53B9-4283-B1B8-83D9D606044D}"/>
              </a:ext>
            </a:extLst>
          </p:cNvPr>
          <p:cNvSpPr>
            <a:spLocks noChangeAspect="1"/>
          </p:cNvSpPr>
          <p:nvPr/>
        </p:nvSpPr>
        <p:spPr bwMode="auto">
          <a:xfrm>
            <a:off x="3866053" y="3153548"/>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5" name="Oval 34">
            <a:extLst>
              <a:ext uri="{FF2B5EF4-FFF2-40B4-BE49-F238E27FC236}">
                <a16:creationId xmlns:a16="http://schemas.microsoft.com/office/drawing/2014/main" id="{9CF726D5-3CBC-47FA-B2B9-9F035EACD4ED}"/>
              </a:ext>
            </a:extLst>
          </p:cNvPr>
          <p:cNvSpPr>
            <a:spLocks noChangeAspect="1"/>
          </p:cNvSpPr>
          <p:nvPr/>
        </p:nvSpPr>
        <p:spPr bwMode="auto">
          <a:xfrm>
            <a:off x="3866053" y="2763855"/>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6" name="Oval 35">
            <a:extLst>
              <a:ext uri="{FF2B5EF4-FFF2-40B4-BE49-F238E27FC236}">
                <a16:creationId xmlns:a16="http://schemas.microsoft.com/office/drawing/2014/main" id="{1AAD395B-28CC-4DB4-B77B-B908049DEDD8}"/>
              </a:ext>
            </a:extLst>
          </p:cNvPr>
          <p:cNvSpPr>
            <a:spLocks noChangeAspect="1"/>
          </p:cNvSpPr>
          <p:nvPr/>
        </p:nvSpPr>
        <p:spPr bwMode="auto">
          <a:xfrm>
            <a:off x="6539248" y="2772109"/>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7" name="Oval 36">
            <a:extLst>
              <a:ext uri="{FF2B5EF4-FFF2-40B4-BE49-F238E27FC236}">
                <a16:creationId xmlns:a16="http://schemas.microsoft.com/office/drawing/2014/main" id="{CBE7D160-1418-4D1F-9FA9-21792E22501E}"/>
              </a:ext>
            </a:extLst>
          </p:cNvPr>
          <p:cNvSpPr>
            <a:spLocks noChangeAspect="1"/>
          </p:cNvSpPr>
          <p:nvPr/>
        </p:nvSpPr>
        <p:spPr bwMode="auto">
          <a:xfrm>
            <a:off x="6539248" y="3543763"/>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8" name="Oval 37">
            <a:extLst>
              <a:ext uri="{FF2B5EF4-FFF2-40B4-BE49-F238E27FC236}">
                <a16:creationId xmlns:a16="http://schemas.microsoft.com/office/drawing/2014/main" id="{B36F19A3-96AC-4007-A81B-09CB75063393}"/>
              </a:ext>
            </a:extLst>
          </p:cNvPr>
          <p:cNvSpPr>
            <a:spLocks noChangeAspect="1"/>
          </p:cNvSpPr>
          <p:nvPr/>
        </p:nvSpPr>
        <p:spPr bwMode="auto">
          <a:xfrm>
            <a:off x="6539248" y="3154070"/>
            <a:ext cx="381885" cy="379285"/>
          </a:xfrm>
          <a:prstGeom prst="ellipse">
            <a:avLst/>
          </a:prstGeom>
          <a:solidFill>
            <a:schemeClr val="accent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39" name="Rectangle 1">
            <a:extLst>
              <a:ext uri="{FF2B5EF4-FFF2-40B4-BE49-F238E27FC236}">
                <a16:creationId xmlns:a16="http://schemas.microsoft.com/office/drawing/2014/main" id="{52A08D06-9F8D-4F99-866B-592E51593828}"/>
              </a:ext>
            </a:extLst>
          </p:cNvPr>
          <p:cNvSpPr>
            <a:spLocks noChangeArrowheads="1"/>
          </p:cNvSpPr>
          <p:nvPr/>
        </p:nvSpPr>
        <p:spPr bwMode="auto">
          <a:xfrm>
            <a:off x="421700" y="5691721"/>
            <a:ext cx="8388932"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altLang="en-US" sz="2000" b="1" dirty="0">
                <a:solidFill>
                  <a:srgbClr val="002060"/>
                </a:solidFill>
                <a:latin typeface="Arial" panose="020B0604020202020204" pitchFamily="34" charset="0"/>
                <a:cs typeface="Arial" panose="020B0604020202020204" pitchFamily="34" charset="0"/>
              </a:rPr>
              <a:t>Think about what the function machine would be doing this time</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2000" b="1" i="0" strike="noStrike" cap="none" normalizeH="0" baseline="0" dirty="0">
                <a:ln>
                  <a:noFill/>
                </a:ln>
                <a:solidFill>
                  <a:srgbClr val="002060"/>
                </a:solidFill>
                <a:effectLst/>
                <a:latin typeface="Arial" panose="020B0604020202020204" pitchFamily="34" charset="0"/>
                <a:cs typeface="Arial" panose="020B0604020202020204" pitchFamily="34" charset="0"/>
              </a:rPr>
              <a:t>Think about how you could </a:t>
            </a:r>
            <a:r>
              <a:rPr lang="en-GB" altLang="en-US" sz="2000" b="1" dirty="0">
                <a:solidFill>
                  <a:srgbClr val="002060"/>
                </a:solidFill>
                <a:latin typeface="Arial" panose="020B0604020202020204" pitchFamily="34" charset="0"/>
                <a:cs typeface="Arial" panose="020B0604020202020204" pitchFamily="34" charset="0"/>
              </a:rPr>
              <a:t>use the calculator to be the function machine</a:t>
            </a:r>
            <a:endParaRPr kumimoji="0" lang="en-GB" altLang="en-US" sz="2000" b="1" i="0"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pic>
        <p:nvPicPr>
          <p:cNvPr id="3" name="Audio 2">
            <a:hlinkClick r:id="" action="ppaction://media"/>
            <a:extLst>
              <a:ext uri="{FF2B5EF4-FFF2-40B4-BE49-F238E27FC236}">
                <a16:creationId xmlns:a16="http://schemas.microsoft.com/office/drawing/2014/main" id="{5D6188F0-1188-4515-A924-001C1ABE77E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108914506"/>
      </p:ext>
    </p:extLst>
  </p:cSld>
  <p:clrMapOvr>
    <a:masterClrMapping/>
  </p:clrMapOvr>
  <mc:AlternateContent xmlns:mc="http://schemas.openxmlformats.org/markup-compatibility/2006" xmlns:p14="http://schemas.microsoft.com/office/powerpoint/2010/main">
    <mc:Choice Requires="p14">
      <p:transition spd="slow" p14:dur="2000" advTm="29366"/>
    </mc:Choice>
    <mc:Fallback xmlns="">
      <p:transition spd="slow" advTm="293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E3D00-CD46-45C9-91C4-D73E130F2FFC}"/>
              </a:ext>
            </a:extLst>
          </p:cNvPr>
          <p:cNvSpPr>
            <a:spLocks noGrp="1"/>
          </p:cNvSpPr>
          <p:nvPr>
            <p:ph type="title"/>
          </p:nvPr>
        </p:nvSpPr>
        <p:spPr>
          <a:xfrm>
            <a:off x="683568" y="116632"/>
            <a:ext cx="8229600" cy="580926"/>
          </a:xfrm>
        </p:spPr>
        <p:txBody>
          <a:bodyPr/>
          <a:lstStyle/>
          <a:p>
            <a:pPr algn="r"/>
            <a:r>
              <a:rPr lang="en-GB" sz="3600" dirty="0"/>
              <a:t>Explaining the rule</a:t>
            </a:r>
          </a:p>
        </p:txBody>
      </p:sp>
      <p:sp>
        <p:nvSpPr>
          <p:cNvPr id="4" name="Oval 3">
            <a:extLst>
              <a:ext uri="{FF2B5EF4-FFF2-40B4-BE49-F238E27FC236}">
                <a16:creationId xmlns:a16="http://schemas.microsoft.com/office/drawing/2014/main" id="{C332730E-3C44-48FF-BC29-6D4C022E6483}"/>
              </a:ext>
            </a:extLst>
          </p:cNvPr>
          <p:cNvSpPr>
            <a:spLocks noChangeAspect="1"/>
          </p:cNvSpPr>
          <p:nvPr/>
        </p:nvSpPr>
        <p:spPr bwMode="auto">
          <a:xfrm>
            <a:off x="4156274" y="3203099"/>
            <a:ext cx="381885" cy="379285"/>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5" name="Oval 4">
            <a:extLst>
              <a:ext uri="{FF2B5EF4-FFF2-40B4-BE49-F238E27FC236}">
                <a16:creationId xmlns:a16="http://schemas.microsoft.com/office/drawing/2014/main" id="{3408968A-3AFA-4B41-8075-4CACCEDF45DA}"/>
              </a:ext>
            </a:extLst>
          </p:cNvPr>
          <p:cNvSpPr>
            <a:spLocks noChangeAspect="1"/>
          </p:cNvSpPr>
          <p:nvPr/>
        </p:nvSpPr>
        <p:spPr bwMode="auto">
          <a:xfrm>
            <a:off x="4147360" y="4339574"/>
            <a:ext cx="381885" cy="379285"/>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6" name="Oval 5">
            <a:extLst>
              <a:ext uri="{FF2B5EF4-FFF2-40B4-BE49-F238E27FC236}">
                <a16:creationId xmlns:a16="http://schemas.microsoft.com/office/drawing/2014/main" id="{54664A01-8160-43C8-A080-2D760609382A}"/>
              </a:ext>
            </a:extLst>
          </p:cNvPr>
          <p:cNvSpPr>
            <a:spLocks noChangeAspect="1"/>
          </p:cNvSpPr>
          <p:nvPr/>
        </p:nvSpPr>
        <p:spPr bwMode="auto">
          <a:xfrm>
            <a:off x="4156274" y="3974753"/>
            <a:ext cx="381885" cy="379285"/>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7" name="Oval 6">
            <a:extLst>
              <a:ext uri="{FF2B5EF4-FFF2-40B4-BE49-F238E27FC236}">
                <a16:creationId xmlns:a16="http://schemas.microsoft.com/office/drawing/2014/main" id="{808BAD52-20C9-4972-AED6-A79AC385C2F9}"/>
              </a:ext>
            </a:extLst>
          </p:cNvPr>
          <p:cNvSpPr>
            <a:spLocks noChangeAspect="1"/>
          </p:cNvSpPr>
          <p:nvPr/>
        </p:nvSpPr>
        <p:spPr bwMode="auto">
          <a:xfrm>
            <a:off x="5961997" y="4357351"/>
            <a:ext cx="381885" cy="379285"/>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8" name="Oval 7">
            <a:extLst>
              <a:ext uri="{FF2B5EF4-FFF2-40B4-BE49-F238E27FC236}">
                <a16:creationId xmlns:a16="http://schemas.microsoft.com/office/drawing/2014/main" id="{82082F2F-2E02-4E4D-868D-DF30EF8B477D}"/>
              </a:ext>
            </a:extLst>
          </p:cNvPr>
          <p:cNvSpPr>
            <a:spLocks noChangeAspect="1"/>
          </p:cNvSpPr>
          <p:nvPr/>
        </p:nvSpPr>
        <p:spPr bwMode="auto">
          <a:xfrm>
            <a:off x="4156274" y="3585060"/>
            <a:ext cx="381885" cy="379285"/>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9" name="Oval 8">
            <a:extLst>
              <a:ext uri="{FF2B5EF4-FFF2-40B4-BE49-F238E27FC236}">
                <a16:creationId xmlns:a16="http://schemas.microsoft.com/office/drawing/2014/main" id="{72E04B57-E9AE-4654-A4AA-EF5FC4428431}"/>
              </a:ext>
            </a:extLst>
          </p:cNvPr>
          <p:cNvSpPr>
            <a:spLocks noChangeAspect="1"/>
          </p:cNvSpPr>
          <p:nvPr/>
        </p:nvSpPr>
        <p:spPr bwMode="auto">
          <a:xfrm>
            <a:off x="6343882" y="4357351"/>
            <a:ext cx="381885" cy="379285"/>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0" name="Oval 9">
            <a:extLst>
              <a:ext uri="{FF2B5EF4-FFF2-40B4-BE49-F238E27FC236}">
                <a16:creationId xmlns:a16="http://schemas.microsoft.com/office/drawing/2014/main" id="{7BF2DEE1-E2DE-4573-A72B-7214F71B2895}"/>
              </a:ext>
            </a:extLst>
          </p:cNvPr>
          <p:cNvSpPr>
            <a:spLocks noChangeAspect="1"/>
          </p:cNvSpPr>
          <p:nvPr/>
        </p:nvSpPr>
        <p:spPr bwMode="auto">
          <a:xfrm>
            <a:off x="6725767" y="4357351"/>
            <a:ext cx="381885" cy="379285"/>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1" name="Oval 10">
            <a:extLst>
              <a:ext uri="{FF2B5EF4-FFF2-40B4-BE49-F238E27FC236}">
                <a16:creationId xmlns:a16="http://schemas.microsoft.com/office/drawing/2014/main" id="{F2EE90A7-F200-4A59-84CD-E42DB24934E0}"/>
              </a:ext>
            </a:extLst>
          </p:cNvPr>
          <p:cNvSpPr>
            <a:spLocks noChangeAspect="1"/>
          </p:cNvSpPr>
          <p:nvPr/>
        </p:nvSpPr>
        <p:spPr bwMode="auto">
          <a:xfrm>
            <a:off x="5580112" y="4357351"/>
            <a:ext cx="381885" cy="379285"/>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2" name="Rectangle 1">
            <a:extLst>
              <a:ext uri="{FF2B5EF4-FFF2-40B4-BE49-F238E27FC236}">
                <a16:creationId xmlns:a16="http://schemas.microsoft.com/office/drawing/2014/main" id="{D0653B1D-13DB-4F11-B594-F718C368D908}"/>
              </a:ext>
            </a:extLst>
          </p:cNvPr>
          <p:cNvSpPr>
            <a:spLocks noChangeArrowheads="1"/>
          </p:cNvSpPr>
          <p:nvPr/>
        </p:nvSpPr>
        <p:spPr bwMode="auto">
          <a:xfrm>
            <a:off x="300455" y="807958"/>
            <a:ext cx="8136904"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To find the number of dots for any pattern number you </a:t>
            </a:r>
            <a:r>
              <a:rPr kumimoji="0" lang="en-GB" altLang="en-US" sz="1800" b="1" i="0"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multiply</a:t>
            </a:r>
            <a:r>
              <a:rPr kumimoji="0" lang="en-GB" altLang="en-US" sz="18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the pattern number </a:t>
            </a:r>
            <a:r>
              <a:rPr kumimoji="0" lang="en-GB" altLang="en-US" sz="1800" b="1" i="0"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by 4</a:t>
            </a:r>
            <a:r>
              <a:rPr kumimoji="0" lang="en-GB" altLang="en-US" sz="1800" b="1" i="0" u="none"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 and </a:t>
            </a:r>
            <a:r>
              <a:rPr kumimoji="0" lang="en-GB" altLang="en-US" sz="1800" b="1" i="0" u="sng" strike="noStrike" cap="none" normalizeH="0" baseline="0" dirty="0">
                <a:ln>
                  <a:noFill/>
                </a:ln>
                <a:solidFill>
                  <a:srgbClr val="002060"/>
                </a:solidFill>
                <a:effectLst/>
                <a:latin typeface="Arial" panose="020B0604020202020204" pitchFamily="34" charset="0"/>
                <a:ea typeface="Calibri" panose="020F0502020204030204" pitchFamily="34" charset="0"/>
                <a:cs typeface="Arial" panose="020B0604020202020204" pitchFamily="34" charset="0"/>
              </a:rPr>
              <a:t>subtract 3</a:t>
            </a: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1800" b="1" u="sng" dirty="0">
              <a:solidFill>
                <a:srgbClr val="002060"/>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1800" dirty="0">
                <a:solidFill>
                  <a:srgbClr val="002060"/>
                </a:solidFill>
                <a:latin typeface="Arial" panose="020B0604020202020204" pitchFamily="34" charset="0"/>
                <a:cs typeface="Arial" panose="020B0604020202020204" pitchFamily="34" charset="0"/>
              </a:rPr>
              <a:t>For pattern number 4 there are four sets of four dots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i="0" strike="noStrike" cap="none" normalizeH="0" baseline="0" dirty="0">
              <a:ln>
                <a:noFill/>
              </a:ln>
              <a:solidFill>
                <a:srgbClr val="002060"/>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1800" dirty="0">
                <a:solidFill>
                  <a:srgbClr val="002060"/>
                </a:solidFill>
                <a:latin typeface="Arial" panose="020B0604020202020204" pitchFamily="34" charset="0"/>
                <a:cs typeface="Arial" panose="020B0604020202020204" pitchFamily="34" charset="0"/>
              </a:rPr>
              <a:t>When the dots meet, one is repeated in all three sets</a:t>
            </a: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1800" dirty="0">
                <a:solidFill>
                  <a:srgbClr val="002060"/>
                </a:solidFill>
                <a:latin typeface="Arial" panose="020B0604020202020204" pitchFamily="34" charset="0"/>
                <a:cs typeface="Arial" panose="020B0604020202020204" pitchFamily="34" charset="0"/>
              </a:rPr>
              <a:t>We only need to count that dot once</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i="0" strike="noStrike" cap="none" normalizeH="0" baseline="0" dirty="0">
                <a:ln>
                  <a:noFill/>
                </a:ln>
                <a:solidFill>
                  <a:srgbClr val="002060"/>
                </a:solidFill>
                <a:effectLst/>
                <a:latin typeface="Arial" panose="020B0604020202020204" pitchFamily="34" charset="0"/>
                <a:cs typeface="Arial" panose="020B0604020202020204" pitchFamily="34" charset="0"/>
              </a:rPr>
              <a:t>We subtract 3 so that the dot is </a:t>
            </a:r>
            <a:r>
              <a:rPr lang="en-GB" altLang="en-US" sz="1800" dirty="0">
                <a:solidFill>
                  <a:srgbClr val="002060"/>
                </a:solidFill>
                <a:latin typeface="Arial" panose="020B0604020202020204" pitchFamily="34" charset="0"/>
                <a:cs typeface="Arial" panose="020B0604020202020204" pitchFamily="34" charset="0"/>
              </a:rPr>
              <a:t>only counted once and not 3 times</a:t>
            </a:r>
            <a:endParaRPr kumimoji="0" lang="en-GB" altLang="en-US" sz="1800" i="0" strike="noStrike" cap="none" normalizeH="0" baseline="0" dirty="0">
              <a:ln>
                <a:noFill/>
              </a:ln>
              <a:solidFill>
                <a:srgbClr val="002060"/>
              </a:solidFill>
              <a:effectLst/>
              <a:latin typeface="Arial" panose="020B0604020202020204" pitchFamily="34" charset="0"/>
              <a:cs typeface="Arial" panose="020B0604020202020204" pitchFamily="34" charset="0"/>
            </a:endParaRPr>
          </a:p>
        </p:txBody>
      </p:sp>
      <p:sp>
        <p:nvSpPr>
          <p:cNvPr id="13" name="Oval 12">
            <a:extLst>
              <a:ext uri="{FF2B5EF4-FFF2-40B4-BE49-F238E27FC236}">
                <a16:creationId xmlns:a16="http://schemas.microsoft.com/office/drawing/2014/main" id="{39BF8484-F54C-4312-B7D9-F6AD9B7E13B5}"/>
              </a:ext>
            </a:extLst>
          </p:cNvPr>
          <p:cNvSpPr>
            <a:spLocks noChangeAspect="1"/>
          </p:cNvSpPr>
          <p:nvPr/>
        </p:nvSpPr>
        <p:spPr bwMode="auto">
          <a:xfrm>
            <a:off x="2930408" y="4353025"/>
            <a:ext cx="381885" cy="379285"/>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4" name="Oval 13">
            <a:extLst>
              <a:ext uri="{FF2B5EF4-FFF2-40B4-BE49-F238E27FC236}">
                <a16:creationId xmlns:a16="http://schemas.microsoft.com/office/drawing/2014/main" id="{B1D8726A-4722-4D86-9669-34027C0D85DD}"/>
              </a:ext>
            </a:extLst>
          </p:cNvPr>
          <p:cNvSpPr>
            <a:spLocks noChangeAspect="1"/>
          </p:cNvSpPr>
          <p:nvPr/>
        </p:nvSpPr>
        <p:spPr bwMode="auto">
          <a:xfrm>
            <a:off x="1780010" y="4343845"/>
            <a:ext cx="381885" cy="379285"/>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5" name="Oval 14">
            <a:extLst>
              <a:ext uri="{FF2B5EF4-FFF2-40B4-BE49-F238E27FC236}">
                <a16:creationId xmlns:a16="http://schemas.microsoft.com/office/drawing/2014/main" id="{3FA29FB6-9CE5-4CA2-93C1-4C5568CCC275}"/>
              </a:ext>
            </a:extLst>
          </p:cNvPr>
          <p:cNvSpPr>
            <a:spLocks noChangeAspect="1"/>
          </p:cNvSpPr>
          <p:nvPr/>
        </p:nvSpPr>
        <p:spPr bwMode="auto">
          <a:xfrm>
            <a:off x="2152981" y="4353025"/>
            <a:ext cx="381885" cy="379285"/>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6" name="Oval 15">
            <a:extLst>
              <a:ext uri="{FF2B5EF4-FFF2-40B4-BE49-F238E27FC236}">
                <a16:creationId xmlns:a16="http://schemas.microsoft.com/office/drawing/2014/main" id="{67843CBC-8F3A-4161-9EA3-61CFDB1DD27F}"/>
              </a:ext>
            </a:extLst>
          </p:cNvPr>
          <p:cNvSpPr>
            <a:spLocks noChangeAspect="1"/>
          </p:cNvSpPr>
          <p:nvPr/>
        </p:nvSpPr>
        <p:spPr bwMode="auto">
          <a:xfrm>
            <a:off x="2534866" y="4339575"/>
            <a:ext cx="381885" cy="379285"/>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grpSp>
        <p:nvGrpSpPr>
          <p:cNvPr id="3" name="Group 2">
            <a:extLst>
              <a:ext uri="{FF2B5EF4-FFF2-40B4-BE49-F238E27FC236}">
                <a16:creationId xmlns:a16="http://schemas.microsoft.com/office/drawing/2014/main" id="{D2DF578A-3FEF-4181-ABBF-3FCCF47B8696}"/>
              </a:ext>
            </a:extLst>
          </p:cNvPr>
          <p:cNvGrpSpPr/>
          <p:nvPr/>
        </p:nvGrpSpPr>
        <p:grpSpPr>
          <a:xfrm>
            <a:off x="4179585" y="5214068"/>
            <a:ext cx="390799" cy="1515760"/>
            <a:chOff x="4179585" y="5214068"/>
            <a:chExt cx="390799" cy="1515760"/>
          </a:xfrm>
        </p:grpSpPr>
        <p:sp>
          <p:nvSpPr>
            <p:cNvPr id="17" name="Oval 16">
              <a:extLst>
                <a:ext uri="{FF2B5EF4-FFF2-40B4-BE49-F238E27FC236}">
                  <a16:creationId xmlns:a16="http://schemas.microsoft.com/office/drawing/2014/main" id="{EC8B1F9C-5D0E-436B-90A4-C5A3E595FBA8}"/>
                </a:ext>
              </a:extLst>
            </p:cNvPr>
            <p:cNvSpPr>
              <a:spLocks noChangeAspect="1"/>
            </p:cNvSpPr>
            <p:nvPr/>
          </p:nvSpPr>
          <p:spPr bwMode="auto">
            <a:xfrm>
              <a:off x="4188499" y="5214068"/>
              <a:ext cx="381885" cy="379285"/>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8" name="Oval 17">
              <a:extLst>
                <a:ext uri="{FF2B5EF4-FFF2-40B4-BE49-F238E27FC236}">
                  <a16:creationId xmlns:a16="http://schemas.microsoft.com/office/drawing/2014/main" id="{49EF2620-E61B-44AE-85B3-4ABA0B4C97C7}"/>
                </a:ext>
              </a:extLst>
            </p:cNvPr>
            <p:cNvSpPr>
              <a:spLocks noChangeAspect="1"/>
            </p:cNvSpPr>
            <p:nvPr/>
          </p:nvSpPr>
          <p:spPr bwMode="auto">
            <a:xfrm>
              <a:off x="4179585" y="6350543"/>
              <a:ext cx="381885" cy="379285"/>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19" name="Oval 18">
              <a:extLst>
                <a:ext uri="{FF2B5EF4-FFF2-40B4-BE49-F238E27FC236}">
                  <a16:creationId xmlns:a16="http://schemas.microsoft.com/office/drawing/2014/main" id="{6EF1AEB0-2BD0-4331-84EE-C43A8B1B257C}"/>
                </a:ext>
              </a:extLst>
            </p:cNvPr>
            <p:cNvSpPr>
              <a:spLocks noChangeAspect="1"/>
            </p:cNvSpPr>
            <p:nvPr/>
          </p:nvSpPr>
          <p:spPr bwMode="auto">
            <a:xfrm>
              <a:off x="4188499" y="5985722"/>
              <a:ext cx="381885" cy="379285"/>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sp>
          <p:nvSpPr>
            <p:cNvPr id="20" name="Oval 19">
              <a:extLst>
                <a:ext uri="{FF2B5EF4-FFF2-40B4-BE49-F238E27FC236}">
                  <a16:creationId xmlns:a16="http://schemas.microsoft.com/office/drawing/2014/main" id="{9F934FEF-B08F-4A5D-8C2D-962EB38CB3E8}"/>
                </a:ext>
              </a:extLst>
            </p:cNvPr>
            <p:cNvSpPr>
              <a:spLocks noChangeAspect="1"/>
            </p:cNvSpPr>
            <p:nvPr/>
          </p:nvSpPr>
          <p:spPr bwMode="auto">
            <a:xfrm>
              <a:off x="4188499" y="5596029"/>
              <a:ext cx="381885" cy="379285"/>
            </a:xfrm>
            <a:prstGeom prst="ellipse">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grpSp>
      <p:sp>
        <p:nvSpPr>
          <p:cNvPr id="21" name="Oval 20">
            <a:extLst>
              <a:ext uri="{FF2B5EF4-FFF2-40B4-BE49-F238E27FC236}">
                <a16:creationId xmlns:a16="http://schemas.microsoft.com/office/drawing/2014/main" id="{95126667-C2C8-4BB5-9172-4D0017A42B4E}"/>
              </a:ext>
            </a:extLst>
          </p:cNvPr>
          <p:cNvSpPr>
            <a:spLocks noChangeAspect="1"/>
          </p:cNvSpPr>
          <p:nvPr/>
        </p:nvSpPr>
        <p:spPr bwMode="auto">
          <a:xfrm>
            <a:off x="4147359" y="4357351"/>
            <a:ext cx="381885" cy="379285"/>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charset="0"/>
              <a:ea typeface="ヒラギノ角ゴ Pro W3" charset="0"/>
            </a:endParaRPr>
          </a:p>
        </p:txBody>
      </p:sp>
      <p:pic>
        <p:nvPicPr>
          <p:cNvPr id="23" name="Audio 22">
            <a:hlinkClick r:id="" action="ppaction://media"/>
            <a:extLst>
              <a:ext uri="{FF2B5EF4-FFF2-40B4-BE49-F238E27FC236}">
                <a16:creationId xmlns:a16="http://schemas.microsoft.com/office/drawing/2014/main" id="{887A4D02-80FF-4A4B-987B-BA86E1C743F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572964439"/>
      </p:ext>
    </p:extLst>
  </p:cSld>
  <p:clrMapOvr>
    <a:masterClrMapping/>
  </p:clrMapOvr>
  <mc:AlternateContent xmlns:mc="http://schemas.openxmlformats.org/markup-compatibility/2006" xmlns:p14="http://schemas.microsoft.com/office/powerpoint/2010/main">
    <mc:Choice Requires="p14">
      <p:transition spd="slow" p14:dur="2000" advTm="95010"/>
    </mc:Choice>
    <mc:Fallback xmlns="">
      <p:transition spd="slow" advTm="950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grpId="0" nodeType="clickEffect">
                                  <p:stCondLst>
                                    <p:cond delay="0"/>
                                  </p:stCondLst>
                                  <p:childTnLst>
                                    <p:animMotion origin="layout" path="M 0.00451 -0.00023 L -0.15643 -0.00046 " pathEditMode="relative" rAng="0" ptsTypes="AA">
                                      <p:cBhvr>
                                        <p:cTn id="10" dur="2000" fill="hold"/>
                                        <p:tgtEl>
                                          <p:spTgt spid="11"/>
                                        </p:tgtEl>
                                        <p:attrNameLst>
                                          <p:attrName>ppt_x</p:attrName>
                                          <p:attrName>ppt_y</p:attrName>
                                        </p:attrNameLst>
                                      </p:cBhvr>
                                      <p:rCtr x="-8056" y="-23"/>
                                    </p:animMotion>
                                  </p:childTnLst>
                                </p:cTn>
                              </p:par>
                              <p:par>
                                <p:cTn id="11" presetID="35" presetClass="path" presetSubtype="0" accel="50000" decel="50000" fill="hold" grpId="0" nodeType="withEffect">
                                  <p:stCondLst>
                                    <p:cond delay="0"/>
                                  </p:stCondLst>
                                  <p:childTnLst>
                                    <p:animMotion origin="layout" path="M 3.33333E-6 -2.96296E-6 L -0.15521 -0.00023 " pathEditMode="relative" rAng="0" ptsTypes="AA">
                                      <p:cBhvr>
                                        <p:cTn id="12" dur="2000" fill="hold"/>
                                        <p:tgtEl>
                                          <p:spTgt spid="7"/>
                                        </p:tgtEl>
                                        <p:attrNameLst>
                                          <p:attrName>ppt_x</p:attrName>
                                          <p:attrName>ppt_y</p:attrName>
                                        </p:attrNameLst>
                                      </p:cBhvr>
                                      <p:rCtr x="-7760" y="-23"/>
                                    </p:animMotion>
                                  </p:childTnLst>
                                </p:cTn>
                              </p:par>
                              <p:par>
                                <p:cTn id="13" presetID="35" presetClass="path" presetSubtype="0" accel="50000" decel="50000" fill="hold" grpId="0" nodeType="withEffect">
                                  <p:stCondLst>
                                    <p:cond delay="0"/>
                                  </p:stCondLst>
                                  <p:childTnLst>
                                    <p:animMotion origin="layout" path="M -3.33333E-6 -2.96296E-6 L -0.15399 0.00093 " pathEditMode="relative" rAng="0" ptsTypes="AA">
                                      <p:cBhvr>
                                        <p:cTn id="14" dur="2000" fill="hold"/>
                                        <p:tgtEl>
                                          <p:spTgt spid="9"/>
                                        </p:tgtEl>
                                        <p:attrNameLst>
                                          <p:attrName>ppt_x</p:attrName>
                                          <p:attrName>ppt_y</p:attrName>
                                        </p:attrNameLst>
                                      </p:cBhvr>
                                      <p:rCtr x="-7708" y="46"/>
                                    </p:animMotion>
                                  </p:childTnLst>
                                </p:cTn>
                              </p:par>
                              <p:par>
                                <p:cTn id="15" presetID="35" presetClass="path" presetSubtype="0" accel="50000" decel="50000" fill="hold" grpId="0" nodeType="withEffect">
                                  <p:stCondLst>
                                    <p:cond delay="0"/>
                                  </p:stCondLst>
                                  <p:childTnLst>
                                    <p:animMotion origin="layout" path="M -3.61111E-6 -2.96296E-6 L -0.15607 -0.00023 " pathEditMode="relative" rAng="0" ptsTypes="AA">
                                      <p:cBhvr>
                                        <p:cTn id="16" dur="2000" fill="hold"/>
                                        <p:tgtEl>
                                          <p:spTgt spid="10"/>
                                        </p:tgtEl>
                                        <p:attrNameLst>
                                          <p:attrName>ppt_x</p:attrName>
                                          <p:attrName>ppt_y</p:attrName>
                                        </p:attrNameLst>
                                      </p:cBhvr>
                                      <p:rCtr x="-7813" y="-23"/>
                                    </p:animMotion>
                                  </p:childTnLst>
                                </p:cTn>
                              </p:par>
                            </p:childTnLst>
                          </p:cTn>
                        </p:par>
                        <p:par>
                          <p:cTn id="17" fill="hold">
                            <p:stCondLst>
                              <p:cond delay="2000"/>
                            </p:stCondLst>
                            <p:childTnLst>
                              <p:par>
                                <p:cTn id="18" presetID="63" presetClass="path" presetSubtype="0" accel="50000" decel="50000" fill="hold" grpId="1" nodeType="afterEffect">
                                  <p:stCondLst>
                                    <p:cond delay="1000"/>
                                  </p:stCondLst>
                                  <p:childTnLst>
                                    <p:animMotion origin="layout" path="M 5.55556E-7 1.48148E-6 L 0.13194 -0.00116 " pathEditMode="relative" rAng="0" ptsTypes="AA">
                                      <p:cBhvr>
                                        <p:cTn id="19" dur="2000" fill="hold"/>
                                        <p:tgtEl>
                                          <p:spTgt spid="13"/>
                                        </p:tgtEl>
                                        <p:attrNameLst>
                                          <p:attrName>ppt_x</p:attrName>
                                          <p:attrName>ppt_y</p:attrName>
                                        </p:attrNameLst>
                                      </p:cBhvr>
                                      <p:rCtr x="6597" y="-69"/>
                                    </p:animMotion>
                                  </p:childTnLst>
                                </p:cTn>
                              </p:par>
                              <p:par>
                                <p:cTn id="20" presetID="63" presetClass="path" presetSubtype="0" accel="50000" decel="50000" fill="hold" grpId="0" nodeType="withEffect">
                                  <p:stCondLst>
                                    <p:cond delay="1000"/>
                                  </p:stCondLst>
                                  <p:childTnLst>
                                    <p:animMotion origin="layout" path="M -2.77778E-7 3.33333E-6 L 0.13281 0.00648 " pathEditMode="relative" rAng="0" ptsTypes="AA">
                                      <p:cBhvr>
                                        <p:cTn id="21" dur="2000" fill="hold"/>
                                        <p:tgtEl>
                                          <p:spTgt spid="16"/>
                                        </p:tgtEl>
                                        <p:attrNameLst>
                                          <p:attrName>ppt_x</p:attrName>
                                          <p:attrName>ppt_y</p:attrName>
                                        </p:attrNameLst>
                                      </p:cBhvr>
                                      <p:rCtr x="6632" y="324"/>
                                    </p:animMotion>
                                  </p:childTnLst>
                                </p:cTn>
                              </p:par>
                              <p:par>
                                <p:cTn id="22" presetID="63" presetClass="path" presetSubtype="0" accel="50000" decel="50000" fill="hold" grpId="0" nodeType="withEffect">
                                  <p:stCondLst>
                                    <p:cond delay="1000"/>
                                  </p:stCondLst>
                                  <p:childTnLst>
                                    <p:animMotion origin="layout" path="M -5.55112E-17 1.48148E-6 L 0.1349 0.00463 " pathEditMode="relative" rAng="0" ptsTypes="AA">
                                      <p:cBhvr>
                                        <p:cTn id="23" dur="2000" fill="hold"/>
                                        <p:tgtEl>
                                          <p:spTgt spid="15"/>
                                        </p:tgtEl>
                                        <p:attrNameLst>
                                          <p:attrName>ppt_x</p:attrName>
                                          <p:attrName>ppt_y</p:attrName>
                                        </p:attrNameLst>
                                      </p:cBhvr>
                                      <p:rCtr x="6736" y="231"/>
                                    </p:animMotion>
                                  </p:childTnLst>
                                </p:cTn>
                              </p:par>
                              <p:par>
                                <p:cTn id="24" presetID="63" presetClass="path" presetSubtype="0" accel="50000" decel="50000" fill="hold" grpId="0" nodeType="withEffect">
                                  <p:stCondLst>
                                    <p:cond delay="1000"/>
                                  </p:stCondLst>
                                  <p:childTnLst>
                                    <p:animMotion origin="layout" path="M -1.38889E-6 3.7037E-7 L 0.12587 0.00116 " pathEditMode="relative" rAng="0" ptsTypes="AA">
                                      <p:cBhvr>
                                        <p:cTn id="25" dur="2000" fill="hold"/>
                                        <p:tgtEl>
                                          <p:spTgt spid="14"/>
                                        </p:tgtEl>
                                        <p:attrNameLst>
                                          <p:attrName>ppt_x</p:attrName>
                                          <p:attrName>ppt_y</p:attrName>
                                        </p:attrNameLst>
                                      </p:cBhvr>
                                      <p:rCtr x="6285" y="46"/>
                                    </p:animMotion>
                                  </p:childTnLst>
                                </p:cTn>
                              </p:par>
                            </p:childTnLst>
                          </p:cTn>
                        </p:par>
                        <p:par>
                          <p:cTn id="26" fill="hold">
                            <p:stCondLst>
                              <p:cond delay="5000"/>
                            </p:stCondLst>
                            <p:childTnLst>
                              <p:par>
                                <p:cTn id="27" presetID="64" presetClass="path" presetSubtype="0" accel="50000" decel="50000" fill="hold" nodeType="afterEffect">
                                  <p:stCondLst>
                                    <p:cond delay="0"/>
                                  </p:stCondLst>
                                  <p:childTnLst>
                                    <p:animMotion origin="layout" path="M -2.22222E-6 -1.85185E-6 L -0.00208 -0.12778 " pathEditMode="relative" rAng="0" ptsTypes="AA">
                                      <p:cBhvr>
                                        <p:cTn id="28" dur="2000" fill="hold"/>
                                        <p:tgtEl>
                                          <p:spTgt spid="3"/>
                                        </p:tgtEl>
                                        <p:attrNameLst>
                                          <p:attrName>ppt_x</p:attrName>
                                          <p:attrName>ppt_y</p:attrName>
                                        </p:attrNameLst>
                                      </p:cBhvr>
                                      <p:rCtr x="-104" y="-6389"/>
                                    </p:animMotion>
                                  </p:childTnLst>
                                </p:cTn>
                              </p:par>
                            </p:childTnLst>
                          </p:cTn>
                        </p:par>
                        <p:par>
                          <p:cTn id="29" fill="hold">
                            <p:stCondLst>
                              <p:cond delay="7000"/>
                            </p:stCondLst>
                            <p:childTnLst>
                              <p:par>
                                <p:cTn id="30" presetID="19" presetClass="emph" presetSubtype="0" fill="hold" grpId="1" nodeType="afterEffect">
                                  <p:stCondLst>
                                    <p:cond delay="1000"/>
                                  </p:stCondLst>
                                  <p:childTnLst>
                                    <p:animClr clrSpc="rgb" dir="cw">
                                      <p:cBhvr override="childStyle">
                                        <p:cTn id="31" dur="500" fill="hold"/>
                                        <p:tgtEl>
                                          <p:spTgt spid="11"/>
                                        </p:tgtEl>
                                        <p:attrNameLst>
                                          <p:attrName>style.color</p:attrName>
                                        </p:attrNameLst>
                                      </p:cBhvr>
                                      <p:to>
                                        <a:srgbClr val="FF0000"/>
                                      </p:to>
                                    </p:animClr>
                                    <p:animClr clrSpc="rgb" dir="cw">
                                      <p:cBhvr>
                                        <p:cTn id="32" dur="500" fill="hold"/>
                                        <p:tgtEl>
                                          <p:spTgt spid="11"/>
                                        </p:tgtEl>
                                        <p:attrNameLst>
                                          <p:attrName>fillcolor</p:attrName>
                                        </p:attrNameLst>
                                      </p:cBhvr>
                                      <p:to>
                                        <a:srgbClr val="FF0000"/>
                                      </p:to>
                                    </p:animClr>
                                    <p:set>
                                      <p:cBhvr>
                                        <p:cTn id="33" dur="500" fill="hold"/>
                                        <p:tgtEl>
                                          <p:spTgt spid="11"/>
                                        </p:tgtEl>
                                        <p:attrNameLst>
                                          <p:attrName>fill.type</p:attrName>
                                        </p:attrNameLst>
                                      </p:cBhvr>
                                      <p:to>
                                        <p:strVal val="solid"/>
                                      </p:to>
                                    </p:set>
                                    <p:set>
                                      <p:cBhvr>
                                        <p:cTn id="34" dur="500" fill="hold"/>
                                        <p:tgtEl>
                                          <p:spTgt spid="11"/>
                                        </p:tgtEl>
                                        <p:attrNameLst>
                                          <p:attrName>fill.on</p:attrName>
                                        </p:attrNameLst>
                                      </p:cBhvr>
                                      <p:to>
                                        <p:strVal val="true"/>
                                      </p:to>
                                    </p:set>
                                  </p:childTnLst>
                                </p:cTn>
                              </p:par>
                              <p:par>
                                <p:cTn id="35" presetID="19" presetClass="emph" presetSubtype="0" fill="hold" grpId="0" nodeType="withEffect">
                                  <p:stCondLst>
                                    <p:cond delay="1000"/>
                                  </p:stCondLst>
                                  <p:childTnLst>
                                    <p:animClr clrSpc="rgb" dir="cw">
                                      <p:cBhvr override="childStyle">
                                        <p:cTn id="36" dur="500" fill="hold"/>
                                        <p:tgtEl>
                                          <p:spTgt spid="13"/>
                                        </p:tgtEl>
                                        <p:attrNameLst>
                                          <p:attrName>style.color</p:attrName>
                                        </p:attrNameLst>
                                      </p:cBhvr>
                                      <p:to>
                                        <a:srgbClr val="FF0000"/>
                                      </p:to>
                                    </p:animClr>
                                    <p:animClr clrSpc="rgb" dir="cw">
                                      <p:cBhvr>
                                        <p:cTn id="37" dur="500" fill="hold"/>
                                        <p:tgtEl>
                                          <p:spTgt spid="13"/>
                                        </p:tgtEl>
                                        <p:attrNameLst>
                                          <p:attrName>fillcolor</p:attrName>
                                        </p:attrNameLst>
                                      </p:cBhvr>
                                      <p:to>
                                        <a:srgbClr val="FF0000"/>
                                      </p:to>
                                    </p:animClr>
                                    <p:set>
                                      <p:cBhvr>
                                        <p:cTn id="38" dur="500" fill="hold"/>
                                        <p:tgtEl>
                                          <p:spTgt spid="13"/>
                                        </p:tgtEl>
                                        <p:attrNameLst>
                                          <p:attrName>fill.type</p:attrName>
                                        </p:attrNameLst>
                                      </p:cBhvr>
                                      <p:to>
                                        <p:strVal val="solid"/>
                                      </p:to>
                                    </p:set>
                                    <p:set>
                                      <p:cBhvr>
                                        <p:cTn id="39" dur="500" fill="hold"/>
                                        <p:tgtEl>
                                          <p:spTgt spid="13"/>
                                        </p:tgtEl>
                                        <p:attrNameLst>
                                          <p:attrName>fill.on</p:attrName>
                                        </p:attrNameLst>
                                      </p:cBhvr>
                                      <p:to>
                                        <p:strVal val="true"/>
                                      </p:to>
                                    </p:set>
                                  </p:childTnLst>
                                </p:cTn>
                              </p:par>
                              <p:par>
                                <p:cTn id="40" presetID="1" presetClass="entr" presetSubtype="0" fill="hold" grpId="1" nodeType="withEffect">
                                  <p:stCondLst>
                                    <p:cond delay="1000"/>
                                  </p:stCondLst>
                                  <p:childTnLst>
                                    <p:set>
                                      <p:cBhvr>
                                        <p:cTn id="41" dur="1" fill="hold">
                                          <p:stCondLst>
                                            <p:cond delay="0"/>
                                          </p:stCondLst>
                                        </p:cTn>
                                        <p:tgtEl>
                                          <p:spTgt spid="21"/>
                                        </p:tgtEl>
                                        <p:attrNameLst>
                                          <p:attrName>style.visibility</p:attrName>
                                        </p:attrNameLst>
                                      </p:cBhvr>
                                      <p:to>
                                        <p:strVal val="visible"/>
                                      </p:to>
                                    </p:set>
                                  </p:childTnLst>
                                </p:cTn>
                              </p:par>
                            </p:childTnLst>
                          </p:cTn>
                        </p:par>
                        <p:par>
                          <p:cTn id="42" fill="hold">
                            <p:stCondLst>
                              <p:cond delay="8500"/>
                            </p:stCondLst>
                            <p:childTnLst>
                              <p:par>
                                <p:cTn id="43" presetID="41" presetClass="path" presetSubtype="0" accel="50000" decel="50000" fill="hold" grpId="2" nodeType="afterEffect">
                                  <p:stCondLst>
                                    <p:cond delay="1000"/>
                                  </p:stCondLst>
                                  <p:childTnLst>
                                    <p:animMotion origin="layout" path="M -0.15643 -0.00046 C -0.16042 -0.00856 -0.17448 -0.01643 -0.17934 -0.01643 C -0.21042 -0.01643 -0.24236 0.10857 -0.24236 0.23357 C -0.24236 0.1706 -0.25834 0.10857 -0.27344 0.10857 C -0.28941 0.10857 -0.30452 0.17153 -0.30452 0.23357 C -0.30452 0.20255 -0.3125 0.1706 -0.32049 0.1706 C -0.32848 0.1706 -0.33646 0.20162 -0.33646 0.23357 C -0.33646 0.2176 -0.34045 0.20255 -0.34445 0.20255 C -0.34844 0.20255 -0.35243 0.21852 -0.35243 0.23357 C -0.35243 0.22547 -0.35452 0.2176 -0.35643 0.2176 C -0.35747 0.2176 -0.36042 0.2257 -0.36042 0.23357 C -0.36042 0.22963 -0.36146 0.22547 -0.3625 0.22547 C -0.3625 0.22454 -0.36459 0.2294 -0.36459 0.23357 C -0.36459 0.23148 -0.36459 0.22963 -0.36563 0.22963 C -0.36563 0.23056 -0.36667 0.23172 -0.36667 0.23357 C -0.36667 0.23264 -0.36667 0.23148 -0.36667 0.23056 C -0.36771 0.23056 -0.36771 0.23148 -0.36771 0.23264 C -0.36875 0.23264 -0.36875 0.23172 -0.36875 0.23056 C -0.3698 0.23056 -0.3698 0.23148 -0.3698 0.23264 " pathEditMode="relative" rAng="0" ptsTypes="AAAAAAAAAAAAAAAAAAA">
                                      <p:cBhvr>
                                        <p:cTn id="44" dur="2000" fill="hold"/>
                                        <p:tgtEl>
                                          <p:spTgt spid="11"/>
                                        </p:tgtEl>
                                        <p:attrNameLst>
                                          <p:attrName>ppt_x</p:attrName>
                                          <p:attrName>ppt_y</p:attrName>
                                        </p:attrNameLst>
                                      </p:cBhvr>
                                      <p:rCtr x="-10677" y="10903"/>
                                    </p:animMotion>
                                  </p:childTnLst>
                                </p:cTn>
                              </p:par>
                            </p:childTnLst>
                          </p:cTn>
                        </p:par>
                        <p:par>
                          <p:cTn id="45" fill="hold">
                            <p:stCondLst>
                              <p:cond delay="11500"/>
                            </p:stCondLst>
                            <p:childTnLst>
                              <p:par>
                                <p:cTn id="46" presetID="54" presetClass="path" presetSubtype="0" accel="50000" decel="50000" fill="hold" grpId="2" nodeType="afterEffect">
                                  <p:stCondLst>
                                    <p:cond delay="1000"/>
                                  </p:stCondLst>
                                  <p:childTnLst>
                                    <p:animMotion origin="layout" path="M 0.13333 0.00023 C 0.13733 -0.00787 0.15139 -0.01574 0.15625 -0.01574 C 0.18733 -0.01574 0.21927 0.10926 0.21927 0.23426 C 0.21927 0.17129 0.23524 0.10926 0.25035 0.10926 C 0.26632 0.10926 0.28142 0.17222 0.28142 0.23426 C 0.28142 0.20324 0.28941 0.17129 0.2974 0.17129 C 0.30538 0.17129 0.31337 0.20231 0.31337 0.23426 C 0.31337 0.21829 0.31736 0.20324 0.32135 0.20324 C 0.32535 0.20324 0.32934 0.21921 0.32934 0.23426 C 0.32934 0.22616 0.33142 0.21829 0.33333 0.21829 C 0.33437 0.21829 0.33733 0.22639 0.33733 0.23426 C 0.33733 0.23032 0.33837 0.22616 0.33941 0.22616 C 0.33941 0.22708 0.34149 0.23009 0.34149 0.23426 C 0.34149 0.23217 0.34149 0.23032 0.34253 0.23032 C 0.34253 0.23125 0.34358 0.23241 0.34358 0.23426 C 0.34358 0.23333 0.34358 0.23217 0.34358 0.23125 C 0.34462 0.23125 0.34462 0.23217 0.34462 0.23333 C 0.34566 0.23333 0.34566 0.23241 0.34566 0.23125 C 0.3467 0.23125 0.3467 0.23217 0.3467 0.23333 " pathEditMode="relative" rAng="0" ptsTypes="AAAAAAAAAAAAAAAAAAA">
                                      <p:cBhvr>
                                        <p:cTn id="47" dur="2000" fill="hold"/>
                                        <p:tgtEl>
                                          <p:spTgt spid="13"/>
                                        </p:tgtEl>
                                        <p:attrNameLst>
                                          <p:attrName>ppt_x</p:attrName>
                                          <p:attrName>ppt_y</p:attrName>
                                        </p:attrNameLst>
                                      </p:cBhvr>
                                      <p:rCtr x="10660" y="10903"/>
                                    </p:animMotion>
                                  </p:childTnLst>
                                </p:cTn>
                              </p:par>
                            </p:childTnLst>
                          </p:cTn>
                        </p:par>
                        <p:par>
                          <p:cTn id="48" fill="hold">
                            <p:stCondLst>
                              <p:cond delay="14500"/>
                            </p:stCondLst>
                            <p:childTnLst>
                              <p:par>
                                <p:cTn id="49" presetID="52" presetClass="path" presetSubtype="0" accel="50000" decel="50000" fill="hold" grpId="0" nodeType="afterEffect">
                                  <p:stCondLst>
                                    <p:cond delay="1000"/>
                                  </p:stCondLst>
                                  <p:childTnLst>
                                    <p:animMotion origin="layout" path="M 0 0 C -0.001 0.025 0.06 0.047 0.137 0.048 C 0.198 0.05 0.248 0.038 0.249 0.023 C 0.249 0.008 0.2 -0.006 0.138 -0.007 C 0.107 -0.007 0.079 -0.005 0.059 0 C 0.03 0.007 0.013 0.018 0.013 0.031 C 0.013 0.038 0.018 0.045 0.027 0.051 C 0.048 0.064 0.089 0.073 0.136 0.074 C 0.191 0.076 0.236 0.065 0.236 0.052 C 0.237 0.038 0.192 0.026 0.137 0.024 C 0.109 0.024 0.084 0.026 0.065 0.03 C 0.04 0.037 0.024 0.048 0.024 0.059 C 0.024 0.065 0.029 0.071 0.037 0.077 C 0.056 0.088 0.092 0.097 0.135 0.098 C 0.185 0.099 0.225 0.089 0.225 0.077 C 0.226 0.065 0.186 0.054 0.136 0.053 C 0.111 0.052 0.088 0.054 0.071 0.058 C 0.048 0.064 0.035 0.073 0.035 0.084 C 0.035 0.089 0.039 0.095 0.046 0.1 C 0.063 0.11 0.096 0.118 0.134 0.119 C 0.179 0.119 0.215 0.111 0.215 0.1 C 0.215 0.089 0.18 0.079 0.135 0.078 C 0.113 0.078 0.092 0.08 0.077 0.083 C 0.056 0.088 0.044 0.097 0.043 0.106 C 0.043 0.111 0.048 0.116 0.054 0.12 C 0.069 0.13 0.099 0.137 0.133 0.137 C 0.173 0.138 0.206 0.131 0.206 0.121 C 0.207 0.111 0.174 0.102 0.134 0.101 C 0.114 0.101 0.095 0.102 0.082 0.106 C 0.063 0.11 0.052 0.118 0.052 0.126 C 0.052 0.131 0.055 0.135 0.061 0.139 C 0.075 0.148 0.101 0.154 0.132 0.155 C 0.169 0.155 0.198 0.149 0.198 0.14 C 0.199 0.131 0.17 0.123 0.133 0.122 C 0.115 0.122 0.099 0.123 0.087 0.126 C 0.07 0.13 0.06 0.137 0.06 0.145 C 0.06 0.149 0.063 0.152 0.068 0.156 C 0.08 0.164 0.104 0.169 0.132 0.17 C 0.165 0.171 0.191 0.165 0.191 0.156 C 0.191 0.149 0.166 0.141 0.133 0.141 C 0.116 0.14 0.101 0.142 0.09 0.144 C 0.075 0.148 0.066 0.154 0.066 0.161 C 0.066 0.165 0.069 0.168 0.074 0.171 C 0.085 0.178 0.107 0.183 0.131 0.184 C 0.161 0.185 0.185 0.179 0.185 0.172 C 0.185 0.164 0.161 0.158 0.132 0.157 C 0.118 0.157 0.104 0.158 0.094 0.161 C 0.08 0.164 0.072 0.169 0.072 0.176 C 0.072 0.179 0.075 0.182 0.079 0.185 C 0.089 0.191 0.108 0.196 0.131 0.196 C 0.157 0.197 0.179 0.192 0.179 0.185 C 0.179 0.179 0.158 0.173 0.131 0.173 C 0.119 0.172 0.106 0.173 0.097 0.175 C 0.085 0.179 0.078 0.184 0.078 0.189 C 0.078 0.192 0.08 0.195 0.084 0.197 C 0.093 0.203 0.11 0.207 0.131 0.208 C 0.155 0.208 0.174 0.203 0.174 0.198 C 0.174 0.192 0.155 0.186 0.131 0.186 C 0.119 0.186 0.108 0.187 0.101 0.189 C 0.089 0.191 0.083 0.196 0.083 0.201 C 0.083 0.203 0.085 0.206 0.088 0.208 C 0.096 0.214 0.112 0.217 0.13 0.218 C 0.152 0.218 0.169 0.214 0.169 0.209 C 0.169 0.203 0.152 0.199 0.131 0.198 C 0.12 0.198 0.11 0.199 0.103 0.201 C 0.093 0.203 0.087 0.207 0.087 0.212 C 0.087 0.214 0.089 0.216 0.092 0.218 E" pathEditMode="relative" ptsTypes="">
                                      <p:cBhvr>
                                        <p:cTn id="50" dur="2000" fill="hold"/>
                                        <p:tgtEl>
                                          <p:spTgt spid="2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1" fill="hold" display="0">
                  <p:stCondLst>
                    <p:cond delay="indefinite"/>
                  </p:stCondLst>
                  <p:endCondLst>
                    <p:cond evt="onStopAudio" delay="0">
                      <p:tgtEl>
                        <p:sldTgt/>
                      </p:tgtEl>
                    </p:cond>
                  </p:endCondLst>
                </p:cTn>
                <p:tgtEl>
                  <p:spTgt spid="23"/>
                </p:tgtEl>
              </p:cMediaNode>
            </p:audio>
          </p:childTnLst>
        </p:cTn>
      </p:par>
    </p:tnLst>
    <p:bldLst>
      <p:bldP spid="7" grpId="0" animBg="1"/>
      <p:bldP spid="9" grpId="0" animBg="1"/>
      <p:bldP spid="10" grpId="0" animBg="1"/>
      <p:bldP spid="11" grpId="0" animBg="1"/>
      <p:bldP spid="11" grpId="1" animBg="1"/>
      <p:bldP spid="11" grpId="2" animBg="1"/>
      <p:bldP spid="13" grpId="0" animBg="1"/>
      <p:bldP spid="13" grpId="1" animBg="1"/>
      <p:bldP spid="13" grpId="2" animBg="1"/>
      <p:bldP spid="14" grpId="0" animBg="1"/>
      <p:bldP spid="15" grpId="0" animBg="1"/>
      <p:bldP spid="16" grpId="0" animBg="1"/>
      <p:bldP spid="21" grpId="0" animBg="1"/>
      <p:bldP spid="21"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9912" y="10798"/>
            <a:ext cx="4906888" cy="761710"/>
          </a:xfrm>
        </p:spPr>
        <p:txBody>
          <a:bodyPr/>
          <a:lstStyle/>
          <a:p>
            <a:pPr algn="r"/>
            <a:r>
              <a:rPr lang="en-GB" dirty="0"/>
              <a:t>I think ….</a:t>
            </a:r>
          </a:p>
        </p:txBody>
      </p:sp>
      <p:sp>
        <p:nvSpPr>
          <p:cNvPr id="3" name="Content Placeholder 2"/>
          <p:cNvSpPr>
            <a:spLocks noGrp="1"/>
          </p:cNvSpPr>
          <p:nvPr>
            <p:ph idx="1"/>
          </p:nvPr>
        </p:nvSpPr>
        <p:spPr>
          <a:xfrm>
            <a:off x="457200" y="1340768"/>
            <a:ext cx="8229600" cy="4176464"/>
          </a:xfrm>
        </p:spPr>
        <p:txBody>
          <a:bodyPr/>
          <a:lstStyle/>
          <a:p>
            <a:pPr marL="0" indent="0">
              <a:buNone/>
            </a:pPr>
            <a:r>
              <a:rPr lang="en-GB" sz="2400" b="1" dirty="0"/>
              <a:t>When you are working with a friend, use these to explain what you are thinking …</a:t>
            </a:r>
          </a:p>
          <a:p>
            <a:pPr marL="0" indent="0">
              <a:buNone/>
            </a:pPr>
            <a:endParaRPr lang="en-GB" sz="2400" b="1" dirty="0"/>
          </a:p>
          <a:p>
            <a:r>
              <a:rPr lang="en-GB" sz="2400" dirty="0"/>
              <a:t>To make the next one in the sequence you have to …</a:t>
            </a:r>
          </a:p>
          <a:p>
            <a:r>
              <a:rPr lang="en-GB" sz="2400" dirty="0"/>
              <a:t>I think the next one will have ____ dots because …..</a:t>
            </a:r>
          </a:p>
          <a:p>
            <a:r>
              <a:rPr lang="en-GB" sz="2400" dirty="0"/>
              <a:t>I wonder what will happen if …</a:t>
            </a:r>
          </a:p>
          <a:p>
            <a:r>
              <a:rPr lang="en-GB" sz="2400" dirty="0"/>
              <a:t>I know </a:t>
            </a:r>
            <a:r>
              <a:rPr lang="en-GB" sz="2400" i="1" u="sng" dirty="0"/>
              <a:t>this</a:t>
            </a:r>
            <a:r>
              <a:rPr lang="en-GB" sz="2400" dirty="0"/>
              <a:t> so …</a:t>
            </a:r>
          </a:p>
          <a:p>
            <a:r>
              <a:rPr lang="en-GB" sz="2400" dirty="0"/>
              <a:t>It could be this because …</a:t>
            </a:r>
          </a:p>
          <a:p>
            <a:r>
              <a:rPr lang="en-GB" sz="2400" dirty="0"/>
              <a:t>It can’t be this because …</a:t>
            </a:r>
          </a:p>
          <a:p>
            <a:endParaRPr lang="en-GB" sz="2400" dirty="0"/>
          </a:p>
        </p:txBody>
      </p:sp>
    </p:spTree>
    <p:extLst>
      <p:ext uri="{BB962C8B-B14F-4D97-AF65-F5344CB8AC3E}">
        <p14:creationId xmlns:p14="http://schemas.microsoft.com/office/powerpoint/2010/main" val="10104060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defRPr/>
            </a:pPr>
            <a:r>
              <a:rPr lang="en-GB" altLang="en-US" kern="1200" dirty="0">
                <a:solidFill>
                  <a:srgbClr val="00B0F0"/>
                </a:solidFill>
                <a:cs typeface="Arial" panose="020B0604020202020204" pitchFamily="34" charset="0"/>
              </a:rPr>
              <a:t>About MEI</a:t>
            </a:r>
          </a:p>
        </p:txBody>
      </p:sp>
      <p:sp>
        <p:nvSpPr>
          <p:cNvPr id="14338" name="Rectangle 3"/>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en-GB" altLang="en-US" dirty="0"/>
              <a:t>Registered charity committed to improving mathematics education</a:t>
            </a:r>
          </a:p>
          <a:p>
            <a:pPr eaLnBrk="1" hangingPunct="1"/>
            <a:r>
              <a:rPr lang="en-GB" altLang="en-US" dirty="0"/>
              <a:t>Independent UK curriculum development body</a:t>
            </a:r>
          </a:p>
          <a:p>
            <a:pPr eaLnBrk="1" hangingPunct="1"/>
            <a:r>
              <a:rPr lang="en-GB" altLang="en-US" dirty="0"/>
              <a:t>We offer continuing professional development courses, provide specialist tuition for students and work </a:t>
            </a:r>
            <a:r>
              <a:rPr lang="en-GB" altLang="en-US"/>
              <a:t>with employers </a:t>
            </a:r>
            <a:r>
              <a:rPr lang="en-GB" altLang="en-US" dirty="0"/>
              <a:t>to enhance mathematical skills in the workplace</a:t>
            </a:r>
          </a:p>
          <a:p>
            <a:pPr eaLnBrk="1" hangingPunct="1"/>
            <a:r>
              <a:rPr lang="en-GB" altLang="en-US" dirty="0"/>
              <a:t>We also pioneer the development of innovative teaching and learning resources</a:t>
            </a:r>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732240" y="77147"/>
            <a:ext cx="2123728" cy="615549"/>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9.4"/>
</p:tagLst>
</file>

<file path=ppt/tags/tag2.xml><?xml version="1.0" encoding="utf-8"?>
<p:tagLst xmlns:a="http://schemas.openxmlformats.org/drawingml/2006/main" xmlns:r="http://schemas.openxmlformats.org/officeDocument/2006/relationships" xmlns:p="http://schemas.openxmlformats.org/presentationml/2006/main">
  <p:tag name="TIMING" val="|21.9"/>
</p:tagLst>
</file>

<file path=ppt/tags/tag3.xml><?xml version="1.0" encoding="utf-8"?>
<p:tagLst xmlns:a="http://schemas.openxmlformats.org/drawingml/2006/main" xmlns:r="http://schemas.openxmlformats.org/officeDocument/2006/relationships" xmlns:p="http://schemas.openxmlformats.org/presentationml/2006/main">
  <p:tag name="TIMING" val="|42.7"/>
</p:tagLst>
</file>

<file path=ppt/theme/theme1.xml><?xml version="1.0" encoding="utf-8"?>
<a:theme xmlns:a="http://schemas.openxmlformats.org/drawingml/2006/main" name="Blank Presentation">
  <a:themeElements>
    <a:clrScheme name="Custom 1">
      <a:dk1>
        <a:srgbClr val="000000"/>
      </a:dk1>
      <a:lt1>
        <a:sysClr val="window" lastClr="FFFFFF"/>
      </a:lt1>
      <a:dk2>
        <a:srgbClr val="002147"/>
      </a:dk2>
      <a:lt2>
        <a:srgbClr val="009FDA"/>
      </a:lt2>
      <a:accent1>
        <a:srgbClr val="DD2B6B"/>
      </a:accent1>
      <a:accent2>
        <a:srgbClr val="8884D5"/>
      </a:accent2>
      <a:accent3>
        <a:srgbClr val="2399A2"/>
      </a:accent3>
      <a:accent4>
        <a:srgbClr val="FCAF17"/>
      </a:accent4>
      <a:accent5>
        <a:srgbClr val="FF5800"/>
      </a:accent5>
      <a:accent6>
        <a:srgbClr val="50B848"/>
      </a:accent6>
      <a:hlink>
        <a:srgbClr val="009FDA"/>
      </a:hlink>
      <a:folHlink>
        <a:srgbClr val="002147"/>
      </a:folHlink>
    </a:clrScheme>
    <a:fontScheme name="Blank Presentation">
      <a:majorFont>
        <a:latin typeface="Times"/>
        <a:ea typeface="ヒラギノ角ゴ Pro W3"/>
        <a:cs typeface=""/>
      </a:majorFont>
      <a:minorFont>
        <a:latin typeface="Rockwel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ヒラギノ角ゴ Pro W3"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ヒラギノ角ゴ Pro W3"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2F57CF0B0D4B45BB0E7D9377853AD7" ma:contentTypeVersion="8" ma:contentTypeDescription="Create a new document." ma:contentTypeScope="" ma:versionID="075806c16bc9e960134e8755938cf5a8">
  <xsd:schema xmlns:xsd="http://www.w3.org/2001/XMLSchema" xmlns:xs="http://www.w3.org/2001/XMLSchema" xmlns:p="http://schemas.microsoft.com/office/2006/metadata/properties" xmlns:ns2="a09cf9b5-eddf-445b-9443-49e2cf59e84c" targetNamespace="http://schemas.microsoft.com/office/2006/metadata/properties" ma:root="true" ma:fieldsID="a2926d20f4c1cd9f249163f077a0777a" ns2:_="">
    <xsd:import namespace="a09cf9b5-eddf-445b-9443-49e2cf59e84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9cf9b5-eddf-445b-9443-49e2cf59e8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149A0A-D149-4DD1-A89A-22A35EC94F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9cf9b5-eddf-445b-9443-49e2cf59e8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E7C9348-3A8F-46B2-9C68-CF1C1DFA1DD9}">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0A15189-2150-4824-8956-76FC0AE2F3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22828</TotalTime>
  <Words>2888</Words>
  <Application>Microsoft Office PowerPoint</Application>
  <PresentationFormat>On-screen Show (4:3)</PresentationFormat>
  <Paragraphs>542</Paragraphs>
  <Slides>32</Slides>
  <Notes>19</Notes>
  <HiddenSlides>0</HiddenSlides>
  <MMClips>29</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Cambria Math</vt:lpstr>
      <vt:lpstr>Times</vt:lpstr>
      <vt:lpstr>Wingdings</vt:lpstr>
      <vt:lpstr>Blank Presentation</vt:lpstr>
      <vt:lpstr>PowerPoint Presentation</vt:lpstr>
      <vt:lpstr>Year 6 Get Calculating Growing Patterns </vt:lpstr>
      <vt:lpstr>Getting to know your calculator</vt:lpstr>
      <vt:lpstr>Getting to know your calculator</vt:lpstr>
      <vt:lpstr>PowerPoint Presentation</vt:lpstr>
      <vt:lpstr>Function Machines</vt:lpstr>
      <vt:lpstr>Function Machines</vt:lpstr>
      <vt:lpstr>Function Machines 2</vt:lpstr>
      <vt:lpstr>Function Machines 2</vt:lpstr>
      <vt:lpstr>Function Machines 3</vt:lpstr>
      <vt:lpstr>Function Machines 3</vt:lpstr>
      <vt:lpstr>Growing a Pattern</vt:lpstr>
      <vt:lpstr>Growing a Pattern</vt:lpstr>
      <vt:lpstr>Growing a Pattern</vt:lpstr>
      <vt:lpstr>Growing a Pattern</vt:lpstr>
      <vt:lpstr>Growing a Pattern</vt:lpstr>
      <vt:lpstr>Growing a Pattern</vt:lpstr>
      <vt:lpstr>Growing a Pattern</vt:lpstr>
      <vt:lpstr>Growing a Pattern</vt:lpstr>
      <vt:lpstr>Explaining the rule</vt:lpstr>
      <vt:lpstr>Using the calculator</vt:lpstr>
      <vt:lpstr>Appendix 1 activity</vt:lpstr>
      <vt:lpstr>Extra challenges</vt:lpstr>
      <vt:lpstr>Growing a different Pattern</vt:lpstr>
      <vt:lpstr>Growing a different Pattern</vt:lpstr>
      <vt:lpstr>Growing a different Pattern</vt:lpstr>
      <vt:lpstr>Explaining the rule</vt:lpstr>
      <vt:lpstr>Growing a different Pattern</vt:lpstr>
      <vt:lpstr>Growing yet another pattern</vt:lpstr>
      <vt:lpstr>Explaining the rule</vt:lpstr>
      <vt:lpstr>I think ….</vt:lpstr>
      <vt:lpstr>About MEI</vt:lpstr>
    </vt:vector>
  </TitlesOfParts>
  <Company>Rumba Graphic Design Ltd</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MEI PowerPoint Template</dc:title>
  <dc:creator>Simon Rees</dc:creator>
  <cp:lastModifiedBy>Alex Edge</cp:lastModifiedBy>
  <cp:revision>116</cp:revision>
  <cp:lastPrinted>2019-05-16T13:34:48Z</cp:lastPrinted>
  <dcterms:created xsi:type="dcterms:W3CDTF">2012-04-23T14:18:00Z</dcterms:created>
  <dcterms:modified xsi:type="dcterms:W3CDTF">2021-09-03T15:27:40Z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0x010100FD2F57CF0B0D4B45BB0E7D9377853AD7</vt:lpwstr>
  </property>
</Properties>
</file>