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62" r:id="rId2"/>
  </p:sldIdLst>
  <p:sldSz cx="9753600" cy="4876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son Hopper" initials="AH" lastIdx="15" clrIdx="0">
    <p:extLst>
      <p:ext uri="{19B8F6BF-5375-455C-9EA6-DF929625EA0E}">
        <p15:presenceInfo xmlns:p15="http://schemas.microsoft.com/office/powerpoint/2012/main" userId="S::alison.hopper@mei.org.uk::ca5996aa-ea7f-4b9b-84ac-8568eb6eb8f4" providerId="AD"/>
      </p:ext>
    </p:extLst>
  </p:cmAuthor>
  <p:cmAuthor id="2" name="Natalie Vernon" initials="NV" lastIdx="10" clrIdx="1">
    <p:extLst>
      <p:ext uri="{19B8F6BF-5375-455C-9EA6-DF929625EA0E}">
        <p15:presenceInfo xmlns:p15="http://schemas.microsoft.com/office/powerpoint/2012/main" userId="S::natalie.vernon@mei.org.uk::dc9caee1-6e3b-4748-a02f-9c56984664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2642"/>
    <a:srgbClr val="B6DEE2"/>
    <a:srgbClr val="2098A1"/>
    <a:srgbClr val="119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F4ABFA-C5AC-44A2-A194-6E4912D23837}" v="1" dt="2022-06-15T15:30:04.9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190" autoAdjust="0"/>
  </p:normalViewPr>
  <p:slideViewPr>
    <p:cSldViewPr snapToGrid="0">
      <p:cViewPr varScale="1">
        <p:scale>
          <a:sx n="100" d="100"/>
          <a:sy n="100" d="100"/>
        </p:scale>
        <p:origin x="75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24B609-08EA-49A0-B8CB-981096CB3A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74E1E6-B176-470F-A646-2FE1A5C3D07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273AA-2641-402A-9B5D-6F80B344E266}" type="datetimeFigureOut">
              <a:rPr lang="en-GB" smtClean="0"/>
              <a:t>16/06/2022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CAF0C1-9967-4986-9F3C-CF66442A77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B9DAD-EF4F-459A-937E-894736C0F5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2A174-9287-4B3C-9B74-2FDDFA29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16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DBC79-9DE8-4D8C-87BC-11349B732D2C}" type="datetimeFigureOut">
              <a:rPr lang="en-GB" smtClean="0"/>
              <a:t>16/06/2022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1143000"/>
            <a:ext cx="61722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D6BC0-DA2F-4805-A483-62A7606D98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249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59" y="1472339"/>
            <a:ext cx="9097505" cy="3090362"/>
          </a:xfrm>
        </p:spPr>
        <p:txBody>
          <a:bodyPr/>
          <a:lstStyle>
            <a:lvl1pPr marL="0" indent="0" algn="ctr">
              <a:buNone/>
              <a:defRPr sz="1707"/>
            </a:lvl1pPr>
            <a:lvl2pPr marL="325115" indent="0" algn="ctr">
              <a:buNone/>
              <a:defRPr sz="1422"/>
            </a:lvl2pPr>
            <a:lvl3pPr marL="650230" indent="0" algn="ctr">
              <a:buNone/>
              <a:defRPr sz="1280"/>
            </a:lvl3pPr>
            <a:lvl4pPr marL="975345" indent="0" algn="ctr">
              <a:buNone/>
              <a:defRPr sz="1138"/>
            </a:lvl4pPr>
            <a:lvl5pPr marL="1300460" indent="0" algn="ctr">
              <a:buNone/>
              <a:defRPr sz="1138"/>
            </a:lvl5pPr>
            <a:lvl6pPr marL="1625575" indent="0" algn="ctr">
              <a:buNone/>
              <a:defRPr sz="1138"/>
            </a:lvl6pPr>
            <a:lvl7pPr marL="1950690" indent="0" algn="ctr">
              <a:buNone/>
              <a:defRPr sz="1138"/>
            </a:lvl7pPr>
            <a:lvl8pPr marL="2275804" indent="0" algn="ctr">
              <a:buNone/>
              <a:defRPr sz="1138"/>
            </a:lvl8pPr>
            <a:lvl9pPr marL="2600919" indent="0" algn="ctr">
              <a:buNone/>
              <a:defRPr sz="113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1965956-B67C-4A03-A548-110586C0CE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6601" y="167157"/>
            <a:ext cx="4878866" cy="375376"/>
          </a:xfrm>
        </p:spPr>
        <p:txBody>
          <a:bodyPr>
            <a:normAutofit/>
          </a:bodyPr>
          <a:lstStyle>
            <a:lvl1pPr marL="0" indent="0" algn="ctr">
              <a:buNone/>
              <a:defRPr sz="2000" b="1">
                <a:solidFill>
                  <a:srgbClr val="119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</a:t>
            </a:r>
            <a:r>
              <a:rPr lang="en-US" sz="1800"/>
              <a:t>ay 1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02F2305-D2B9-4CD3-990D-5040C40FFF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6600" y="601427"/>
            <a:ext cx="4878867" cy="374650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rgbClr val="1926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26979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560" y="259645"/>
            <a:ext cx="8412480" cy="942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60" y="1298222"/>
            <a:ext cx="8412480" cy="3094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056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D6A4A-FD57-400F-AAD2-4D715D3AB891}" type="datetimeFigureOut">
              <a:rPr lang="en-GB" smtClean="0"/>
              <a:t>16/06/2022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30880" y="4520072"/>
            <a:ext cx="329184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848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5ABD3-E3DF-4DB2-B1A1-AEF6EA638025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965940-2C6C-4601-BA97-9508B54F55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599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75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650230" rtl="0" eaLnBrk="1" latinLnBrk="0" hangingPunct="1">
        <a:lnSpc>
          <a:spcPct val="90000"/>
        </a:lnSpc>
        <a:spcBef>
          <a:spcPct val="0"/>
        </a:spcBef>
        <a:buNone/>
        <a:defRPr sz="31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57" indent="-162557" algn="l" defTabSz="65023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1pPr>
      <a:lvl2pPr marL="48767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1278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22" kern="1200">
          <a:solidFill>
            <a:schemeClr val="tx1"/>
          </a:solidFill>
          <a:latin typeface="+mn-lt"/>
          <a:ea typeface="+mn-ea"/>
          <a:cs typeface="+mn-cs"/>
        </a:defRPr>
      </a:lvl3pPr>
      <a:lvl4pPr marL="113790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1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3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4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6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47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11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23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34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6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57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69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04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919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7F5E1-CEE3-4CC6-9A51-CC85C0407D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Day 4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F6469-3B23-4233-8F29-244601075E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Squaring halves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DBA70186-0570-4D79-8EF6-99078F6CE6A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7902947"/>
                  </p:ext>
                </p:extLst>
              </p:nvPr>
            </p:nvGraphicFramePr>
            <p:xfrm>
              <a:off x="5968413" y="1305274"/>
              <a:ext cx="3508744" cy="328172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179290">
                      <a:extLst>
                        <a:ext uri="{9D8B030D-6E8A-4147-A177-3AD203B41FA5}">
                          <a16:colId xmlns:a16="http://schemas.microsoft.com/office/drawing/2014/main" val="1102021396"/>
                        </a:ext>
                      </a:extLst>
                    </a:gridCol>
                    <a:gridCol w="1164727">
                      <a:extLst>
                        <a:ext uri="{9D8B030D-6E8A-4147-A177-3AD203B41FA5}">
                          <a16:colId xmlns:a16="http://schemas.microsoft.com/office/drawing/2014/main" val="3398122214"/>
                        </a:ext>
                      </a:extLst>
                    </a:gridCol>
                    <a:gridCol w="1164727">
                      <a:extLst>
                        <a:ext uri="{9D8B030D-6E8A-4147-A177-3AD203B41FA5}">
                          <a16:colId xmlns:a16="http://schemas.microsoft.com/office/drawing/2014/main" val="1395548920"/>
                        </a:ext>
                      </a:extLst>
                    </a:gridCol>
                  </a:tblGrid>
                  <a:tr h="38530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GB" sz="1400" b="1">
                              <a:solidFill>
                                <a:schemeClr val="tx1"/>
                              </a:solidFill>
                              <a:effectLst/>
                            </a:rPr>
                            <a:t> __ and a half</a:t>
                          </a:r>
                          <a:endParaRPr lang="en-GB" sz="1400" b="1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1190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GB" sz="1400" b="1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Calculation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1190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5023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The square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11909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6930328"/>
                      </a:ext>
                    </a:extLst>
                  </a:tr>
                  <a:tr h="46470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&lt;5</m:t>
                                </m:r>
                              </m:oMath>
                            </m:oMathPara>
                          </a14:m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74851794"/>
                      </a:ext>
                    </a:extLst>
                  </a:tr>
                  <a:tr h="48523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GB" sz="1400" b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f>
                                <m:fPr>
                                  <m:ctrlP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6</m:t>
                                </m:r>
                                <m:f>
                                  <m:fPr>
                                    <m:ctrlPr>
                                      <a:rPr lang="en-GB" sz="14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4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4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0969255"/>
                      </a:ext>
                    </a:extLst>
                  </a:tr>
                  <a:tr h="46488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GB" sz="1400" b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 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4.5×4.5</m:t>
                                </m:r>
                              </m:oMath>
                            </m:oMathPara>
                          </a14:m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5545632"/>
                      </a:ext>
                    </a:extLst>
                  </a:tr>
                  <a:tr h="47569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5</m:t>
                                </m:r>
                                <m:f>
                                  <m:fPr>
                                    <m:ctrlPr>
                                      <a:rPr lang="en-GB" sz="14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4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4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0934464"/>
                      </a:ext>
                    </a:extLst>
                  </a:tr>
                  <a:tr h="48336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5023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72</m:t>
                                </m:r>
                                <m:f>
                                  <m:fPr>
                                    <m:ctrlPr>
                                      <a:rPr lang="en-GB" sz="14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4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4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9007034"/>
                      </a:ext>
                    </a:extLst>
                  </a:tr>
                  <a:tr h="4561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&gt;100</m:t>
                                </m:r>
                              </m:oMath>
                            </m:oMathPara>
                          </a14:m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42882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DBA70186-0570-4D79-8EF6-99078F6CE6A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7902947"/>
                  </p:ext>
                </p:extLst>
              </p:nvPr>
            </p:nvGraphicFramePr>
            <p:xfrm>
              <a:off x="5968413" y="1305274"/>
              <a:ext cx="3508744" cy="328172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179290">
                      <a:extLst>
                        <a:ext uri="{9D8B030D-6E8A-4147-A177-3AD203B41FA5}">
                          <a16:colId xmlns:a16="http://schemas.microsoft.com/office/drawing/2014/main" val="1102021396"/>
                        </a:ext>
                      </a:extLst>
                    </a:gridCol>
                    <a:gridCol w="1164727">
                      <a:extLst>
                        <a:ext uri="{9D8B030D-6E8A-4147-A177-3AD203B41FA5}">
                          <a16:colId xmlns:a16="http://schemas.microsoft.com/office/drawing/2014/main" val="3398122214"/>
                        </a:ext>
                      </a:extLst>
                    </a:gridCol>
                    <a:gridCol w="1164727">
                      <a:extLst>
                        <a:ext uri="{9D8B030D-6E8A-4147-A177-3AD203B41FA5}">
                          <a16:colId xmlns:a16="http://schemas.microsoft.com/office/drawing/2014/main" val="1395548920"/>
                        </a:ext>
                      </a:extLst>
                    </a:gridCol>
                  </a:tblGrid>
                  <a:tr h="38530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GB" sz="1400" b="1">
                              <a:solidFill>
                                <a:schemeClr val="tx1"/>
                              </a:solidFill>
                              <a:effectLst/>
                            </a:rPr>
                            <a:t> __ and a half</a:t>
                          </a:r>
                          <a:endParaRPr lang="en-GB" sz="1400" b="1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1190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GB" sz="1400" b="1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Calculation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1190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5023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The square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11909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6930328"/>
                      </a:ext>
                    </a:extLst>
                  </a:tr>
                  <a:tr h="46470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2094" t="-83117" r="-1047" b="-5207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74851794"/>
                      </a:ext>
                    </a:extLst>
                  </a:tr>
                  <a:tr h="5035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15" t="-171951" r="-197938" b="-3890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2094" t="-171951" r="-1047" b="-3890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0969255"/>
                      </a:ext>
                    </a:extLst>
                  </a:tr>
                  <a:tr h="46488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GB" sz="1400" b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 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2094" t="-289610" r="-101047" b="-3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5545632"/>
                      </a:ext>
                    </a:extLst>
                  </a:tr>
                  <a:tr h="5035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15" t="-365854" r="-197938" b="-1951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0934464"/>
                      </a:ext>
                    </a:extLst>
                  </a:tr>
                  <a:tr h="50355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2094" t="-460241" r="-1047" b="-927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9007034"/>
                      </a:ext>
                    </a:extLst>
                  </a:tr>
                  <a:tr h="4561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6DEE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2094" t="-620000" r="-1047" b="-2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42882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FB588C8-684D-44C8-A914-A1BAD95564A1}"/>
                  </a:ext>
                </a:extLst>
              </p:cNvPr>
              <p:cNvSpPr txBox="1"/>
              <p:nvPr/>
            </p:nvSpPr>
            <p:spPr>
              <a:xfrm>
                <a:off x="215875" y="1369646"/>
                <a:ext cx="4878866" cy="31608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4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What happens when you ‘square’ a half?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</m:t>
                    </m:r>
                    <m:f>
                      <m:fPr>
                        <m:ctrlPr>
                          <a:rPr lang="en-GB" sz="1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1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1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GB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×2</m:t>
                    </m:r>
                    <m:f>
                      <m:fPr>
                        <m:ctrlPr>
                          <a:rPr lang="en-GB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GB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GB" sz="14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4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Use the calculator to help you.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4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How will you enter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</m:t>
                    </m:r>
                    <m:f>
                      <m:fPr>
                        <m:ctrlPr>
                          <a:rPr lang="en-GB" sz="1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1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1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4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into the calculator?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4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4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4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Try some other halves to square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4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What do you notice?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4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Why do you think this is?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FB588C8-684D-44C8-A914-A1BAD95564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875" y="1369646"/>
                <a:ext cx="4878866" cy="3160865"/>
              </a:xfrm>
              <a:prstGeom prst="rect">
                <a:avLst/>
              </a:prstGeom>
              <a:blipFill>
                <a:blip r:embed="rId5"/>
                <a:stretch>
                  <a:fillRect l="-375" t="-386" b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D95055D6-8F42-4ECD-AD18-3FB0892741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1395400"/>
              </p:ext>
            </p:extLst>
          </p:nvPr>
        </p:nvGraphicFramePr>
        <p:xfrm>
          <a:off x="4046163" y="1740642"/>
          <a:ext cx="1644505" cy="1395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802">
                  <a:extLst>
                    <a:ext uri="{9D8B030D-6E8A-4147-A177-3AD203B41FA5}">
                      <a16:colId xmlns:a16="http://schemas.microsoft.com/office/drawing/2014/main" val="871584800"/>
                    </a:ext>
                  </a:extLst>
                </a:gridCol>
                <a:gridCol w="657802">
                  <a:extLst>
                    <a:ext uri="{9D8B030D-6E8A-4147-A177-3AD203B41FA5}">
                      <a16:colId xmlns:a16="http://schemas.microsoft.com/office/drawing/2014/main" val="3394861174"/>
                    </a:ext>
                  </a:extLst>
                </a:gridCol>
                <a:gridCol w="328901">
                  <a:extLst>
                    <a:ext uri="{9D8B030D-6E8A-4147-A177-3AD203B41FA5}">
                      <a16:colId xmlns:a16="http://schemas.microsoft.com/office/drawing/2014/main" val="3345171364"/>
                    </a:ext>
                  </a:extLst>
                </a:gridCol>
              </a:tblGrid>
              <a:tr h="55450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0902552"/>
                  </a:ext>
                </a:extLst>
              </a:tr>
              <a:tr h="55450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342906"/>
                  </a:ext>
                </a:extLst>
              </a:tr>
              <a:tr h="27725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6260153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2C45F14-9F94-45AB-920A-F50B554AB337}"/>
              </a:ext>
            </a:extLst>
          </p:cNvPr>
          <p:cNvCxnSpPr/>
          <p:nvPr/>
        </p:nvCxnSpPr>
        <p:spPr>
          <a:xfrm>
            <a:off x="4017511" y="1632101"/>
            <a:ext cx="167315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03C37AF-6C28-4F22-9CEB-71D2932F0BD5}"/>
              </a:ext>
            </a:extLst>
          </p:cNvPr>
          <p:cNvCxnSpPr/>
          <p:nvPr/>
        </p:nvCxnSpPr>
        <p:spPr>
          <a:xfrm>
            <a:off x="3923695" y="1740642"/>
            <a:ext cx="0" cy="139551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818082FF-D7FE-42B4-9903-B6C1E51733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9154" y="1269671"/>
            <a:ext cx="266737" cy="3524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A18688A-EC30-43D8-A5DD-163B072E2F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2322" y="2262163"/>
            <a:ext cx="266737" cy="352474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9DA7A3A-A1EC-92F3-7E0D-2CD05C3631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31300" y="42545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31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451"/>
    </mc:Choice>
    <mc:Fallback xmlns="">
      <p:transition spd="slow" advTm="1494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4249</TotalTime>
  <Words>78</Words>
  <Application>Microsoft Office PowerPoint</Application>
  <PresentationFormat>Custom</PresentationFormat>
  <Paragraphs>22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Aimee Corbett</dc:creator>
  <cp:lastModifiedBy>Aimee Corbett</cp:lastModifiedBy>
  <cp:revision>7</cp:revision>
  <dcterms:created xsi:type="dcterms:W3CDTF">2021-04-19T09:58:59Z</dcterms:created>
  <dcterms:modified xsi:type="dcterms:W3CDTF">2022-06-16T12:45:49Z</dcterms:modified>
</cp:coreProperties>
</file>