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82" r:id="rId4"/>
    <p:sldId id="289" r:id="rId5"/>
    <p:sldId id="293" r:id="rId6"/>
    <p:sldId id="294" r:id="rId7"/>
    <p:sldId id="295" r:id="rId8"/>
    <p:sldId id="296" r:id="rId9"/>
    <p:sldId id="284" r:id="rId10"/>
    <p:sldId id="292" r:id="rId11"/>
    <p:sldId id="291" r:id="rId12"/>
    <p:sldId id="283" r:id="rId13"/>
    <p:sldId id="265" r:id="rId14"/>
  </p:sldIdLst>
  <p:sldSz cx="9144000" cy="6858000" type="screen4x3"/>
  <p:notesSz cx="6875463" cy="10002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7" autoAdjust="0"/>
    <p:restoredTop sz="81919" autoAdjust="0"/>
  </p:normalViewPr>
  <p:slideViewPr>
    <p:cSldViewPr>
      <p:cViewPr varScale="1">
        <p:scale>
          <a:sx n="57" d="100"/>
          <a:sy n="57" d="100"/>
        </p:scale>
        <p:origin x="1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bcnews.go.com/Business/mcdonalds-rationing-french-fries-japan/story?id=27638403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Image</a:t>
            </a:r>
            <a:r>
              <a:rPr lang="en-GB" baseline="0" dirty="0" smtClean="0"/>
              <a:t> from NCETM Primary Mastery PD Materials Segment 2.17 Representations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01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7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79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en-GB" sz="12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might want to include an image of a map of the UK with the places marked</a:t>
            </a:r>
            <a:endParaRPr lang="en-GB" sz="120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639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You might want to add images</a:t>
            </a:r>
            <a:r>
              <a:rPr lang="en-GB" baseline="0" dirty="0" smtClean="0"/>
              <a:t> of Ben Nevis and Everest and ask if these help with working out if it is true or false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50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map of the UK with Wales and Scotland identified would support thinking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82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https://abcnews.go.com/Business/mcdonalds-rationing-french-fries-japan/story?id=27638403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8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912768" cy="1656184"/>
          </a:xfrm>
        </p:spPr>
        <p:txBody>
          <a:bodyPr/>
          <a:lstStyle/>
          <a:p>
            <a:pPr algn="ctr"/>
            <a:r>
              <a:rPr lang="en-GB" dirty="0" smtClean="0"/>
              <a:t>Year 6 Get Calculating!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It’s all a matter of scale …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767" y="2734418"/>
            <a:ext cx="5782482" cy="2372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True or false?</a:t>
            </a:r>
            <a:endParaRPr lang="en-GB" sz="40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08344" y="1705670"/>
            <a:ext cx="82132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alt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dog is 			   as tall as a cat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09629" y="2659258"/>
            <a:ext cx="813690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does this mean?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would this look like?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Where is the ‘three times’ in your drawing?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tall might the dog and cat be?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alt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call the ‘three times’?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-180528" y="1705670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times</a:t>
            </a:r>
            <a:endParaRPr lang="en-GB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46504" y="972017"/>
            <a:ext cx="82132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is the scale factor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9629" y="5669727"/>
            <a:ext cx="15686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cat is 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47879" y="5669726"/>
            <a:ext cx="378821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altLang="en-US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 third as tall as a dog</a:t>
            </a:r>
            <a:endParaRPr lang="en-GB" altLang="en-US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9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How many times bigger?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46" y="910977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True, false or it could be – What do you think?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0604" y="5216268"/>
            <a:ext cx="8496943" cy="1145712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How will you find out if you are right?</a:t>
            </a:r>
          </a:p>
          <a:p>
            <a:pPr algn="l"/>
            <a:endParaRPr lang="en-GB" sz="2400" b="1" kern="0" dirty="0" smtClean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we mean by ‘the size’?</a:t>
            </a:r>
            <a:endParaRPr lang="en-GB" sz="2400" b="1" kern="0" dirty="0">
              <a:solidFill>
                <a:srgbClr val="0023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440604" y="1724636"/>
                <a:ext cx="8213225" cy="3305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altLang="en-US" sz="20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dog is three times as tall as a cat</a:t>
                </a:r>
              </a:p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r>
                  <a:rPr lang="en-GB" altLang="en-US" sz="20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Lands End to John o’ Groats is four times the distance from London to Manchester</a:t>
                </a:r>
              </a:p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GB" altLang="en-US" sz="2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Ben </a:t>
                </a:r>
                <a:r>
                  <a:rPr lang="en-GB" altLang="en-US" sz="20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Nevis is one fifth the height of Everest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r>
                  <a:rPr lang="en-GB" altLang="en-US" sz="20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Wales is half as big as Scotland</a:t>
                </a:r>
              </a:p>
              <a:p>
                <a:pPr marL="457200" marR="0" lvl="0" indent="-4572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+mj-lt"/>
                  <a:buAutoNum type="alphaUcPeriod"/>
                  <a:tabLst/>
                </a:pPr>
                <a:endParaRPr lang="en-GB" alt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GB" sz="2000" dirty="0" smtClean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large fries is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002350"/>
                        </a:solidFill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times the size of a regular </a:t>
                </a:r>
                <a:r>
                  <a:rPr lang="en-GB" sz="2000" dirty="0" smtClean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fries</a:t>
                </a:r>
                <a:endParaRPr lang="en-GB" sz="2000" dirty="0">
                  <a:solidFill>
                    <a:srgbClr val="0023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604" y="1724636"/>
                <a:ext cx="8213225" cy="3305457"/>
              </a:xfrm>
              <a:prstGeom prst="rect">
                <a:avLst/>
              </a:prstGeom>
              <a:blipFill rotWithShape="0">
                <a:blip r:embed="rId3"/>
                <a:stretch>
                  <a:fillRect l="-668" t="-923" b="-1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9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How many times bigger?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46" y="910977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True, false or it could be – What do you think?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5663" y="3067297"/>
            <a:ext cx="8496943" cy="2034881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you need to know?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Could you look at a map?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calculation could you do to check?</a:t>
            </a:r>
          </a:p>
          <a:p>
            <a:pPr algn="l"/>
            <a:endParaRPr lang="en-GB" sz="2400" b="1" kern="0" dirty="0" smtClean="0">
              <a:solidFill>
                <a:srgbClr val="002350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40604" y="1724636"/>
            <a:ext cx="82132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 End to John o’ Groats is four times the distance from London to Manchester</a:t>
            </a:r>
          </a:p>
        </p:txBody>
      </p:sp>
    </p:spTree>
    <p:extLst>
      <p:ext uri="{BB962C8B-B14F-4D97-AF65-F5344CB8AC3E}">
        <p14:creationId xmlns:p14="http://schemas.microsoft.com/office/powerpoint/2010/main" val="32519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How many times bigger?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46" y="910977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True, false or it could be – What do you think?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40604" y="1523250"/>
            <a:ext cx="8213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 Nevis is one fifth the height of Everest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0637" y="2286198"/>
            <a:ext cx="8496943" cy="2795192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you need to know?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you think?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>
                <a:solidFill>
                  <a:srgbClr val="002350"/>
                </a:solidFill>
              </a:rPr>
              <a:t>Could pictures of the mountains help you to decide?</a:t>
            </a:r>
          </a:p>
          <a:p>
            <a:pPr algn="l"/>
            <a:endParaRPr lang="en-GB" sz="2400" b="1" kern="0" dirty="0" smtClean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calculation could you do to check?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9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How many times bigger?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46" y="910977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True, false or it could be – What do you think?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02196" y="1624702"/>
            <a:ext cx="82132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Wales is half as big as Scotland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5428" y="2276872"/>
            <a:ext cx="8568952" cy="3600400"/>
          </a:xfrm>
          <a:prstGeom prst="rect">
            <a:avLst/>
          </a:prstGeom>
        </p:spPr>
        <p:txBody>
          <a:bodyPr vert="horz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you need to know?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Would it be useful to look at a map?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we mean by ‘half as big’?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Where are Wales and Scotland and what do they look like?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do you think?</a:t>
            </a:r>
          </a:p>
          <a:p>
            <a:pPr algn="l"/>
            <a:endParaRPr lang="en-GB" sz="2400" b="1" kern="0" dirty="0">
              <a:solidFill>
                <a:srgbClr val="002350"/>
              </a:solidFill>
            </a:endParaRPr>
          </a:p>
          <a:p>
            <a:pPr algn="l"/>
            <a:r>
              <a:rPr lang="en-GB" sz="2400" b="1" kern="0" dirty="0" smtClean="0">
                <a:solidFill>
                  <a:srgbClr val="002350"/>
                </a:solidFill>
              </a:rPr>
              <a:t>What calculation could you do to check?</a:t>
            </a:r>
          </a:p>
          <a:p>
            <a:pPr algn="l"/>
            <a:endParaRPr lang="en-GB" sz="2400" b="1" kern="0" dirty="0" smtClean="0">
              <a:solidFill>
                <a:srgbClr val="0023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5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11770"/>
            <a:ext cx="5853336" cy="580926"/>
          </a:xfrm>
        </p:spPr>
        <p:txBody>
          <a:bodyPr/>
          <a:lstStyle/>
          <a:p>
            <a:pPr algn="r"/>
            <a:r>
              <a:rPr lang="en-GB" sz="3600" dirty="0" smtClean="0"/>
              <a:t>How many times bigger?</a:t>
            </a:r>
            <a:endParaRPr lang="en-GB" sz="4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8746" y="910977"/>
            <a:ext cx="81369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True, false or it could be – What do you think?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>
              <a:xfrm>
                <a:off x="298746" y="2852936"/>
                <a:ext cx="8496943" cy="2953990"/>
              </a:xfrm>
              <a:prstGeom prst="rect">
                <a:avLst/>
              </a:prstGeom>
            </p:spPr>
            <p:txBody>
              <a:bodyPr vert="horz"/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bg2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" charset="0"/>
                    <a:ea typeface="ヒラギノ角ゴ Pro W3" charset="0"/>
                  </a:defRPr>
                </a:lvl9pPr>
              </a:lstStyle>
              <a:p>
                <a:pPr algn="l"/>
                <a:r>
                  <a:rPr lang="en-GB" sz="2400" b="1" kern="0" dirty="0" smtClean="0">
                    <a:solidFill>
                      <a:srgbClr val="002350"/>
                    </a:solidFill>
                  </a:rPr>
                  <a:t>What do you need to know?</a:t>
                </a:r>
              </a:p>
              <a:p>
                <a:pPr algn="l"/>
                <a:endParaRPr lang="en-GB" sz="2400" b="1" kern="0" dirty="0">
                  <a:solidFill>
                    <a:srgbClr val="002350"/>
                  </a:solidFill>
                </a:endParaRPr>
              </a:p>
              <a:p>
                <a:pPr algn="l"/>
                <a:r>
                  <a:rPr lang="en-GB" sz="2400" b="1" kern="0" dirty="0" smtClean="0">
                    <a:solidFill>
                      <a:srgbClr val="002350"/>
                    </a:solidFill>
                  </a:rPr>
                  <a:t>What do we mean by ‘1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kern="0" smtClean="0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kern="0" smtClean="0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 kern="0" smtClean="0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400" b="1" kern="0" dirty="0" smtClean="0">
                    <a:solidFill>
                      <a:srgbClr val="002350"/>
                    </a:solidFill>
                  </a:rPr>
                  <a:t> times the size’?</a:t>
                </a:r>
              </a:p>
              <a:p>
                <a:pPr algn="l"/>
                <a:endParaRPr lang="en-GB" sz="2400" b="1" kern="0" dirty="0">
                  <a:solidFill>
                    <a:srgbClr val="002350"/>
                  </a:solidFill>
                </a:endParaRPr>
              </a:p>
              <a:p>
                <a:pPr algn="l"/>
                <a:r>
                  <a:rPr lang="en-GB" sz="2400" b="1" kern="0" dirty="0" smtClean="0">
                    <a:solidFill>
                      <a:srgbClr val="002350"/>
                    </a:solidFill>
                  </a:rPr>
                  <a:t>What do you think?</a:t>
                </a:r>
              </a:p>
              <a:p>
                <a:pPr algn="l"/>
                <a:endParaRPr lang="en-GB" sz="2400" b="1" kern="0" dirty="0">
                  <a:solidFill>
                    <a:srgbClr val="002350"/>
                  </a:solidFill>
                </a:endParaRPr>
              </a:p>
              <a:p>
                <a:pPr algn="l"/>
                <a:r>
                  <a:rPr lang="en-GB" sz="2400" b="1" kern="0" dirty="0" smtClean="0">
                    <a:solidFill>
                      <a:srgbClr val="002350"/>
                    </a:solidFill>
                  </a:rPr>
                  <a:t>What calculation could you do to check?</a:t>
                </a:r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46" y="2852936"/>
                <a:ext cx="8496943" cy="2953990"/>
              </a:xfrm>
              <a:prstGeom prst="rect">
                <a:avLst/>
              </a:prstGeom>
              <a:blipFill rotWithShape="0">
                <a:blip r:embed="rId3"/>
                <a:stretch>
                  <a:fillRect l="-1076" t="-14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440604" y="1724636"/>
                <a:ext cx="8213225" cy="526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000" dirty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large </a:t>
                </a:r>
                <a:r>
                  <a:rPr lang="en-GB" sz="2000" dirty="0" smtClean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fries </a:t>
                </a:r>
                <a:r>
                  <a:rPr lang="en-GB" sz="2000" dirty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002350"/>
                        </a:solidFill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solidFill>
                              <a:srgbClr val="0023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0023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times the size of a regular fries</a:t>
                </a:r>
              </a:p>
            </p:txBody>
          </p:sp>
        </mc:Choice>
        <mc:Fallback xmlns=""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604" y="1724636"/>
                <a:ext cx="8213225" cy="526939"/>
              </a:xfrm>
              <a:prstGeom prst="rect">
                <a:avLst/>
              </a:prstGeom>
              <a:blipFill rotWithShape="0">
                <a:blip r:embed="rId4"/>
                <a:stretch>
                  <a:fillRect l="-742" b="-8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86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160" y="116632"/>
            <a:ext cx="8229600" cy="580926"/>
          </a:xfrm>
        </p:spPr>
        <p:txBody>
          <a:bodyPr/>
          <a:lstStyle/>
          <a:p>
            <a:pPr algn="r"/>
            <a:r>
              <a:rPr lang="en-GB" dirty="0" smtClean="0"/>
              <a:t>Fact File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304702" y="1196752"/>
            <a:ext cx="65765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714500" algn="l"/>
              </a:tabLst>
            </a:pP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 height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24cm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dog height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56cm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Land’s End to John 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o’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Groats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874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London to Manchester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211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Height of Everest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848 metres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Height of Ben Nevis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345 metres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 of Wales	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735 km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 of Scotland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077 km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Length of Wales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170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Length of Scotland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274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fries	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grams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Regular fries	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114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grams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 of large fries		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1.39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 of regular fries		£1.09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61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9144" y="111770"/>
            <a:ext cx="5925344" cy="580926"/>
          </a:xfrm>
        </p:spPr>
        <p:txBody>
          <a:bodyPr/>
          <a:lstStyle/>
          <a:p>
            <a:pPr algn="r"/>
            <a:r>
              <a:rPr lang="en-GB" sz="3600" dirty="0" smtClean="0"/>
              <a:t>Matching triples Version A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" y="980728"/>
            <a:ext cx="1159916" cy="635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" y="3160277"/>
            <a:ext cx="1159916" cy="6291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816" y="1713937"/>
            <a:ext cx="1159916" cy="629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93" y="2470101"/>
            <a:ext cx="1146810" cy="622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46" y="1735244"/>
            <a:ext cx="1146810" cy="616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3220" y="1741797"/>
            <a:ext cx="1153363" cy="6225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9672" y="980728"/>
            <a:ext cx="1153363" cy="6225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001" y="2456680"/>
            <a:ext cx="1146810" cy="6291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7086" y="2453908"/>
            <a:ext cx="1133703" cy="616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4817" y="1745088"/>
            <a:ext cx="1140256" cy="6225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9724" y="3178116"/>
            <a:ext cx="1153363" cy="6094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00533" y="975075"/>
            <a:ext cx="1140256" cy="6225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43578" y="3150142"/>
            <a:ext cx="1153363" cy="6356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01816" y="3148570"/>
            <a:ext cx="1140256" cy="61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63379" y="2470101"/>
            <a:ext cx="1146810" cy="6160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74702" y="1741797"/>
            <a:ext cx="1146810" cy="60944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01816" y="976846"/>
            <a:ext cx="1153363" cy="61600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63379" y="976846"/>
            <a:ext cx="1146810" cy="61600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31140" y="3157209"/>
            <a:ext cx="1146810" cy="62910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73001" y="980728"/>
            <a:ext cx="1146810" cy="622554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06997" y="2476524"/>
            <a:ext cx="1153363" cy="60944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13551" y="1737004"/>
            <a:ext cx="1140256" cy="62910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08369" y="2453908"/>
            <a:ext cx="1146810" cy="62255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99609" y="4088702"/>
            <a:ext cx="5410672" cy="2520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09826" y="3131048"/>
            <a:ext cx="1142529" cy="62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39762"/>
            <a:ext cx="5925344" cy="580926"/>
          </a:xfrm>
        </p:spPr>
        <p:txBody>
          <a:bodyPr/>
          <a:lstStyle/>
          <a:p>
            <a:pPr algn="r"/>
            <a:r>
              <a:rPr lang="en-GB" sz="3600" dirty="0" smtClean="0"/>
              <a:t>Matching triples Version B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009" y="3025405"/>
            <a:ext cx="1048503" cy="5738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342" y="3025405"/>
            <a:ext cx="1041419" cy="566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744" y="3032490"/>
            <a:ext cx="1048503" cy="5596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260" y="3025405"/>
            <a:ext cx="1041419" cy="566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0858" y="1672312"/>
            <a:ext cx="1034334" cy="580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2351" y="2336147"/>
            <a:ext cx="1041419" cy="5738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4695" y="1673004"/>
            <a:ext cx="1034334" cy="5738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7279" y="1673004"/>
            <a:ext cx="1055587" cy="5738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0635" y="2340776"/>
            <a:ext cx="1048503" cy="5738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50" y="2340776"/>
            <a:ext cx="1041419" cy="5738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692" y="1674922"/>
            <a:ext cx="1041419" cy="5525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4363" y="1001278"/>
            <a:ext cx="1048503" cy="58092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235" y="1001278"/>
            <a:ext cx="1034334" cy="56675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3600" y="1004670"/>
            <a:ext cx="1041419" cy="57384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50660" y="1004670"/>
            <a:ext cx="1048503" cy="57384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96755" y="2335697"/>
            <a:ext cx="1048503" cy="58092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89671" y="3008376"/>
            <a:ext cx="1041419" cy="57384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48264" y="3007370"/>
            <a:ext cx="1041419" cy="57384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96754" y="1646584"/>
            <a:ext cx="1041419" cy="58092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89671" y="1001278"/>
            <a:ext cx="1055587" cy="57384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1181" y="994193"/>
            <a:ext cx="1048503" cy="58092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41181" y="1653669"/>
            <a:ext cx="1041419" cy="57384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48265" y="2335697"/>
            <a:ext cx="1041419" cy="56675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57055" y="4005064"/>
            <a:ext cx="5763575" cy="26579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958397" y="2342102"/>
            <a:ext cx="1048503" cy="57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0798"/>
            <a:ext cx="4906888" cy="761710"/>
          </a:xfrm>
        </p:spPr>
        <p:txBody>
          <a:bodyPr/>
          <a:lstStyle/>
          <a:p>
            <a:pPr algn="r"/>
            <a:r>
              <a:rPr lang="en-GB" dirty="0" smtClean="0"/>
              <a:t>I think 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When you are discussing your work, use these to explain what you are thinking …</a:t>
            </a:r>
          </a:p>
          <a:p>
            <a:pPr marL="0" indent="0">
              <a:buNone/>
            </a:pPr>
            <a:endParaRPr lang="en-GB" sz="2400" b="1" dirty="0" smtClean="0"/>
          </a:p>
          <a:p>
            <a:r>
              <a:rPr lang="en-GB" sz="2400" dirty="0" smtClean="0"/>
              <a:t>It </a:t>
            </a:r>
            <a:r>
              <a:rPr lang="en-GB" sz="2400" dirty="0"/>
              <a:t>could be this because …</a:t>
            </a:r>
          </a:p>
          <a:p>
            <a:r>
              <a:rPr lang="en-GB" sz="2400" dirty="0"/>
              <a:t>It can’t </a:t>
            </a:r>
            <a:r>
              <a:rPr lang="en-GB" sz="2400" dirty="0" smtClean="0"/>
              <a:t>be </a:t>
            </a:r>
            <a:r>
              <a:rPr lang="en-GB" sz="2400" dirty="0"/>
              <a:t>this because </a:t>
            </a:r>
            <a:r>
              <a:rPr lang="en-GB" sz="2400" dirty="0" smtClean="0"/>
              <a:t>…</a:t>
            </a:r>
          </a:p>
          <a:p>
            <a:r>
              <a:rPr lang="en-GB" sz="2400" dirty="0" smtClean="0"/>
              <a:t>This answer represents …</a:t>
            </a:r>
            <a:endParaRPr lang="en-GB" sz="2400" dirty="0"/>
          </a:p>
          <a:p>
            <a:r>
              <a:rPr lang="en-GB" sz="2400" dirty="0" smtClean="0"/>
              <a:t>If </a:t>
            </a:r>
            <a:r>
              <a:rPr lang="en-GB" sz="2400" dirty="0"/>
              <a:t>we do </a:t>
            </a:r>
            <a:r>
              <a:rPr lang="en-GB" sz="2400" i="1" u="sng" dirty="0"/>
              <a:t>this</a:t>
            </a:r>
            <a:r>
              <a:rPr lang="en-GB" sz="2400" dirty="0"/>
              <a:t> then …</a:t>
            </a:r>
          </a:p>
          <a:p>
            <a:r>
              <a:rPr lang="en-GB" sz="2400" dirty="0"/>
              <a:t>I wonder what will happen if …</a:t>
            </a:r>
          </a:p>
          <a:p>
            <a:r>
              <a:rPr lang="en-GB" sz="2400" dirty="0"/>
              <a:t>I know </a:t>
            </a:r>
            <a:r>
              <a:rPr lang="en-GB" sz="2400" i="1" u="sng" dirty="0"/>
              <a:t>this</a:t>
            </a:r>
            <a:r>
              <a:rPr lang="en-GB" sz="2400" dirty="0"/>
              <a:t> so </a:t>
            </a:r>
            <a:r>
              <a:rPr lang="en-GB" sz="2400" dirty="0" smtClean="0"/>
              <a:t>…</a:t>
            </a:r>
          </a:p>
          <a:p>
            <a:r>
              <a:rPr lang="en-GB" sz="2400" b="1" i="1" dirty="0"/>
              <a:t>‘… is … times bigger than …’</a:t>
            </a:r>
            <a:endParaRPr lang="en-GB" sz="2400" dirty="0"/>
          </a:p>
          <a:p>
            <a:r>
              <a:rPr lang="en-GB" sz="2400" b="1" i="1" dirty="0"/>
              <a:t>‘… is … a [</a:t>
            </a:r>
            <a:r>
              <a:rPr lang="en-GB" sz="2400" i="1" dirty="0"/>
              <a:t>fraction</a:t>
            </a:r>
            <a:r>
              <a:rPr lang="en-GB" sz="2400" b="1" i="1" dirty="0"/>
              <a:t>] the size of </a:t>
            </a:r>
            <a:r>
              <a:rPr lang="en-GB" sz="2400" b="1" i="1" dirty="0" smtClean="0"/>
              <a:t>…’</a:t>
            </a:r>
          </a:p>
          <a:p>
            <a:r>
              <a:rPr lang="en-GB" sz="2400" b="1" i="1" dirty="0" smtClean="0"/>
              <a:t>The scale factor is 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1040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 smtClean="0"/>
              <a:t>Registered charity committed to improving mathematics education</a:t>
            </a:r>
          </a:p>
          <a:p>
            <a:pPr eaLnBrk="1" hangingPunct="1"/>
            <a:r>
              <a:rPr lang="en-GB" altLang="en-US" dirty="0" smtClean="0"/>
              <a:t>Independent UK curriculum development body</a:t>
            </a:r>
          </a:p>
          <a:p>
            <a:pPr eaLnBrk="1" hangingPunct="1"/>
            <a:r>
              <a:rPr lang="en-GB" altLang="en-US" dirty="0" smtClean="0"/>
              <a:t>We offer continuing professional development courses, provide specialist tuition for students and work </a:t>
            </a:r>
            <a:r>
              <a:rPr lang="en-GB" altLang="en-US" smtClean="0"/>
              <a:t>with employers </a:t>
            </a:r>
            <a:r>
              <a:rPr lang="en-GB" altLang="en-US" dirty="0" smtClean="0"/>
              <a:t>to enhance mathematical skills in the workplace</a:t>
            </a:r>
          </a:p>
          <a:p>
            <a:pPr eaLnBrk="1" hangingPunct="1"/>
            <a:r>
              <a:rPr lang="en-GB" altLang="en-US" dirty="0" smtClean="0"/>
              <a:t>We also pioneer the development of innovative teaching and learning resources</a:t>
            </a:r>
          </a:p>
        </p:txBody>
      </p:sp>
      <p:pic>
        <p:nvPicPr>
          <p:cNvPr id="5" name="Picture 4" descr="C:\Users\alison.hopper\AppData\Local\Microsoft\Windows\INetCache\Content.Outlook\3UQFJXVX\get-calculating logo (002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1" y="116632"/>
            <a:ext cx="2144280" cy="62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23785</TotalTime>
  <Words>593</Words>
  <Application>Microsoft Office PowerPoint</Application>
  <PresentationFormat>On-screen Show (4:3)</PresentationFormat>
  <Paragraphs>114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 Math</vt:lpstr>
      <vt:lpstr>Times</vt:lpstr>
      <vt:lpstr>Times New Roman</vt:lpstr>
      <vt:lpstr>Wingdings</vt:lpstr>
      <vt:lpstr>ヒラギノ角ゴ Pro W3</vt:lpstr>
      <vt:lpstr>Blank Presentation</vt:lpstr>
      <vt:lpstr>PowerPoint Presentation</vt:lpstr>
      <vt:lpstr>Year 6 Get Calculating! It’s all a matter of scale … </vt:lpstr>
      <vt:lpstr>True or false?</vt:lpstr>
      <vt:lpstr>How many times bigger?</vt:lpstr>
      <vt:lpstr>How many times bigger?</vt:lpstr>
      <vt:lpstr>How many times bigger?</vt:lpstr>
      <vt:lpstr>How many times bigger?</vt:lpstr>
      <vt:lpstr>How many times bigger?</vt:lpstr>
      <vt:lpstr>Fact File</vt:lpstr>
      <vt:lpstr>Matching triples Version A</vt:lpstr>
      <vt:lpstr>Matching triples Version B</vt:lpstr>
      <vt:lpstr>I think ….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Aimee Corbett</cp:lastModifiedBy>
  <cp:revision>161</cp:revision>
  <cp:lastPrinted>2019-05-16T13:34:48Z</cp:lastPrinted>
  <dcterms:created xsi:type="dcterms:W3CDTF">2012-04-23T14:18:00Z</dcterms:created>
  <dcterms:modified xsi:type="dcterms:W3CDTF">2019-11-07T15:03:26Z</dcterms:modified>
</cp:coreProperties>
</file>