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6" r:id="rId7"/>
    <p:sldId id="264" r:id="rId8"/>
    <p:sldId id="265" r:id="rId9"/>
    <p:sldId id="263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hqq2tqSa10XE82YObXUj/gaUa7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1195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5986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title">
  <p:cSld name="Picture with 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>
            <a:spLocks noGrp="1"/>
          </p:cNvSpPr>
          <p:nvPr>
            <p:ph type="pic" idx="2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60"/>
              </a:spcBef>
              <a:spcAft>
                <a:spcPts val="0"/>
              </a:spcAft>
              <a:buClr>
                <a:srgbClr val="00235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235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2350"/>
              </a:buClr>
              <a:buSzPts val="2800"/>
              <a:buFont typeface="Rockwell"/>
              <a:buChar char="–"/>
              <a:defRPr sz="2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2350"/>
              </a:buClr>
              <a:buSzPts val="2400"/>
              <a:buFont typeface="Rockwell"/>
              <a:buChar char="•"/>
              <a:defRPr sz="2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–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None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002350"/>
              </a:buClr>
              <a:buSzPts val="1400"/>
              <a:buFont typeface="Rockwell"/>
              <a:buNone/>
              <a:defRPr sz="1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Char char="»"/>
              <a:defRPr sz="1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None/>
              <a:defRPr sz="18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2350"/>
              </a:buClr>
              <a:buSzPts val="1800"/>
              <a:buFont typeface="Rockwell"/>
              <a:buNone/>
              <a:defRPr sz="18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None/>
              <a:defRPr sz="1600" b="1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002350"/>
              </a:buClr>
              <a:buSzPts val="1600"/>
              <a:buFont typeface="Rockwell"/>
              <a:buChar char="»"/>
              <a:defRPr sz="16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002350"/>
              </a:buClr>
              <a:buSzPts val="1200"/>
              <a:buFont typeface="Rockwell"/>
              <a:buNone/>
              <a:defRPr sz="12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002350"/>
              </a:buClr>
              <a:buSzPts val="1000"/>
              <a:buFont typeface="Rockwell"/>
              <a:buNone/>
              <a:defRPr sz="1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1" name="Google Shape;41;p19"/>
          <p:cNvSpPr>
            <a:spLocks noGrp="1"/>
          </p:cNvSpPr>
          <p:nvPr>
            <p:ph type="pic" idx="2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00235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235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2350"/>
              </a:buClr>
              <a:buSzPts val="2800"/>
              <a:buFont typeface="Rockwell"/>
              <a:buNone/>
              <a:defRPr sz="28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2350"/>
              </a:buClr>
              <a:buSzPts val="2400"/>
              <a:buFont typeface="Rockwell"/>
              <a:buNone/>
              <a:defRPr sz="24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None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002350"/>
              </a:buClr>
              <a:buSzPts val="1200"/>
              <a:buFont typeface="Rockwell"/>
              <a:buNone/>
              <a:defRPr sz="12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002350"/>
              </a:buClr>
              <a:buSzPts val="1000"/>
              <a:buFont typeface="Rockwell"/>
              <a:buNone/>
              <a:defRPr sz="1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rgbClr val="002350"/>
              </a:buClr>
              <a:buSzPts val="900"/>
              <a:buFont typeface="Rockwell"/>
              <a:buNone/>
              <a:defRPr sz="9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 rot="5400000">
            <a:off x="5013374" y="2452737"/>
            <a:ext cx="5289451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 rot="5400000">
            <a:off x="822375" y="471538"/>
            <a:ext cx="5289451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will need…</a:t>
            </a:r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146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/>
              <a:t>Some squares of paper, coloured on one side</a:t>
            </a:r>
            <a:endParaRPr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/>
              <a:t>You could use coloured pencils to colour your paper </a:t>
            </a: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</p:txBody>
      </p:sp>
      <p:pic>
        <p:nvPicPr>
          <p:cNvPr id="59" name="Google Shape;5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366" y="3232474"/>
            <a:ext cx="3587989" cy="322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1065" y="3246211"/>
            <a:ext cx="3439327" cy="321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Challenge 1</a:t>
            </a:r>
            <a:endParaRPr/>
          </a:p>
        </p:txBody>
      </p:sp>
      <p:sp>
        <p:nvSpPr>
          <p:cNvPr id="66" name="Google Shape;66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dirty="0"/>
              <a:t>Can you fold your paper so that there is the same amount of coloured paper showing as white paper?</a:t>
            </a:r>
            <a:br>
              <a:rPr lang="en-GB" dirty="0"/>
            </a:br>
            <a:endParaRPr lang="en-GB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dirty="0"/>
              <a:t>This is called a 1:1 ratio</a:t>
            </a:r>
            <a:endParaRPr dirty="0"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endParaRPr lang="en-GB" dirty="0"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dirty="0"/>
              <a:t>Can you do it in more than one way?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Challenge 1 - Gallery</a:t>
            </a:r>
            <a:endParaRPr/>
          </a:p>
        </p:txBody>
      </p:sp>
      <p:sp>
        <p:nvSpPr>
          <p:cNvPr id="72" name="Google Shape;72;p4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96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Here are some examples of patterns with a </a:t>
            </a:r>
            <a:br>
              <a:rPr lang="en-GB"/>
            </a:br>
            <a:r>
              <a:rPr lang="en-GB"/>
              <a:t>1:1 ratio of coloured paper to white paper.</a:t>
            </a:r>
            <a:endParaRPr/>
          </a:p>
        </p:txBody>
      </p:sp>
      <p:pic>
        <p:nvPicPr>
          <p:cNvPr id="73" name="Google Shape;7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717" y="2911928"/>
            <a:ext cx="1514749" cy="172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5798" y="2916690"/>
            <a:ext cx="1945530" cy="171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9477" y="2916411"/>
            <a:ext cx="1802749" cy="171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44897" y="2919995"/>
            <a:ext cx="1821757" cy="1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 txBox="1"/>
          <p:nvPr/>
        </p:nvSpPr>
        <p:spPr>
          <a:xfrm>
            <a:off x="457200" y="5056584"/>
            <a:ext cx="8229600" cy="96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GB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Can you convince someone that each pattern has a 1:1 ratio of coloured paper to white paper?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Challenge 2</a:t>
            </a:r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body" idx="1"/>
          </p:nvPr>
        </p:nvSpPr>
        <p:spPr>
          <a:xfrm>
            <a:off x="323528" y="1600201"/>
            <a:ext cx="8363272" cy="964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/>
              <a:t>Take another square of paper, and fold it using these lines to guide you.</a:t>
            </a: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  <a:p>
            <a:pPr marL="45720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/>
          </a:p>
        </p:txBody>
      </p:sp>
      <p:pic>
        <p:nvPicPr>
          <p:cNvPr id="84" name="Google Shape;8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9022" y="2664322"/>
            <a:ext cx="2836142" cy="259347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5"/>
          <p:cNvSpPr txBox="1"/>
          <p:nvPr/>
        </p:nvSpPr>
        <p:spPr>
          <a:xfrm>
            <a:off x="457200" y="5467487"/>
            <a:ext cx="7799622" cy="110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ratios of colour to white can you make by </a:t>
            </a:r>
            <a:r>
              <a:rPr lang="en-GB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only</a:t>
            </a:r>
            <a:r>
              <a:rPr lang="en-GB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folding along these lines?</a:t>
            </a:r>
            <a:endParaRPr/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/>
              <a:t>Challenge 2 - Gallery</a:t>
            </a:r>
            <a:endParaRPr sz="3400"/>
          </a:p>
        </p:txBody>
      </p:sp>
      <p:sp>
        <p:nvSpPr>
          <p:cNvPr id="91" name="Google Shape;91;p6"/>
          <p:cNvSpPr txBox="1">
            <a:spLocks noGrp="1"/>
          </p:cNvSpPr>
          <p:nvPr>
            <p:ph type="body" idx="1"/>
          </p:nvPr>
        </p:nvSpPr>
        <p:spPr>
          <a:xfrm>
            <a:off x="457200" y="5843736"/>
            <a:ext cx="8229600" cy="9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/>
              <a:t>Can you find the ratio of colour to white in each picture?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1787DC-D7A8-B648-967C-2DEA1623D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617068"/>
            <a:ext cx="7543800" cy="42266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Challenge 3</a:t>
            </a:r>
            <a:endParaRPr dirty="0"/>
          </a:p>
        </p:txBody>
      </p:sp>
      <p:sp>
        <p:nvSpPr>
          <p:cNvPr id="103" name="Google Shape;103;p7"/>
          <p:cNvSpPr txBox="1">
            <a:spLocks noGrp="1"/>
          </p:cNvSpPr>
          <p:nvPr>
            <p:ph type="body" idx="1"/>
          </p:nvPr>
        </p:nvSpPr>
        <p:spPr>
          <a:xfrm>
            <a:off x="457200" y="5362101"/>
            <a:ext cx="8229600" cy="9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dirty="0"/>
              <a:t>Can you fold a square of paper to make an </a:t>
            </a:r>
            <a:br>
              <a:rPr lang="en-GB" dirty="0"/>
            </a:br>
            <a:r>
              <a:rPr lang="en-GB" dirty="0"/>
              <a:t>L shape like this?</a:t>
            </a:r>
            <a:endParaRPr dirty="0"/>
          </a:p>
        </p:txBody>
      </p:sp>
      <p:pic>
        <p:nvPicPr>
          <p:cNvPr id="104" name="Google Shape;10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1400" y="2574290"/>
            <a:ext cx="2821199" cy="278781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03;p7">
                <a:extLst>
                  <a:ext uri="{FF2B5EF4-FFF2-40B4-BE49-F238E27FC236}">
                    <a16:creationId xmlns:a16="http://schemas.microsoft.com/office/drawing/2014/main" id="{84560482-9275-413D-999F-B4022FA80A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600201"/>
                <a:ext cx="8229600" cy="11114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406400" algn="l" rtl="0">
                  <a:lnSpc>
                    <a:spcPct val="100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chemeClr val="lt2"/>
                  </a:buClr>
                  <a:buSzPts val="2800"/>
                  <a:buFont typeface="Noto Sans Symbols"/>
                  <a:buChar char="▪"/>
                  <a:defRPr sz="2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406400" algn="l" rtl="0">
                  <a:lnSpc>
                    <a:spcPct val="100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chemeClr val="lt2"/>
                  </a:buClr>
                  <a:buSzPts val="2800"/>
                  <a:buFont typeface="Noto Sans Symbols"/>
                  <a:buChar char="▪"/>
                  <a:defRPr sz="2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81000" algn="l" rtl="0">
                  <a:lnSpc>
                    <a:spcPct val="100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chemeClr val="lt2"/>
                  </a:buClr>
                  <a:buSzPts val="2400"/>
                  <a:buFont typeface="Noto Sans Symbols"/>
                  <a:buChar char="▪"/>
                  <a:defRPr sz="2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lt2"/>
                  </a:buClr>
                  <a:buSzPts val="2000"/>
                  <a:buFont typeface="Noto Sans Symbols"/>
                  <a:buChar char="▪"/>
                  <a:defRPr sz="20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lt2"/>
                  </a:buClr>
                  <a:buSzPts val="2000"/>
                  <a:buFont typeface="Noto Sans Symbols"/>
                  <a:buChar char="▪"/>
                  <a:defRPr sz="20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002350"/>
                  </a:buClr>
                  <a:buSzPts val="2000"/>
                  <a:buFont typeface="Rockwell"/>
                  <a:buChar char="»"/>
                  <a:defRPr sz="2000" b="0" i="0" u="none" strike="noStrike" cap="none">
                    <a:solidFill>
                      <a:srgbClr val="002350"/>
                    </a:solidFill>
                    <a:latin typeface="Rockwell"/>
                    <a:ea typeface="Rockwell"/>
                    <a:cs typeface="Rockwell"/>
                    <a:sym typeface="Rockwell"/>
                  </a:defRPr>
                </a:lvl6pPr>
                <a:lvl7pPr marL="3200400" marR="0" lvl="6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002350"/>
                  </a:buClr>
                  <a:buSzPts val="2000"/>
                  <a:buFont typeface="Rockwell"/>
                  <a:buChar char="»"/>
                  <a:defRPr sz="2000" b="0" i="0" u="none" strike="noStrike" cap="none">
                    <a:solidFill>
                      <a:srgbClr val="002350"/>
                    </a:solidFill>
                    <a:latin typeface="Rockwell"/>
                    <a:ea typeface="Rockwell"/>
                    <a:cs typeface="Rockwell"/>
                    <a:sym typeface="Rockwell"/>
                  </a:defRPr>
                </a:lvl7pPr>
                <a:lvl8pPr marL="3657600" marR="0" lvl="7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002350"/>
                  </a:buClr>
                  <a:buSzPts val="2000"/>
                  <a:buFont typeface="Rockwell"/>
                  <a:buChar char="»"/>
                  <a:defRPr sz="2000" b="0" i="0" u="none" strike="noStrike" cap="none">
                    <a:solidFill>
                      <a:srgbClr val="002350"/>
                    </a:solidFill>
                    <a:latin typeface="Rockwell"/>
                    <a:ea typeface="Rockwell"/>
                    <a:cs typeface="Rockwell"/>
                    <a:sym typeface="Rockwell"/>
                  </a:defRPr>
                </a:lvl8pPr>
                <a:lvl9pPr marL="4114800" marR="0" lvl="8" indent="-355600" algn="l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002350"/>
                  </a:buClr>
                  <a:buSzPts val="2000"/>
                  <a:buFont typeface="Rockwell"/>
                  <a:buChar char="»"/>
                  <a:defRPr sz="2000" b="0" i="0" u="none" strike="noStrike" cap="none">
                    <a:solidFill>
                      <a:srgbClr val="002350"/>
                    </a:solidFill>
                    <a:latin typeface="Rockwell"/>
                    <a:ea typeface="Rockwell"/>
                    <a:cs typeface="Rockwell"/>
                    <a:sym typeface="Rockwell"/>
                  </a:defRPr>
                </a:lvl9pPr>
              </a:lstStyle>
              <a:p>
                <a:pPr indent="-457200">
                  <a:spcBef>
                    <a:spcPts val="0"/>
                  </a:spcBef>
                </a:pPr>
                <a:r>
                  <a:rPr lang="en-GB" dirty="0"/>
                  <a:t>In this picture, the ratio of colour to white is 3:1</a:t>
                </a:r>
              </a:p>
              <a:p>
                <a:pPr indent="-457200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of the shape is coloured.</a:t>
                </a:r>
              </a:p>
              <a:p>
                <a:pPr indent="-457200">
                  <a:spcBef>
                    <a:spcPts val="0"/>
                  </a:spcBef>
                </a:pPr>
                <a:endParaRPr lang="en-GB" dirty="0"/>
              </a:p>
            </p:txBody>
          </p:sp>
        </mc:Choice>
        <mc:Fallback xmlns="">
          <p:sp>
            <p:nvSpPr>
              <p:cNvPr id="6" name="Google Shape;103;p7">
                <a:extLst>
                  <a:ext uri="{FF2B5EF4-FFF2-40B4-BE49-F238E27FC236}">
                    <a16:creationId xmlns:a16="http://schemas.microsoft.com/office/drawing/2014/main" id="{84560482-9275-413D-999F-B4022FA80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1"/>
                <a:ext cx="8229600" cy="1111468"/>
              </a:xfrm>
              <a:prstGeom prst="rect">
                <a:avLst/>
              </a:prstGeom>
              <a:blipFill>
                <a:blip r:embed="rId4"/>
                <a:stretch>
                  <a:fillRect l="-1556" t="-6044"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28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Challenge 3</a:t>
            </a:r>
            <a:endParaRPr dirty="0"/>
          </a:p>
        </p:txBody>
      </p:sp>
      <p:sp>
        <p:nvSpPr>
          <p:cNvPr id="103" name="Google Shape;103;p7"/>
          <p:cNvSpPr txBox="1">
            <a:spLocks noGrp="1"/>
          </p:cNvSpPr>
          <p:nvPr>
            <p:ph type="body" idx="1"/>
          </p:nvPr>
        </p:nvSpPr>
        <p:spPr>
          <a:xfrm>
            <a:off x="457200" y="5362101"/>
            <a:ext cx="8229600" cy="9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</a:pPr>
            <a:r>
              <a:rPr lang="en-GB" dirty="0"/>
              <a:t>When you unfold each L, into what ratios do the folds divide the sides of the square?</a:t>
            </a:r>
          </a:p>
        </p:txBody>
      </p:sp>
      <p:sp>
        <p:nvSpPr>
          <p:cNvPr id="6" name="Google Shape;103;p7">
            <a:extLst>
              <a:ext uri="{FF2B5EF4-FFF2-40B4-BE49-F238E27FC236}">
                <a16:creationId xmlns:a16="http://schemas.microsoft.com/office/drawing/2014/main" id="{84560482-9275-413D-999F-B4022FA80AB6}"/>
              </a:ext>
            </a:extLst>
          </p:cNvPr>
          <p:cNvSpPr txBox="1">
            <a:spLocks/>
          </p:cNvSpPr>
          <p:nvPr/>
        </p:nvSpPr>
        <p:spPr>
          <a:xfrm>
            <a:off x="457200" y="1600201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350"/>
              </a:buClr>
              <a:buSzPts val="2000"/>
              <a:buFont typeface="Rockwell"/>
              <a:buChar char="»"/>
              <a:defRPr sz="2000" b="0" i="0" u="none" strike="noStrike" cap="none">
                <a:solidFill>
                  <a:srgbClr val="002350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-457200">
              <a:spcBef>
                <a:spcPts val="0"/>
              </a:spcBef>
            </a:pPr>
            <a:r>
              <a:rPr lang="en-GB" dirty="0"/>
              <a:t>Can you work out how to fold each L shape?</a:t>
            </a:r>
          </a:p>
          <a:p>
            <a:pPr indent="-457200">
              <a:spcBef>
                <a:spcPts val="0"/>
              </a:spcBef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8BF7BF-7BD6-4307-BEFC-09A5A7798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18" y="2602485"/>
            <a:ext cx="1841262" cy="1829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B4A5C7-D90E-4F11-86E6-C7D20D8FA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326" y="2602484"/>
            <a:ext cx="1842275" cy="1798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6C1AAE-D6C5-4353-B16F-56E5751EE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096" y="2633550"/>
            <a:ext cx="1852040" cy="1798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F18FFE-6753-450F-9155-E23CCDAE9E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141" y="2602484"/>
            <a:ext cx="1805170" cy="179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2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B0F0"/>
                </a:solidFill>
              </a:rPr>
              <a:t>About MEI</a:t>
            </a: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GB"/>
              <a:t>Registered charity committed to improving mathematics education</a:t>
            </a:r>
            <a:endParaRPr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GB"/>
              <a:t>Independent UK curriculum development body</a:t>
            </a:r>
            <a:endParaRPr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GB"/>
              <a:t>We offer continuing professional development courses, provide specialist tuition for students and work with employers to enhance mathematical skills in the workplace</a:t>
            </a:r>
            <a:endParaRPr/>
          </a:p>
          <a:p>
            <a:pPr marL="457200" lvl="0" indent="-457200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GB"/>
              <a:t>We also pioneer the development of innovative teaching and learning resources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rgbClr val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On-screen Show (4:3)</PresentationFormat>
  <Paragraphs>36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 Math</vt:lpstr>
      <vt:lpstr>Noto Sans Symbols</vt:lpstr>
      <vt:lpstr>Rockwell</vt:lpstr>
      <vt:lpstr>Times</vt:lpstr>
      <vt:lpstr>Blank Presentation</vt:lpstr>
      <vt:lpstr>PowerPoint Presentation</vt:lpstr>
      <vt:lpstr>You will need…</vt:lpstr>
      <vt:lpstr>Challenge 1</vt:lpstr>
      <vt:lpstr>Challenge 1 - Gallery</vt:lpstr>
      <vt:lpstr>Challenge 2</vt:lpstr>
      <vt:lpstr>Challenge 2 - Gallery</vt:lpstr>
      <vt:lpstr>Challenge 3</vt:lpstr>
      <vt:lpstr>Challenge 3</vt:lpstr>
      <vt:lpstr>About MEI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Rees</dc:creator>
  <cp:lastModifiedBy>Alison Kiddle</cp:lastModifiedBy>
  <cp:revision>4</cp:revision>
  <dcterms:created xsi:type="dcterms:W3CDTF">2012-04-23T14:18:00Z</dcterms:created>
  <dcterms:modified xsi:type="dcterms:W3CDTF">2020-12-17T11:09:52Z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0x0101008FD2154E5B4F1940BC6E7681FD089E05</vt:lpwstr>
  </property>
  <property fmtid="{D5CDD505-2E9C-101B-9397-08002B2CF9AE}" pid="3" name="Order">
    <vt:r8>561600</vt:r8>
  </property>
</Properties>
</file>