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7" r:id="rId3"/>
    <p:sldId id="295" r:id="rId4"/>
    <p:sldId id="308" r:id="rId5"/>
    <p:sldId id="311" r:id="rId6"/>
    <p:sldId id="307" r:id="rId7"/>
    <p:sldId id="302" r:id="rId8"/>
    <p:sldId id="314" r:id="rId9"/>
    <p:sldId id="296" r:id="rId10"/>
    <p:sldId id="297" r:id="rId11"/>
    <p:sldId id="298" r:id="rId12"/>
    <p:sldId id="299" r:id="rId13"/>
    <p:sldId id="300" r:id="rId14"/>
    <p:sldId id="301" r:id="rId15"/>
    <p:sldId id="306" r:id="rId16"/>
    <p:sldId id="294" r:id="rId17"/>
    <p:sldId id="315" r:id="rId18"/>
    <p:sldId id="305" r:id="rId19"/>
    <p:sldId id="304" r:id="rId20"/>
    <p:sldId id="282" r:id="rId21"/>
    <p:sldId id="318" r:id="rId22"/>
    <p:sldId id="319" r:id="rId23"/>
    <p:sldId id="316" r:id="rId24"/>
    <p:sldId id="320" r:id="rId25"/>
    <p:sldId id="321" r:id="rId26"/>
    <p:sldId id="309" r:id="rId27"/>
    <p:sldId id="312" r:id="rId28"/>
    <p:sldId id="313" r:id="rId29"/>
    <p:sldId id="317" r:id="rId30"/>
    <p:sldId id="322" r:id="rId31"/>
    <p:sldId id="283" r:id="rId32"/>
    <p:sldId id="265" r:id="rId33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1" autoAdjust="0"/>
    <p:restoredTop sz="90314" autoAdjust="0"/>
  </p:normalViewPr>
  <p:slideViewPr>
    <p:cSldViewPr>
      <p:cViewPr varScale="1">
        <p:scale>
          <a:sx n="107" d="100"/>
          <a:sy n="107" d="100"/>
        </p:scale>
        <p:origin x="16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86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Change either side or encourage pupils to give more than one way of making the statement equal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45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44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2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24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3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07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90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1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988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89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images are proportional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41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images are proportional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25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5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15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60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77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58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885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00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89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93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Solution:</a:t>
            </a:r>
          </a:p>
          <a:p>
            <a:r>
              <a:rPr lang="en-GB" dirty="0"/>
              <a:t>£4 or £4</a:t>
            </a:r>
          </a:p>
          <a:p>
            <a:r>
              <a:rPr lang="en-GB" dirty="0"/>
              <a:t>42.5cm or 45cm</a:t>
            </a:r>
          </a:p>
          <a:p>
            <a:r>
              <a:rPr lang="en-GB" dirty="0"/>
              <a:t>36 or 39</a:t>
            </a:r>
          </a:p>
          <a:p>
            <a:r>
              <a:rPr lang="en-GB" dirty="0"/>
              <a:t>£62.50 or £60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208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65cm or 60cm</a:t>
            </a:r>
          </a:p>
          <a:p>
            <a:r>
              <a:rPr lang="en-GB" dirty="0"/>
              <a:t>15 mins or 14.4 mins</a:t>
            </a:r>
          </a:p>
          <a:p>
            <a:r>
              <a:rPr lang="en-GB" dirty="0"/>
              <a:t>£78 or £81</a:t>
            </a:r>
          </a:p>
          <a:p>
            <a:r>
              <a:rPr lang="en-GB" dirty="0"/>
              <a:t>2250ml or 2100ml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7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912768" cy="1408426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Get Calculating! Lesson 3</a:t>
            </a:r>
            <a:br>
              <a:rPr lang="en-GB" sz="4000" dirty="0">
                <a:solidFill>
                  <a:srgbClr val="002060"/>
                </a:solidFill>
              </a:rPr>
            </a:br>
            <a:r>
              <a:rPr lang="en-GB" sz="4000" b="1" dirty="0"/>
              <a:t>Would you rather have …</a:t>
            </a:r>
            <a:br>
              <a:rPr lang="en-GB" sz="4000" b="1" dirty="0"/>
            </a:br>
            <a:endParaRPr lang="en-GB" sz="4000" b="1" dirty="0"/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xmlns="" id="{216A92AD-D214-4BF7-84F9-89F81692FC9B}"/>
              </a:ext>
            </a:extLst>
          </p:cNvPr>
          <p:cNvSpPr/>
          <p:nvPr/>
        </p:nvSpPr>
        <p:spPr bwMode="auto">
          <a:xfrm>
            <a:off x="5311226" y="2465799"/>
            <a:ext cx="3452420" cy="2223707"/>
          </a:xfrm>
          <a:prstGeom prst="wedgeEllipseCallout">
            <a:avLst>
              <a:gd name="adj1" fmla="val -58373"/>
              <a:gd name="adj2" fmla="val 13144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This fraction or that one?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xmlns="" id="{0097F378-2A8D-4692-ABFF-9CD18C811D08}"/>
              </a:ext>
            </a:extLst>
          </p:cNvPr>
          <p:cNvSpPr/>
          <p:nvPr/>
        </p:nvSpPr>
        <p:spPr bwMode="auto">
          <a:xfrm>
            <a:off x="2917798" y="4540855"/>
            <a:ext cx="3452420" cy="2223707"/>
          </a:xfrm>
          <a:prstGeom prst="wedgeEllipseCallout">
            <a:avLst>
              <a:gd name="adj1" fmla="val 6276"/>
              <a:gd name="adj2" fmla="val -69814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This percentage or that fraction?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xmlns="" id="{EE9A5353-E910-4C5E-B778-7DEB9499B6F0}"/>
              </a:ext>
            </a:extLst>
          </p:cNvPr>
          <p:cNvSpPr/>
          <p:nvPr/>
        </p:nvSpPr>
        <p:spPr bwMode="auto">
          <a:xfrm>
            <a:off x="396702" y="2429429"/>
            <a:ext cx="3452420" cy="2223707"/>
          </a:xfrm>
          <a:prstGeom prst="wedgeEllipseCallout">
            <a:avLst>
              <a:gd name="adj1" fmla="val 69731"/>
              <a:gd name="adj2" fmla="val 16710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This percentage or that one?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Starter 1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F3DD844D-8B45-4B6E-B88E-07D1E286F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" y="859737"/>
            <a:ext cx="87190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the correct symbol in the circle between each pair (&lt; or &gt;)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BD01B22D-33F5-45FE-B9A7-C7BB084C3DB3}"/>
              </a:ext>
            </a:extLst>
          </p:cNvPr>
          <p:cNvGrpSpPr/>
          <p:nvPr/>
        </p:nvGrpSpPr>
        <p:grpSpPr>
          <a:xfrm>
            <a:off x="539821" y="4134719"/>
            <a:ext cx="1406195" cy="1078564"/>
            <a:chOff x="5153284" y="4358923"/>
            <a:chExt cx="1506947" cy="120032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FF27A9D1-2C1E-4CC4-954A-8DBA02DC9A9E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75%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0E256A3E-C6EC-4EF9-9C7B-DE8500C879E1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7F974F2-FD0D-4AF6-BD9A-412AC82E2F69}"/>
              </a:ext>
            </a:extLst>
          </p:cNvPr>
          <p:cNvGrpSpPr/>
          <p:nvPr/>
        </p:nvGrpSpPr>
        <p:grpSpPr>
          <a:xfrm>
            <a:off x="523908" y="554103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D0904961-D0FD-4629-855C-53824272428A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904961-D0FD-4629-855C-5382427242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3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1BA21F47-9AD8-4725-8558-FA251ECA41EA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F520B855-639B-4C45-BC19-0C43FE25A43F}"/>
              </a:ext>
            </a:extLst>
          </p:cNvPr>
          <p:cNvGrpSpPr/>
          <p:nvPr/>
        </p:nvGrpSpPr>
        <p:grpSpPr>
          <a:xfrm>
            <a:off x="2676806" y="552697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xmlns="" id="{40305874-3337-423B-BA5C-0982099771F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0305874-3337-423B-BA5C-0982099771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4"/>
                  <a:stretch>
                    <a:fillRect b="-431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8D50CE41-8123-4448-86D2-CBFE4EDB89EF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AC6E19CA-9FE8-4CE8-8047-CE36FB115008}"/>
              </a:ext>
            </a:extLst>
          </p:cNvPr>
          <p:cNvGrpSpPr/>
          <p:nvPr/>
        </p:nvGrpSpPr>
        <p:grpSpPr>
          <a:xfrm>
            <a:off x="5083398" y="5541037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xmlns="" id="{39B83F38-1BD3-48E6-AB97-0E4251FD5BF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9B83F38-1BD3-48E6-AB97-0E4251FD5B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5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xmlns="" id="{4CF9CB14-8AEF-4B7D-95FE-B3584A9DF291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CC815E68-0629-4E6A-A1C4-B7B518F46190}"/>
              </a:ext>
            </a:extLst>
          </p:cNvPr>
          <p:cNvGrpSpPr/>
          <p:nvPr/>
        </p:nvGrpSpPr>
        <p:grpSpPr>
          <a:xfrm>
            <a:off x="7236296" y="5541037"/>
            <a:ext cx="1406195" cy="1078564"/>
            <a:chOff x="5153284" y="4358923"/>
            <a:chExt cx="1506947" cy="120032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03ABE0BA-9B7F-482D-8FEA-121751369EBD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C1B96CFA-1F63-452C-8BE9-2475A4B53E80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29BFBA2E-4B50-480B-8ACA-98BD8152CA7A}"/>
              </a:ext>
            </a:extLst>
          </p:cNvPr>
          <p:cNvGrpSpPr/>
          <p:nvPr/>
        </p:nvGrpSpPr>
        <p:grpSpPr>
          <a:xfrm>
            <a:off x="7213746" y="2720115"/>
            <a:ext cx="1406195" cy="1078564"/>
            <a:chOff x="5153284" y="4358923"/>
            <a:chExt cx="1506947" cy="120032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C7E35EF8-FA2B-470D-BFE7-2F9A650A006F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27F8D6ED-4D6D-4489-9406-3A3C573C84A3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6F19C91A-7371-40E9-BED7-35D5E39804CF}"/>
              </a:ext>
            </a:extLst>
          </p:cNvPr>
          <p:cNvGrpSpPr/>
          <p:nvPr/>
        </p:nvGrpSpPr>
        <p:grpSpPr>
          <a:xfrm>
            <a:off x="2692720" y="413471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xmlns="" id="{EB3BAE93-3AB1-4B91-A4E0-41BA5443028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EB3BAE93-3AB1-4B91-A4E0-41BA544302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6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789B688A-1258-4796-B914-3FEAA61BA797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75AF3285-6B11-486F-AA1F-AF0F64276D6F}"/>
              </a:ext>
            </a:extLst>
          </p:cNvPr>
          <p:cNvGrpSpPr/>
          <p:nvPr/>
        </p:nvGrpSpPr>
        <p:grpSpPr>
          <a:xfrm>
            <a:off x="7213746" y="4132444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xmlns="" id="{1C37F358-CDD2-40EF-AC32-D3EF59D3638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1C37F358-CDD2-40EF-AC32-D3EF59D363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7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73EEAB5D-7DFB-4795-B494-9BBF71A04E17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93040236-6478-4FEE-BE1A-A936028E3C62}"/>
              </a:ext>
            </a:extLst>
          </p:cNvPr>
          <p:cNvGrpSpPr/>
          <p:nvPr/>
        </p:nvGrpSpPr>
        <p:grpSpPr>
          <a:xfrm>
            <a:off x="5059606" y="4132446"/>
            <a:ext cx="1406195" cy="1078564"/>
            <a:chOff x="5153284" y="4358923"/>
            <a:chExt cx="1506947" cy="120032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ED54E631-CB08-41D3-824F-DB32A3088B1A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25%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0797D535-7F79-4E0C-804D-03E4FCFC6A45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F5D419ED-87BA-486F-ACC2-296C8C736253}"/>
              </a:ext>
            </a:extLst>
          </p:cNvPr>
          <p:cNvGrpSpPr/>
          <p:nvPr/>
        </p:nvGrpSpPr>
        <p:grpSpPr>
          <a:xfrm>
            <a:off x="5059605" y="2720115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xmlns="" id="{B9FEED31-118D-4F7B-9E71-86CDCAD010FB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B9FEED31-118D-4F7B-9E71-86CDCAD010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8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xmlns="" id="{F03A7182-90C7-4CB4-B86C-59FB5B7A4689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03BA311E-5F95-4104-A2E0-259C5D4A9370}"/>
              </a:ext>
            </a:extLst>
          </p:cNvPr>
          <p:cNvGrpSpPr/>
          <p:nvPr/>
        </p:nvGrpSpPr>
        <p:grpSpPr>
          <a:xfrm>
            <a:off x="539821" y="2730852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xmlns="" id="{CEE4759F-EB93-4CF5-A4EC-C96FF41F6241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CEE4759F-EB93-4CF5-A4EC-C96FF41F62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9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xmlns="" id="{EEFC51E9-E1D1-4028-8A27-6E0090B9AB23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17C744AC-B9C3-4089-A0AD-B5816AF92BF5}"/>
              </a:ext>
            </a:extLst>
          </p:cNvPr>
          <p:cNvGrpSpPr/>
          <p:nvPr/>
        </p:nvGrpSpPr>
        <p:grpSpPr>
          <a:xfrm>
            <a:off x="2676808" y="2744912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xmlns="" id="{F8CB684B-5999-42CE-8CE0-AA0B1C888A0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93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8CB684B-5999-42CE-8CE0-AA0B1C888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933"/>
                </a:xfrm>
                <a:prstGeom prst="rect">
                  <a:avLst/>
                </a:prstGeom>
                <a:blipFill>
                  <a:blip r:embed="rId10"/>
                  <a:stretch>
                    <a:fillRect b="-25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xmlns="" id="{06F18D9F-B718-48C7-949E-62DF1BB32614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50CE6E90-D3D5-417F-A163-BDF1FF9D78E4}"/>
              </a:ext>
            </a:extLst>
          </p:cNvPr>
          <p:cNvGrpSpPr/>
          <p:nvPr/>
        </p:nvGrpSpPr>
        <p:grpSpPr>
          <a:xfrm>
            <a:off x="523908" y="131872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xmlns="" id="{57DC69A9-9135-41AB-BA07-21A02CAC111C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𝟏𝟏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7DC69A9-9135-41AB-BA07-21A02CAC11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1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xmlns="" id="{7E22095B-7C91-49A8-B377-C7BDA17A210D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ACCB1BA8-9959-4692-89C3-5C25B73EAE6F}"/>
              </a:ext>
            </a:extLst>
          </p:cNvPr>
          <p:cNvGrpSpPr/>
          <p:nvPr/>
        </p:nvGrpSpPr>
        <p:grpSpPr>
          <a:xfrm>
            <a:off x="2660895" y="133278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xmlns="" id="{1E611AC6-4874-4521-B42B-42CBE31EFA3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E611AC6-4874-4521-B42B-42CBE31EFA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12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xmlns="" id="{3500D52E-6A4C-4BFF-B207-D262775A9F5B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19302E60-3269-4363-AB52-936B1F609AB7}"/>
              </a:ext>
            </a:extLst>
          </p:cNvPr>
          <p:cNvGrpSpPr/>
          <p:nvPr/>
        </p:nvGrpSpPr>
        <p:grpSpPr>
          <a:xfrm>
            <a:off x="7236296" y="1332787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xmlns="" id="{732E06E0-4D47-4C35-9661-1AF7629AE326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𝟏𝟖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732E06E0-4D47-4C35-9661-1AF7629AE3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3"/>
                  <a:stretch>
                    <a:fillRect b="-431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xmlns="" id="{3DA89956-0A17-4D01-9FD1-2A3046C48625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7316E06B-3680-4237-97A7-886961F4B71E}"/>
              </a:ext>
            </a:extLst>
          </p:cNvPr>
          <p:cNvGrpSpPr/>
          <p:nvPr/>
        </p:nvGrpSpPr>
        <p:grpSpPr>
          <a:xfrm>
            <a:off x="5082155" y="1311546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xmlns="" id="{D05EF79F-181A-427F-B4CB-288B4DCF5B49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𝟏𝟕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D05EF79F-181A-427F-B4CB-288B4DCF5B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xmlns="" id="{39E9052A-B78B-425D-A596-B1584A6409BD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72234161-B65B-4F6E-8FA4-F17FED46277B}"/>
              </a:ext>
            </a:extLst>
          </p:cNvPr>
          <p:cNvSpPr>
            <a:spLocks noChangeAspect="1"/>
          </p:cNvSpPr>
          <p:nvPr/>
        </p:nvSpPr>
        <p:spPr bwMode="auto">
          <a:xfrm>
            <a:off x="6577014" y="1611185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xmlns="" id="{1B7DB4B7-0605-4D82-98CB-D524BC3924F6}"/>
              </a:ext>
            </a:extLst>
          </p:cNvPr>
          <p:cNvSpPr>
            <a:spLocks noChangeAspect="1"/>
          </p:cNvSpPr>
          <p:nvPr/>
        </p:nvSpPr>
        <p:spPr bwMode="auto">
          <a:xfrm>
            <a:off x="6554464" y="3030002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xmlns="" id="{DEA70D34-211F-410B-8486-BBBD226680B1}"/>
              </a:ext>
            </a:extLst>
          </p:cNvPr>
          <p:cNvSpPr>
            <a:spLocks noChangeAspect="1"/>
          </p:cNvSpPr>
          <p:nvPr/>
        </p:nvSpPr>
        <p:spPr bwMode="auto">
          <a:xfrm>
            <a:off x="6577014" y="4448819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4B061154-955C-4E67-A18C-2A3C81A11D0C}"/>
              </a:ext>
            </a:extLst>
          </p:cNvPr>
          <p:cNvSpPr>
            <a:spLocks noChangeAspect="1"/>
          </p:cNvSpPr>
          <p:nvPr/>
        </p:nvSpPr>
        <p:spPr bwMode="auto">
          <a:xfrm>
            <a:off x="6600862" y="5851296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625938CE-9DC9-4617-BC63-0D8D53FAB42D}"/>
              </a:ext>
            </a:extLst>
          </p:cNvPr>
          <p:cNvSpPr>
            <a:spLocks noChangeAspect="1"/>
          </p:cNvSpPr>
          <p:nvPr/>
        </p:nvSpPr>
        <p:spPr bwMode="auto">
          <a:xfrm>
            <a:off x="2032601" y="1570601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F3EBC430-54A2-4C5B-A1D8-BA3B6BC0BA7F}"/>
              </a:ext>
            </a:extLst>
          </p:cNvPr>
          <p:cNvSpPr>
            <a:spLocks noChangeAspect="1"/>
          </p:cNvSpPr>
          <p:nvPr/>
        </p:nvSpPr>
        <p:spPr bwMode="auto">
          <a:xfrm>
            <a:off x="2032601" y="2973078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xmlns="" id="{F4CFE9B1-D2CB-4B33-A701-276501C49634}"/>
              </a:ext>
            </a:extLst>
          </p:cNvPr>
          <p:cNvSpPr>
            <a:spLocks noChangeAspect="1"/>
          </p:cNvSpPr>
          <p:nvPr/>
        </p:nvSpPr>
        <p:spPr bwMode="auto">
          <a:xfrm>
            <a:off x="2030866" y="4391895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xmlns="" id="{F35AFBF1-16A7-4250-81A3-7FB5CE6778CD}"/>
              </a:ext>
            </a:extLst>
          </p:cNvPr>
          <p:cNvSpPr>
            <a:spLocks noChangeAspect="1"/>
          </p:cNvSpPr>
          <p:nvPr/>
        </p:nvSpPr>
        <p:spPr bwMode="auto">
          <a:xfrm>
            <a:off x="2012131" y="5794372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02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27F8D6ED-4D6D-4489-9406-3A3C573C84A3}"/>
              </a:ext>
            </a:extLst>
          </p:cNvPr>
          <p:cNvSpPr/>
          <p:nvPr/>
        </p:nvSpPr>
        <p:spPr bwMode="auto">
          <a:xfrm>
            <a:off x="7213746" y="2720115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F03A7182-90C7-4CB4-B86C-59FB5B7A4689}"/>
              </a:ext>
            </a:extLst>
          </p:cNvPr>
          <p:cNvSpPr/>
          <p:nvPr/>
        </p:nvSpPr>
        <p:spPr bwMode="auto">
          <a:xfrm>
            <a:off x="5059605" y="2720115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C1B96CFA-1F63-452C-8BE9-2475A4B53E80}"/>
              </a:ext>
            </a:extLst>
          </p:cNvPr>
          <p:cNvSpPr/>
          <p:nvPr/>
        </p:nvSpPr>
        <p:spPr bwMode="auto">
          <a:xfrm>
            <a:off x="7236296" y="5541037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4CF9CB14-8AEF-4B7D-95FE-B3584A9DF291}"/>
              </a:ext>
            </a:extLst>
          </p:cNvPr>
          <p:cNvSpPr/>
          <p:nvPr/>
        </p:nvSpPr>
        <p:spPr bwMode="auto">
          <a:xfrm>
            <a:off x="5083398" y="5541037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xmlns="" id="{73EEAB5D-7DFB-4795-B494-9BBF71A04E17}"/>
              </a:ext>
            </a:extLst>
          </p:cNvPr>
          <p:cNvSpPr/>
          <p:nvPr/>
        </p:nvSpPr>
        <p:spPr bwMode="auto">
          <a:xfrm>
            <a:off x="7213746" y="4132444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xmlns="" id="{0797D535-7F79-4E0C-804D-03E4FCFC6A45}"/>
              </a:ext>
            </a:extLst>
          </p:cNvPr>
          <p:cNvSpPr/>
          <p:nvPr/>
        </p:nvSpPr>
        <p:spPr bwMode="auto">
          <a:xfrm>
            <a:off x="5059606" y="4132446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789B688A-1258-4796-B914-3FEAA61BA797}"/>
              </a:ext>
            </a:extLst>
          </p:cNvPr>
          <p:cNvSpPr/>
          <p:nvPr/>
        </p:nvSpPr>
        <p:spPr bwMode="auto">
          <a:xfrm>
            <a:off x="2692720" y="4134719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0E256A3E-C6EC-4EF9-9C7B-DE8500C879E1}"/>
              </a:ext>
            </a:extLst>
          </p:cNvPr>
          <p:cNvSpPr/>
          <p:nvPr/>
        </p:nvSpPr>
        <p:spPr bwMode="auto">
          <a:xfrm>
            <a:off x="539821" y="4134719"/>
            <a:ext cx="1406195" cy="10785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FF27A9D1-2C1E-4CC4-954A-8DBA02DC9A9E}"/>
              </a:ext>
            </a:extLst>
          </p:cNvPr>
          <p:cNvSpPr/>
          <p:nvPr/>
        </p:nvSpPr>
        <p:spPr>
          <a:xfrm>
            <a:off x="638175" y="4466584"/>
            <a:ext cx="1209486" cy="4148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xmlns="" id="{EB3BAE93-3AB1-4B91-A4E0-41BA5443028E}"/>
                  </a:ext>
                </a:extLst>
              </p:cNvPr>
              <p:cNvSpPr/>
              <p:nvPr/>
            </p:nvSpPr>
            <p:spPr>
              <a:xfrm>
                <a:off x="2791074" y="4321853"/>
                <a:ext cx="1209486" cy="7042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num>
                        <m:den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altLang="en-US" b="1" dirty="0">
                  <a:solidFill>
                    <a:srgbClr val="002060"/>
                  </a:solidFill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B3BAE93-3AB1-4B91-A4E0-41BA54430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074" y="4321853"/>
                <a:ext cx="1209486" cy="704293"/>
              </a:xfrm>
              <a:prstGeom prst="rect">
                <a:avLst/>
              </a:prstGeom>
              <a:blipFill>
                <a:blip r:embed="rId3"/>
                <a:stretch>
                  <a:fillRect b="-43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Starter 2 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F3DD844D-8B45-4B6E-B88E-07D1E286F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5" y="859737"/>
            <a:ext cx="87190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either side of each grey one to make the values equal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7F974F2-FD0D-4AF6-BD9A-412AC82E2F69}"/>
              </a:ext>
            </a:extLst>
          </p:cNvPr>
          <p:cNvGrpSpPr/>
          <p:nvPr/>
        </p:nvGrpSpPr>
        <p:grpSpPr>
          <a:xfrm>
            <a:off x="523908" y="554103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D0904961-D0FD-4629-855C-53824272428A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904961-D0FD-4629-855C-5382427242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4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1BA21F47-9AD8-4725-8558-FA251ECA41EA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F520B855-639B-4C45-BC19-0C43FE25A43F}"/>
              </a:ext>
            </a:extLst>
          </p:cNvPr>
          <p:cNvGrpSpPr/>
          <p:nvPr/>
        </p:nvGrpSpPr>
        <p:grpSpPr>
          <a:xfrm>
            <a:off x="2676806" y="552697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xmlns="" id="{40305874-3337-423B-BA5C-0982099771F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0305874-3337-423B-BA5C-0982099771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5"/>
                  <a:stretch>
                    <a:fillRect b="-431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8D50CE41-8123-4448-86D2-CBFE4EDB89EF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xmlns="" id="{39B83F38-1BD3-48E6-AB97-0E4251FD5BFD}"/>
                  </a:ext>
                </a:extLst>
              </p:cNvPr>
              <p:cNvSpPr/>
              <p:nvPr/>
            </p:nvSpPr>
            <p:spPr>
              <a:xfrm>
                <a:off x="5181752" y="5728171"/>
                <a:ext cx="1209486" cy="70429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num>
                        <m:den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altLang="en-US" b="1" dirty="0">
                  <a:solidFill>
                    <a:srgbClr val="002060"/>
                  </a:solidFill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9B83F38-1BD3-48E6-AB97-0E4251FD5B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752" y="5728171"/>
                <a:ext cx="1209486" cy="704293"/>
              </a:xfrm>
              <a:prstGeom prst="rect">
                <a:avLst/>
              </a:prstGeom>
              <a:blipFill>
                <a:blip r:embed="rId6"/>
                <a:stretch>
                  <a:fillRect b="-43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03ABE0BA-9B7F-482D-8FEA-121751369EBD}"/>
              </a:ext>
            </a:extLst>
          </p:cNvPr>
          <p:cNvSpPr/>
          <p:nvPr/>
        </p:nvSpPr>
        <p:spPr>
          <a:xfrm>
            <a:off x="7334650" y="5872902"/>
            <a:ext cx="1209486" cy="414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C7E35EF8-FA2B-470D-BFE7-2F9A650A006F}"/>
              </a:ext>
            </a:extLst>
          </p:cNvPr>
          <p:cNvSpPr/>
          <p:nvPr/>
        </p:nvSpPr>
        <p:spPr>
          <a:xfrm>
            <a:off x="7312100" y="3051980"/>
            <a:ext cx="1209486" cy="414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xmlns="" id="{1C37F358-CDD2-40EF-AC32-D3EF59D3638D}"/>
                  </a:ext>
                </a:extLst>
              </p:cNvPr>
              <p:cNvSpPr/>
              <p:nvPr/>
            </p:nvSpPr>
            <p:spPr>
              <a:xfrm>
                <a:off x="7312100" y="4319578"/>
                <a:ext cx="1209486" cy="706425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num>
                        <m:den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altLang="en-US" b="1" dirty="0">
                  <a:solidFill>
                    <a:srgbClr val="002060"/>
                  </a:solidFill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C37F358-CDD2-40EF-AC32-D3EF59D36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100" y="4319578"/>
                <a:ext cx="1209486" cy="706425"/>
              </a:xfrm>
              <a:prstGeom prst="rect">
                <a:avLst/>
              </a:prstGeom>
              <a:blipFill>
                <a:blip r:embed="rId7"/>
                <a:stretch>
                  <a:fillRect b="-43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ED54E631-CB08-41D3-824F-DB32A3088B1A}"/>
              </a:ext>
            </a:extLst>
          </p:cNvPr>
          <p:cNvSpPr/>
          <p:nvPr/>
        </p:nvSpPr>
        <p:spPr>
          <a:xfrm>
            <a:off x="5157960" y="4464311"/>
            <a:ext cx="1209486" cy="414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xmlns="" id="{B9FEED31-118D-4F7B-9E71-86CDCAD010FB}"/>
                  </a:ext>
                </a:extLst>
              </p:cNvPr>
              <p:cNvSpPr/>
              <p:nvPr/>
            </p:nvSpPr>
            <p:spPr>
              <a:xfrm>
                <a:off x="5157959" y="2907249"/>
                <a:ext cx="1209486" cy="706425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en-GB" alt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altLang="en-US" b="1" dirty="0">
                  <a:solidFill>
                    <a:srgbClr val="002060"/>
                  </a:solidFill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9FEED31-118D-4F7B-9E71-86CDCAD01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959" y="2907249"/>
                <a:ext cx="1209486" cy="706425"/>
              </a:xfrm>
              <a:prstGeom prst="rect">
                <a:avLst/>
              </a:prstGeom>
              <a:blipFill>
                <a:blip r:embed="rId8"/>
                <a:stretch>
                  <a:fillRect b="-34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03BA311E-5F95-4104-A2E0-259C5D4A9370}"/>
              </a:ext>
            </a:extLst>
          </p:cNvPr>
          <p:cNvGrpSpPr/>
          <p:nvPr/>
        </p:nvGrpSpPr>
        <p:grpSpPr>
          <a:xfrm>
            <a:off x="539821" y="2730852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xmlns="" id="{CEE4759F-EB93-4CF5-A4EC-C96FF41F6241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CEE4759F-EB93-4CF5-A4EC-C96FF41F62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9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xmlns="" id="{EEFC51E9-E1D1-4028-8A27-6E0090B9AB23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17C744AC-B9C3-4089-A0AD-B5816AF92BF5}"/>
              </a:ext>
            </a:extLst>
          </p:cNvPr>
          <p:cNvGrpSpPr/>
          <p:nvPr/>
        </p:nvGrpSpPr>
        <p:grpSpPr>
          <a:xfrm>
            <a:off x="2676808" y="2744912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xmlns="" id="{F8CB684B-5999-42CE-8CE0-AA0B1C888A0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93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8CB684B-5999-42CE-8CE0-AA0B1C888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933"/>
                </a:xfrm>
                <a:prstGeom prst="rect">
                  <a:avLst/>
                </a:prstGeom>
                <a:blipFill>
                  <a:blip r:embed="rId10"/>
                  <a:stretch>
                    <a:fillRect b="-25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xmlns="" id="{06F18D9F-B718-48C7-949E-62DF1BB32614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50CE6E90-D3D5-417F-A163-BDF1FF9D78E4}"/>
              </a:ext>
            </a:extLst>
          </p:cNvPr>
          <p:cNvGrpSpPr/>
          <p:nvPr/>
        </p:nvGrpSpPr>
        <p:grpSpPr>
          <a:xfrm>
            <a:off x="523908" y="131872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xmlns="" id="{57DC69A9-9135-41AB-BA07-21A02CAC111C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𝟏𝟏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7DC69A9-9135-41AB-BA07-21A02CAC11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1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xmlns="" id="{7E22095B-7C91-49A8-B377-C7BDA17A210D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ACCB1BA8-9959-4692-89C3-5C25B73EAE6F}"/>
              </a:ext>
            </a:extLst>
          </p:cNvPr>
          <p:cNvGrpSpPr/>
          <p:nvPr/>
        </p:nvGrpSpPr>
        <p:grpSpPr>
          <a:xfrm>
            <a:off x="2660895" y="133278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xmlns="" id="{1E611AC6-4874-4521-B42B-42CBE31EFA3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E611AC6-4874-4521-B42B-42CBE31EFA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12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xmlns="" id="{3500D52E-6A4C-4BFF-B207-D262775A9F5B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19302E60-3269-4363-AB52-936B1F609AB7}"/>
              </a:ext>
            </a:extLst>
          </p:cNvPr>
          <p:cNvGrpSpPr/>
          <p:nvPr/>
        </p:nvGrpSpPr>
        <p:grpSpPr>
          <a:xfrm>
            <a:off x="7236296" y="1332787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xmlns="" id="{732E06E0-4D47-4C35-9661-1AF7629AE326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𝟏𝟖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732E06E0-4D47-4C35-9661-1AF7629AE3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3"/>
                  <a:stretch>
                    <a:fillRect b="-431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xmlns="" id="{3DA89956-0A17-4D01-9FD1-2A3046C48625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7316E06B-3680-4237-97A7-886961F4B71E}"/>
              </a:ext>
            </a:extLst>
          </p:cNvPr>
          <p:cNvGrpSpPr/>
          <p:nvPr/>
        </p:nvGrpSpPr>
        <p:grpSpPr>
          <a:xfrm>
            <a:off x="5082155" y="1311546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xmlns="" id="{D05EF79F-181A-427F-B4CB-288B4DCF5B49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𝟏𝟕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D05EF79F-181A-427F-B4CB-288B4DCF5B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xmlns="" id="{39E9052A-B78B-425D-A596-B1584A6409BD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72234161-B65B-4F6E-8FA4-F17FED46277B}"/>
              </a:ext>
            </a:extLst>
          </p:cNvPr>
          <p:cNvSpPr>
            <a:spLocks noChangeAspect="1"/>
          </p:cNvSpPr>
          <p:nvPr/>
        </p:nvSpPr>
        <p:spPr bwMode="auto">
          <a:xfrm>
            <a:off x="6577014" y="1611185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xmlns="" id="{1B7DB4B7-0605-4D82-98CB-D524BC3924F6}"/>
              </a:ext>
            </a:extLst>
          </p:cNvPr>
          <p:cNvSpPr>
            <a:spLocks noChangeAspect="1"/>
          </p:cNvSpPr>
          <p:nvPr/>
        </p:nvSpPr>
        <p:spPr bwMode="auto">
          <a:xfrm>
            <a:off x="6554464" y="3030002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xmlns="" id="{DEA70D34-211F-410B-8486-BBBD226680B1}"/>
              </a:ext>
            </a:extLst>
          </p:cNvPr>
          <p:cNvSpPr>
            <a:spLocks noChangeAspect="1"/>
          </p:cNvSpPr>
          <p:nvPr/>
        </p:nvSpPr>
        <p:spPr bwMode="auto">
          <a:xfrm>
            <a:off x="6577014" y="4448819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4B061154-955C-4E67-A18C-2A3C81A11D0C}"/>
              </a:ext>
            </a:extLst>
          </p:cNvPr>
          <p:cNvSpPr>
            <a:spLocks noChangeAspect="1"/>
          </p:cNvSpPr>
          <p:nvPr/>
        </p:nvSpPr>
        <p:spPr bwMode="auto">
          <a:xfrm>
            <a:off x="6600862" y="5851296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625938CE-9DC9-4617-BC63-0D8D53FAB42D}"/>
              </a:ext>
            </a:extLst>
          </p:cNvPr>
          <p:cNvSpPr>
            <a:spLocks noChangeAspect="1"/>
          </p:cNvSpPr>
          <p:nvPr/>
        </p:nvSpPr>
        <p:spPr bwMode="auto">
          <a:xfrm>
            <a:off x="2032601" y="1570601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F3EBC430-54A2-4C5B-A1D8-BA3B6BC0BA7F}"/>
              </a:ext>
            </a:extLst>
          </p:cNvPr>
          <p:cNvSpPr>
            <a:spLocks noChangeAspect="1"/>
          </p:cNvSpPr>
          <p:nvPr/>
        </p:nvSpPr>
        <p:spPr bwMode="auto">
          <a:xfrm>
            <a:off x="2032601" y="2973078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xmlns="" id="{F4CFE9B1-D2CB-4B33-A701-276501C49634}"/>
              </a:ext>
            </a:extLst>
          </p:cNvPr>
          <p:cNvSpPr>
            <a:spLocks noChangeAspect="1"/>
          </p:cNvSpPr>
          <p:nvPr/>
        </p:nvSpPr>
        <p:spPr bwMode="auto">
          <a:xfrm>
            <a:off x="2030866" y="4391895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xmlns="" id="{F35AFBF1-16A7-4250-81A3-7FB5CE6778CD}"/>
              </a:ext>
            </a:extLst>
          </p:cNvPr>
          <p:cNvSpPr>
            <a:spLocks noChangeAspect="1"/>
          </p:cNvSpPr>
          <p:nvPr/>
        </p:nvSpPr>
        <p:spPr bwMode="auto">
          <a:xfrm>
            <a:off x="2012131" y="5794372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56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Starter 1 - solution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F3DD844D-8B45-4B6E-B88E-07D1E286F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" y="859737"/>
            <a:ext cx="79208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the correct sign between each pair: &lt; or &gt;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BD01B22D-33F5-45FE-B9A7-C7BB084C3DB3}"/>
              </a:ext>
            </a:extLst>
          </p:cNvPr>
          <p:cNvGrpSpPr/>
          <p:nvPr/>
        </p:nvGrpSpPr>
        <p:grpSpPr>
          <a:xfrm>
            <a:off x="539821" y="4134719"/>
            <a:ext cx="1406195" cy="1078564"/>
            <a:chOff x="5153284" y="4358923"/>
            <a:chExt cx="1506947" cy="120032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FF27A9D1-2C1E-4CC4-954A-8DBA02DC9A9E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75%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0E256A3E-C6EC-4EF9-9C7B-DE8500C879E1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7F974F2-FD0D-4AF6-BD9A-412AC82E2F69}"/>
              </a:ext>
            </a:extLst>
          </p:cNvPr>
          <p:cNvGrpSpPr/>
          <p:nvPr/>
        </p:nvGrpSpPr>
        <p:grpSpPr>
          <a:xfrm>
            <a:off x="523908" y="554103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D0904961-D0FD-4629-855C-53824272428A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87229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904961-D0FD-4629-855C-5382427242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87229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1BA21F47-9AD8-4725-8558-FA251ECA41EA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F520B855-639B-4C45-BC19-0C43FE25A43F}"/>
              </a:ext>
            </a:extLst>
          </p:cNvPr>
          <p:cNvGrpSpPr/>
          <p:nvPr/>
        </p:nvGrpSpPr>
        <p:grpSpPr>
          <a:xfrm>
            <a:off x="2676806" y="552697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xmlns="" id="{40305874-3337-423B-BA5C-0982099771F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0305874-3337-423B-BA5C-0982099771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4"/>
                  <a:stretch>
                    <a:fillRect b="-431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8D50CE41-8123-4448-86D2-CBFE4EDB89EF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AC6E19CA-9FE8-4CE8-8047-CE36FB115008}"/>
              </a:ext>
            </a:extLst>
          </p:cNvPr>
          <p:cNvGrpSpPr/>
          <p:nvPr/>
        </p:nvGrpSpPr>
        <p:grpSpPr>
          <a:xfrm>
            <a:off x="5083398" y="5541037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xmlns="" id="{39B83F38-1BD3-48E6-AB97-0E4251FD5BF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9B83F38-1BD3-48E6-AB97-0E4251FD5B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5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xmlns="" id="{4CF9CB14-8AEF-4B7D-95FE-B3584A9DF291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CC815E68-0629-4E6A-A1C4-B7B518F46190}"/>
              </a:ext>
            </a:extLst>
          </p:cNvPr>
          <p:cNvGrpSpPr/>
          <p:nvPr/>
        </p:nvGrpSpPr>
        <p:grpSpPr>
          <a:xfrm>
            <a:off x="7236296" y="5541037"/>
            <a:ext cx="1406195" cy="1078564"/>
            <a:chOff x="5153284" y="4358923"/>
            <a:chExt cx="1506947" cy="120032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03ABE0BA-9B7F-482D-8FEA-121751369EBD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C1B96CFA-1F63-452C-8BE9-2475A4B53E80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29BFBA2E-4B50-480B-8ACA-98BD8152CA7A}"/>
              </a:ext>
            </a:extLst>
          </p:cNvPr>
          <p:cNvGrpSpPr/>
          <p:nvPr/>
        </p:nvGrpSpPr>
        <p:grpSpPr>
          <a:xfrm>
            <a:off x="7213746" y="2720115"/>
            <a:ext cx="1406195" cy="1078564"/>
            <a:chOff x="5153284" y="4358923"/>
            <a:chExt cx="1506947" cy="120032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C7E35EF8-FA2B-470D-BFE7-2F9A650A006F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27F8D6ED-4D6D-4489-9406-3A3C573C84A3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6F19C91A-7371-40E9-BED7-35D5E39804CF}"/>
              </a:ext>
            </a:extLst>
          </p:cNvPr>
          <p:cNvGrpSpPr/>
          <p:nvPr/>
        </p:nvGrpSpPr>
        <p:grpSpPr>
          <a:xfrm>
            <a:off x="2692720" y="413471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xmlns="" id="{EB3BAE93-3AB1-4B91-A4E0-41BA5443028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EB3BAE93-3AB1-4B91-A4E0-41BA544302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6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789B688A-1258-4796-B914-3FEAA61BA797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75AF3285-6B11-486F-AA1F-AF0F64276D6F}"/>
              </a:ext>
            </a:extLst>
          </p:cNvPr>
          <p:cNvGrpSpPr/>
          <p:nvPr/>
        </p:nvGrpSpPr>
        <p:grpSpPr>
          <a:xfrm>
            <a:off x="7213746" y="4132444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xmlns="" id="{1C37F358-CDD2-40EF-AC32-D3EF59D3638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1C37F358-CDD2-40EF-AC32-D3EF59D363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7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73EEAB5D-7DFB-4795-B494-9BBF71A04E17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93040236-6478-4FEE-BE1A-A936028E3C62}"/>
              </a:ext>
            </a:extLst>
          </p:cNvPr>
          <p:cNvGrpSpPr/>
          <p:nvPr/>
        </p:nvGrpSpPr>
        <p:grpSpPr>
          <a:xfrm>
            <a:off x="5059606" y="4132446"/>
            <a:ext cx="1406195" cy="1078564"/>
            <a:chOff x="5153284" y="4358923"/>
            <a:chExt cx="1506947" cy="120032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ED54E631-CB08-41D3-824F-DB32A3088B1A}"/>
                </a:ext>
              </a:extLst>
            </p:cNvPr>
            <p:cNvSpPr/>
            <p:nvPr/>
          </p:nvSpPr>
          <p:spPr>
            <a:xfrm>
              <a:off x="5258685" y="4728254"/>
              <a:ext cx="1296144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  <a:spcAft>
                  <a:spcPts val="180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25%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0797D535-7F79-4E0C-804D-03E4FCFC6A45}"/>
                </a:ext>
              </a:extLst>
            </p:cNvPr>
            <p:cNvSpPr/>
            <p:nvPr/>
          </p:nvSpPr>
          <p:spPr bwMode="auto">
            <a:xfrm>
              <a:off x="515328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F5D419ED-87BA-486F-ACC2-296C8C736253}"/>
              </a:ext>
            </a:extLst>
          </p:cNvPr>
          <p:cNvGrpSpPr/>
          <p:nvPr/>
        </p:nvGrpSpPr>
        <p:grpSpPr>
          <a:xfrm>
            <a:off x="5059605" y="2720115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xmlns="" id="{B9FEED31-118D-4F7B-9E71-86CDCAD010FB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B9FEED31-118D-4F7B-9E71-86CDCAD010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8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xmlns="" id="{F03A7182-90C7-4CB4-B86C-59FB5B7A4689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03BA311E-5F95-4104-A2E0-259C5D4A9370}"/>
              </a:ext>
            </a:extLst>
          </p:cNvPr>
          <p:cNvGrpSpPr/>
          <p:nvPr/>
        </p:nvGrpSpPr>
        <p:grpSpPr>
          <a:xfrm>
            <a:off x="539821" y="2730852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xmlns="" id="{CEE4759F-EB93-4CF5-A4EC-C96FF41F6241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87222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CEE4759F-EB93-4CF5-A4EC-C96FF41F62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87222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xmlns="" id="{EEFC51E9-E1D1-4028-8A27-6E0090B9AB23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17C744AC-B9C3-4089-A0AD-B5816AF92BF5}"/>
              </a:ext>
            </a:extLst>
          </p:cNvPr>
          <p:cNvGrpSpPr/>
          <p:nvPr/>
        </p:nvGrpSpPr>
        <p:grpSpPr>
          <a:xfrm>
            <a:off x="2676808" y="2744912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xmlns="" id="{F8CB684B-5999-42CE-8CE0-AA0B1C888A0E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87514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8CB684B-5999-42CE-8CE0-AA0B1C888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87514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xmlns="" id="{06F18D9F-B718-48C7-949E-62DF1BB32614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50CE6E90-D3D5-417F-A163-BDF1FF9D78E4}"/>
              </a:ext>
            </a:extLst>
          </p:cNvPr>
          <p:cNvGrpSpPr/>
          <p:nvPr/>
        </p:nvGrpSpPr>
        <p:grpSpPr>
          <a:xfrm>
            <a:off x="523908" y="131872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xmlns="" id="{57DC69A9-9135-41AB-BA07-21A02CAC111C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𝟏𝟏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7DC69A9-9135-41AB-BA07-21A02CAC11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1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xmlns="" id="{7E22095B-7C91-49A8-B377-C7BDA17A210D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ACCB1BA8-9959-4692-89C3-5C25B73EAE6F}"/>
              </a:ext>
            </a:extLst>
          </p:cNvPr>
          <p:cNvGrpSpPr/>
          <p:nvPr/>
        </p:nvGrpSpPr>
        <p:grpSpPr>
          <a:xfrm>
            <a:off x="2660895" y="1332789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xmlns="" id="{1E611AC6-4874-4521-B42B-42CBE31EFA3D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E611AC6-4874-4521-B42B-42CBE31EFA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3804"/>
                </a:xfrm>
                <a:prstGeom prst="rect">
                  <a:avLst/>
                </a:prstGeom>
                <a:blipFill>
                  <a:blip r:embed="rId12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xmlns="" id="{3500D52E-6A4C-4BFF-B207-D262775A9F5B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19302E60-3269-4363-AB52-936B1F609AB7}"/>
              </a:ext>
            </a:extLst>
          </p:cNvPr>
          <p:cNvGrpSpPr/>
          <p:nvPr/>
        </p:nvGrpSpPr>
        <p:grpSpPr>
          <a:xfrm>
            <a:off x="7236296" y="1332787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xmlns="" id="{732E06E0-4D47-4C35-9661-1AF7629AE326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𝟏𝟖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732E06E0-4D47-4C35-9661-1AF7629AE3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3"/>
                  <a:stretch>
                    <a:fillRect b="-431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xmlns="" id="{3DA89956-0A17-4D01-9FD1-2A3046C48625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7316E06B-3680-4237-97A7-886961F4B71E}"/>
              </a:ext>
            </a:extLst>
          </p:cNvPr>
          <p:cNvGrpSpPr/>
          <p:nvPr/>
        </p:nvGrpSpPr>
        <p:grpSpPr>
          <a:xfrm>
            <a:off x="5082155" y="1311546"/>
            <a:ext cx="1406195" cy="1078564"/>
            <a:chOff x="2945564" y="4358923"/>
            <a:chExt cx="1506947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xmlns="" id="{D05EF79F-181A-427F-B4CB-288B4DCF5B49}"/>
                    </a:ext>
                  </a:extLst>
                </p:cNvPr>
                <p:cNvSpPr/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𝟏𝟕</m:t>
                            </m:r>
                          </m:num>
                          <m:den>
                            <m:r>
                              <a:rPr lang="en-GB" altLang="en-US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GB" altLang="en-US" b="1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D05EF79F-181A-427F-B4CB-288B4DCF5B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965" y="4567184"/>
                  <a:ext cx="1296144" cy="786177"/>
                </a:xfrm>
                <a:prstGeom prst="rect">
                  <a:avLst/>
                </a:prstGeom>
                <a:blipFill>
                  <a:blip r:embed="rId14"/>
                  <a:stretch>
                    <a:fillRect b="-34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xmlns="" id="{39E9052A-B78B-425D-A596-B1584A6409BD}"/>
                </a:ext>
              </a:extLst>
            </p:cNvPr>
            <p:cNvSpPr/>
            <p:nvPr/>
          </p:nvSpPr>
          <p:spPr bwMode="auto">
            <a:xfrm>
              <a:off x="2945564" y="4358923"/>
              <a:ext cx="1506947" cy="1200329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72234161-B65B-4F6E-8FA4-F17FED46277B}"/>
              </a:ext>
            </a:extLst>
          </p:cNvPr>
          <p:cNvSpPr>
            <a:spLocks noChangeAspect="1"/>
          </p:cNvSpPr>
          <p:nvPr/>
        </p:nvSpPr>
        <p:spPr bwMode="auto">
          <a:xfrm>
            <a:off x="6577014" y="1611185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xmlns="" id="{1B7DB4B7-0605-4D82-98CB-D524BC3924F6}"/>
              </a:ext>
            </a:extLst>
          </p:cNvPr>
          <p:cNvSpPr>
            <a:spLocks noChangeAspect="1"/>
          </p:cNvSpPr>
          <p:nvPr/>
        </p:nvSpPr>
        <p:spPr bwMode="auto">
          <a:xfrm>
            <a:off x="6554464" y="3030002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xmlns="" id="{DEA70D34-211F-410B-8486-BBBD226680B1}"/>
              </a:ext>
            </a:extLst>
          </p:cNvPr>
          <p:cNvSpPr>
            <a:spLocks noChangeAspect="1"/>
          </p:cNvSpPr>
          <p:nvPr/>
        </p:nvSpPr>
        <p:spPr bwMode="auto">
          <a:xfrm>
            <a:off x="6577014" y="4448819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4B061154-955C-4E67-A18C-2A3C81A11D0C}"/>
              </a:ext>
            </a:extLst>
          </p:cNvPr>
          <p:cNvSpPr>
            <a:spLocks noChangeAspect="1"/>
          </p:cNvSpPr>
          <p:nvPr/>
        </p:nvSpPr>
        <p:spPr bwMode="auto">
          <a:xfrm>
            <a:off x="6600862" y="5851296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625938CE-9DC9-4617-BC63-0D8D53FAB42D}"/>
              </a:ext>
            </a:extLst>
          </p:cNvPr>
          <p:cNvSpPr>
            <a:spLocks noChangeAspect="1"/>
          </p:cNvSpPr>
          <p:nvPr/>
        </p:nvSpPr>
        <p:spPr bwMode="auto">
          <a:xfrm>
            <a:off x="2032601" y="1570601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F3EBC430-54A2-4C5B-A1D8-BA3B6BC0BA7F}"/>
              </a:ext>
            </a:extLst>
          </p:cNvPr>
          <p:cNvSpPr>
            <a:spLocks noChangeAspect="1"/>
          </p:cNvSpPr>
          <p:nvPr/>
        </p:nvSpPr>
        <p:spPr bwMode="auto">
          <a:xfrm>
            <a:off x="2032601" y="2973078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xmlns="" id="{F4CFE9B1-D2CB-4B33-A701-276501C49634}"/>
              </a:ext>
            </a:extLst>
          </p:cNvPr>
          <p:cNvSpPr>
            <a:spLocks noChangeAspect="1"/>
          </p:cNvSpPr>
          <p:nvPr/>
        </p:nvSpPr>
        <p:spPr bwMode="auto">
          <a:xfrm>
            <a:off x="2030866" y="4391895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xmlns="" id="{F35AFBF1-16A7-4250-81A3-7FB5CE6778CD}"/>
              </a:ext>
            </a:extLst>
          </p:cNvPr>
          <p:cNvSpPr>
            <a:spLocks noChangeAspect="1"/>
          </p:cNvSpPr>
          <p:nvPr/>
        </p:nvSpPr>
        <p:spPr bwMode="auto">
          <a:xfrm>
            <a:off x="2012131" y="5794372"/>
            <a:ext cx="543773" cy="54377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3E03ADF-C674-4F7C-A49E-6E2AA2FDAA2F}"/>
              </a:ext>
            </a:extLst>
          </p:cNvPr>
          <p:cNvSpPr/>
          <p:nvPr/>
        </p:nvSpPr>
        <p:spPr>
          <a:xfrm>
            <a:off x="2120294" y="5826069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1586430-FA8E-4279-9A92-0761B3C93F6C}"/>
              </a:ext>
            </a:extLst>
          </p:cNvPr>
          <p:cNvSpPr/>
          <p:nvPr/>
        </p:nvSpPr>
        <p:spPr>
          <a:xfrm>
            <a:off x="2120294" y="3005147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en-GB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3D586EAB-7C18-4718-B015-13F6A333BC42}"/>
              </a:ext>
            </a:extLst>
          </p:cNvPr>
          <p:cNvSpPr/>
          <p:nvPr/>
        </p:nvSpPr>
        <p:spPr>
          <a:xfrm>
            <a:off x="2132666" y="1582106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n-GB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058A84C3-F675-47AD-AFCE-5FBB69FFA631}"/>
              </a:ext>
            </a:extLst>
          </p:cNvPr>
          <p:cNvSpPr/>
          <p:nvPr/>
        </p:nvSpPr>
        <p:spPr>
          <a:xfrm>
            <a:off x="6651811" y="1652709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en-GB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10F2DBDB-B018-43D1-9378-73056947A1DD}"/>
              </a:ext>
            </a:extLst>
          </p:cNvPr>
          <p:cNvSpPr/>
          <p:nvPr/>
        </p:nvSpPr>
        <p:spPr>
          <a:xfrm>
            <a:off x="6629261" y="3050472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en-GB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E0E7D950-6B93-4C7D-B7D5-07995DC5144B}"/>
              </a:ext>
            </a:extLst>
          </p:cNvPr>
          <p:cNvSpPr/>
          <p:nvPr/>
        </p:nvSpPr>
        <p:spPr>
          <a:xfrm>
            <a:off x="6734035" y="587648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n-GB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5CF7DCDF-B37A-4DF1-BBF9-57C047DFE259}"/>
              </a:ext>
            </a:extLst>
          </p:cNvPr>
          <p:cNvSpPr/>
          <p:nvPr/>
        </p:nvSpPr>
        <p:spPr>
          <a:xfrm>
            <a:off x="6629261" y="4474003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en-GB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A83B6AEE-4307-4240-8892-102C89BCB872}"/>
              </a:ext>
            </a:extLst>
          </p:cNvPr>
          <p:cNvSpPr/>
          <p:nvPr/>
        </p:nvSpPr>
        <p:spPr>
          <a:xfrm>
            <a:off x="2120294" y="4424779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874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6DF4C13-4C5D-429B-98E9-EFAA6922E421}"/>
              </a:ext>
            </a:extLst>
          </p:cNvPr>
          <p:cNvGrpSpPr/>
          <p:nvPr/>
        </p:nvGrpSpPr>
        <p:grpSpPr>
          <a:xfrm>
            <a:off x="1626326" y="1628800"/>
            <a:ext cx="5891347" cy="1200329"/>
            <a:chOff x="1465213" y="1628800"/>
            <a:chExt cx="5891347" cy="12003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653F94B2-B462-4663-9CB1-60FF08FD2614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1088B5FE-AC86-4BB6-856C-598EE62F9BFD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0F15EF97-C1DC-4C5A-A848-C48ED52F0E0B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</p:spTree>
    <p:extLst>
      <p:ext uri="{BB962C8B-B14F-4D97-AF65-F5344CB8AC3E}">
        <p14:creationId xmlns:p14="http://schemas.microsoft.com/office/powerpoint/2010/main" val="1646462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03548" y="3429000"/>
            <a:ext cx="8136904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whole amount in each case?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921B633-CED4-47BF-902A-FF41CE8E41BF}"/>
              </a:ext>
            </a:extLst>
          </p:cNvPr>
          <p:cNvGrpSpPr/>
          <p:nvPr/>
        </p:nvGrpSpPr>
        <p:grpSpPr>
          <a:xfrm>
            <a:off x="1626326" y="1628800"/>
            <a:ext cx="5891347" cy="1200329"/>
            <a:chOff x="1465213" y="1628800"/>
            <a:chExt cx="5891347" cy="120032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59F59DC3-C8A4-48F7-A997-D48CCC82D6B8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0F39019D-0C52-40E5-BEE2-754A8442DF1C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FA591E11-1EF1-493C-9114-741181EA7DAB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168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03548" y="3429000"/>
            <a:ext cx="8136904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whole amount in each case?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need to find and compare 20% of £20 with 10% of £80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921B633-CED4-47BF-902A-FF41CE8E41BF}"/>
              </a:ext>
            </a:extLst>
          </p:cNvPr>
          <p:cNvGrpSpPr/>
          <p:nvPr/>
        </p:nvGrpSpPr>
        <p:grpSpPr>
          <a:xfrm>
            <a:off x="1626326" y="1628800"/>
            <a:ext cx="5891347" cy="1200329"/>
            <a:chOff x="1465213" y="1628800"/>
            <a:chExt cx="5891347" cy="120032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59F59DC3-C8A4-48F7-A997-D48CCC82D6B8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0F39019D-0C52-40E5-BEE2-754A8442DF1C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FA591E11-1EF1-493C-9114-741181EA7DAB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5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176D0EF-3D76-47BF-9D50-80337E438CA9}"/>
              </a:ext>
            </a:extLst>
          </p:cNvPr>
          <p:cNvSpPr/>
          <p:nvPr/>
        </p:nvSpPr>
        <p:spPr>
          <a:xfrm>
            <a:off x="642592" y="3616209"/>
            <a:ext cx="82132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could you draw to represent the whole and then the part you want?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F7E624C7-1A75-49A1-9FA5-AD12E828F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65BD4A2-4482-4083-ABD0-ED1CC21C4CE2}"/>
              </a:ext>
            </a:extLst>
          </p:cNvPr>
          <p:cNvGrpSpPr/>
          <p:nvPr/>
        </p:nvGrpSpPr>
        <p:grpSpPr>
          <a:xfrm>
            <a:off x="1626326" y="1628800"/>
            <a:ext cx="5891347" cy="1200329"/>
            <a:chOff x="1465213" y="1628800"/>
            <a:chExt cx="5891347" cy="120032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E3017151-2DF1-4F08-A073-2A57C11B8485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FE99F54C-3D45-4C08-B824-35E6942060D7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2D1C82E5-00B7-4489-B59C-42847794F783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175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85950" y="4773068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this representation help you to solve the problem?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BC68FA7-6E80-477A-8AD4-DA08751B9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704" y="3159995"/>
            <a:ext cx="1753015" cy="9648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FB370C9-A949-401E-9ED8-B0778CC52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642" y="3027210"/>
            <a:ext cx="1753015" cy="9648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60C160E-6ACD-4D98-B2CC-3BC90E9C0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341" y="3249192"/>
            <a:ext cx="1753015" cy="9648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9C8ACE1-FCB1-46A2-8258-10D097196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345" y="3469262"/>
            <a:ext cx="1753015" cy="9648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7838395-0F8D-491D-B9D2-DB8FAFF25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3640336"/>
            <a:ext cx="1753015" cy="964838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DA7ED626-E1CF-4D02-822C-FFAFC46F6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2E307ECA-20BA-41F4-A532-CDFF37F67A7A}"/>
              </a:ext>
            </a:extLst>
          </p:cNvPr>
          <p:cNvGrpSpPr/>
          <p:nvPr/>
        </p:nvGrpSpPr>
        <p:grpSpPr>
          <a:xfrm>
            <a:off x="1626326" y="1628800"/>
            <a:ext cx="5891347" cy="1200329"/>
            <a:chOff x="1465213" y="1628800"/>
            <a:chExt cx="5891347" cy="120032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F6C2AFB9-0CC1-4276-914D-03ECABA0BCCC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6A87D76E-D64E-4EB8-BA15-A3B5D5ED06E2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3BA8F7A2-4423-4364-B2A6-E7ACB815A6D5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973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42592" y="2944895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about this?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88F54F2-E8AD-4119-8389-2114CAF5AAF5}"/>
              </a:ext>
            </a:extLst>
          </p:cNvPr>
          <p:cNvSpPr/>
          <p:nvPr/>
        </p:nvSpPr>
        <p:spPr bwMode="auto">
          <a:xfrm>
            <a:off x="746966" y="3773815"/>
            <a:ext cx="1872208" cy="6665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42033E5-8277-42BE-9395-2925965D7368}"/>
              </a:ext>
            </a:extLst>
          </p:cNvPr>
          <p:cNvSpPr/>
          <p:nvPr/>
        </p:nvSpPr>
        <p:spPr bwMode="auto">
          <a:xfrm>
            <a:off x="748315" y="4807599"/>
            <a:ext cx="1872208" cy="6665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5A1FDA26-C565-4969-947C-9F90B842DB41}"/>
              </a:ext>
            </a:extLst>
          </p:cNvPr>
          <p:cNvSpPr/>
          <p:nvPr/>
        </p:nvSpPr>
        <p:spPr bwMode="auto">
          <a:xfrm>
            <a:off x="2627784" y="4807599"/>
            <a:ext cx="1872208" cy="6665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4D025696-C94D-41E4-A54C-A44DD42773AB}"/>
              </a:ext>
            </a:extLst>
          </p:cNvPr>
          <p:cNvSpPr/>
          <p:nvPr/>
        </p:nvSpPr>
        <p:spPr bwMode="auto">
          <a:xfrm>
            <a:off x="4507253" y="4807599"/>
            <a:ext cx="1872208" cy="6665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7A48ED1C-6EA7-4F5E-831B-AAD333C04F7C}"/>
              </a:ext>
            </a:extLst>
          </p:cNvPr>
          <p:cNvSpPr/>
          <p:nvPr/>
        </p:nvSpPr>
        <p:spPr bwMode="auto">
          <a:xfrm>
            <a:off x="6386722" y="4807599"/>
            <a:ext cx="1872208" cy="6665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A030175-466B-49CD-82DB-F3E3729B8CB7}"/>
              </a:ext>
            </a:extLst>
          </p:cNvPr>
          <p:cNvSpPr/>
          <p:nvPr/>
        </p:nvSpPr>
        <p:spPr bwMode="auto">
          <a:xfrm>
            <a:off x="746966" y="4807599"/>
            <a:ext cx="7511964" cy="6665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£80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5BF11053-30F7-4C65-8AA5-DA4991DD153C}"/>
              </a:ext>
            </a:extLst>
          </p:cNvPr>
          <p:cNvGrpSpPr/>
          <p:nvPr/>
        </p:nvGrpSpPr>
        <p:grpSpPr>
          <a:xfrm>
            <a:off x="1626326" y="1628800"/>
            <a:ext cx="5891347" cy="1200329"/>
            <a:chOff x="1465213" y="1628800"/>
            <a:chExt cx="5891347" cy="120032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DDF31E41-7E01-4A05-B9C2-3800A536841B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03A3FD23-B740-4E09-B6EF-185D423B61C0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66AB69B5-74A5-4A2D-8D8F-8DAD094A78C4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98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" grpId="0" animBg="1"/>
      <p:bldP spid="34" grpId="0" animBg="1"/>
      <p:bldP spid="35" grpId="0" animBg="1"/>
      <p:bldP spid="36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0234" y="2277392"/>
            <a:ext cx="813690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20% of £20?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many 20% are there in 100% (the whole)?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88F54F2-E8AD-4119-8389-2114CAF5AAF5}"/>
              </a:ext>
            </a:extLst>
          </p:cNvPr>
          <p:cNvSpPr/>
          <p:nvPr/>
        </p:nvSpPr>
        <p:spPr bwMode="auto">
          <a:xfrm>
            <a:off x="781562" y="3255218"/>
            <a:ext cx="1872208" cy="666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A030175-466B-49CD-82DB-F3E3729B8CB7}"/>
              </a:ext>
            </a:extLst>
          </p:cNvPr>
          <p:cNvSpPr/>
          <p:nvPr/>
        </p:nvSpPr>
        <p:spPr bwMode="auto">
          <a:xfrm>
            <a:off x="781564" y="5337868"/>
            <a:ext cx="7511964" cy="666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£80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xmlns="" id="{D7E7618C-E657-4D9F-9B61-B00A16A9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273" y="4773851"/>
            <a:ext cx="81369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10% of £80? How many 10% are there in 100%?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70B08110-AA22-4261-8C9E-B47EFB0B40FF}"/>
              </a:ext>
            </a:extLst>
          </p:cNvPr>
          <p:cNvGrpSpPr/>
          <p:nvPr/>
        </p:nvGrpSpPr>
        <p:grpSpPr>
          <a:xfrm>
            <a:off x="1626326" y="980728"/>
            <a:ext cx="5891347" cy="1200329"/>
            <a:chOff x="1465213" y="1628800"/>
            <a:chExt cx="5891347" cy="120032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106CFA5-7E8A-409B-8D61-9B7801625EA6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699C189F-CF58-45AD-A929-852CB87905DB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42202D16-288E-424F-BFF4-092076F875D5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024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0234" y="2277392"/>
            <a:ext cx="813690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20% of £20?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many 20% are there in 100% (the whole)?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88F54F2-E8AD-4119-8389-2114CAF5AAF5}"/>
              </a:ext>
            </a:extLst>
          </p:cNvPr>
          <p:cNvSpPr/>
          <p:nvPr/>
        </p:nvSpPr>
        <p:spPr bwMode="auto">
          <a:xfrm>
            <a:off x="781562" y="3255218"/>
            <a:ext cx="1872208" cy="666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A030175-466B-49CD-82DB-F3E3729B8CB7}"/>
              </a:ext>
            </a:extLst>
          </p:cNvPr>
          <p:cNvSpPr/>
          <p:nvPr/>
        </p:nvSpPr>
        <p:spPr bwMode="auto">
          <a:xfrm>
            <a:off x="781564" y="5337868"/>
            <a:ext cx="7511964" cy="666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£80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xmlns="" id="{D7E7618C-E657-4D9F-9B61-B00A16A9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273" y="4773851"/>
            <a:ext cx="81369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10% of £80? How many 10% are there in 100%?</a:t>
            </a:r>
          </a:p>
        </p:txBody>
      </p:sp>
      <p:graphicFrame>
        <p:nvGraphicFramePr>
          <p:cNvPr id="9" name="Table 11">
            <a:extLst>
              <a:ext uri="{FF2B5EF4-FFF2-40B4-BE49-F238E27FC236}">
                <a16:creationId xmlns:a16="http://schemas.microsoft.com/office/drawing/2014/main" xmlns="" id="{9EF15037-903C-4887-B3CD-D955BC1DB384}"/>
              </a:ext>
            </a:extLst>
          </p:cNvPr>
          <p:cNvGraphicFramePr>
            <a:graphicFrameLocks noGrp="1"/>
          </p:cNvGraphicFramePr>
          <p:nvPr/>
        </p:nvGraphicFramePr>
        <p:xfrm>
          <a:off x="3653026" y="3254535"/>
          <a:ext cx="1872210" cy="133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2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</a:tblGrid>
              <a:tr h="667211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66721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0CFEEA7-CD49-4EC4-96F6-9EED678BC356}"/>
              </a:ext>
            </a:extLst>
          </p:cNvPr>
          <p:cNvGrpSpPr/>
          <p:nvPr/>
        </p:nvGrpSpPr>
        <p:grpSpPr>
          <a:xfrm>
            <a:off x="1626326" y="980728"/>
            <a:ext cx="5891347" cy="1200329"/>
            <a:chOff x="1465213" y="1628800"/>
            <a:chExt cx="5891347" cy="120032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4D768526-2476-45E6-A759-14A94E4B27A8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154D0CEF-C2B6-431F-9FE6-DCF2AC93FE42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26CFB7A-2FA1-4DCE-9EF3-21CD6544581B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3559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0234" y="2277392"/>
            <a:ext cx="813690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20% of £20?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many 20% are there in 100% (the whole)?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88F54F2-E8AD-4119-8389-2114CAF5AAF5}"/>
              </a:ext>
            </a:extLst>
          </p:cNvPr>
          <p:cNvSpPr/>
          <p:nvPr/>
        </p:nvSpPr>
        <p:spPr bwMode="auto">
          <a:xfrm>
            <a:off x="781562" y="3255218"/>
            <a:ext cx="1872208" cy="666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xmlns="" id="{D7E7618C-E657-4D9F-9B61-B00A16A9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273" y="4773851"/>
            <a:ext cx="81369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10% of £80? How many 10% are there in 100%?</a:t>
            </a:r>
          </a:p>
        </p:txBody>
      </p:sp>
      <p:graphicFrame>
        <p:nvGraphicFramePr>
          <p:cNvPr id="9" name="Table 11">
            <a:extLst>
              <a:ext uri="{FF2B5EF4-FFF2-40B4-BE49-F238E27FC236}">
                <a16:creationId xmlns:a16="http://schemas.microsoft.com/office/drawing/2014/main" xmlns="" id="{9EF15037-903C-4887-B3CD-D955BC1DB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512371"/>
              </p:ext>
            </p:extLst>
          </p:nvPr>
        </p:nvGraphicFramePr>
        <p:xfrm>
          <a:off x="3653026" y="3254535"/>
          <a:ext cx="1872210" cy="133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2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</a:tblGrid>
              <a:tr h="667211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66721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12" name="Table 22">
            <a:extLst>
              <a:ext uri="{FF2B5EF4-FFF2-40B4-BE49-F238E27FC236}">
                <a16:creationId xmlns:a16="http://schemas.microsoft.com/office/drawing/2014/main" xmlns="" id="{F9479F96-FD56-4D40-9D3E-26350B17A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486547"/>
              </p:ext>
            </p:extLst>
          </p:nvPr>
        </p:nvGraphicFramePr>
        <p:xfrm>
          <a:off x="781562" y="5341300"/>
          <a:ext cx="7511960" cy="1184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196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653767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30277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CB071DB9-B22E-4ED5-B4FB-17FA296622F7}"/>
              </a:ext>
            </a:extLst>
          </p:cNvPr>
          <p:cNvGrpSpPr/>
          <p:nvPr/>
        </p:nvGrpSpPr>
        <p:grpSpPr>
          <a:xfrm>
            <a:off x="1626326" y="980728"/>
            <a:ext cx="5891347" cy="1200329"/>
            <a:chOff x="1465213" y="1628800"/>
            <a:chExt cx="5891347" cy="120032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6A1438CF-DA8C-4C9A-B3EB-973FB9FEC061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B35773C8-EA20-462B-847E-882395E55EA6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4C8FE27F-DE5D-4A1A-B8B4-66B1F2E9D0B0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901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50234" y="2277392"/>
            <a:ext cx="813690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20% of £20?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many 20% are there in 100% (the whole)?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88F54F2-E8AD-4119-8389-2114CAF5AAF5}"/>
              </a:ext>
            </a:extLst>
          </p:cNvPr>
          <p:cNvSpPr/>
          <p:nvPr/>
        </p:nvSpPr>
        <p:spPr bwMode="auto">
          <a:xfrm>
            <a:off x="781562" y="3255218"/>
            <a:ext cx="1872208" cy="666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£20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xmlns="" id="{D7E7618C-E657-4D9F-9B61-B00A16A9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273" y="4773851"/>
            <a:ext cx="81369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show 10% of £80? How many 10% are there in 100%?</a:t>
            </a:r>
          </a:p>
        </p:txBody>
      </p:sp>
      <p:graphicFrame>
        <p:nvGraphicFramePr>
          <p:cNvPr id="9" name="Table 11">
            <a:extLst>
              <a:ext uri="{FF2B5EF4-FFF2-40B4-BE49-F238E27FC236}">
                <a16:creationId xmlns:a16="http://schemas.microsoft.com/office/drawing/2014/main" xmlns="" id="{9EF15037-903C-4887-B3CD-D955BC1DB384}"/>
              </a:ext>
            </a:extLst>
          </p:cNvPr>
          <p:cNvGraphicFramePr>
            <a:graphicFrameLocks noGrp="1"/>
          </p:cNvGraphicFramePr>
          <p:nvPr/>
        </p:nvGraphicFramePr>
        <p:xfrm>
          <a:off x="3653026" y="3254535"/>
          <a:ext cx="1872210" cy="133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2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374442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</a:tblGrid>
              <a:tr h="667211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66721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12" name="Table 22">
            <a:extLst>
              <a:ext uri="{FF2B5EF4-FFF2-40B4-BE49-F238E27FC236}">
                <a16:creationId xmlns:a16="http://schemas.microsoft.com/office/drawing/2014/main" xmlns="" id="{F9479F96-FD56-4D40-9D3E-26350B17A3D8}"/>
              </a:ext>
            </a:extLst>
          </p:cNvPr>
          <p:cNvGraphicFramePr>
            <a:graphicFrameLocks noGrp="1"/>
          </p:cNvGraphicFramePr>
          <p:nvPr/>
        </p:nvGraphicFramePr>
        <p:xfrm>
          <a:off x="781562" y="5341300"/>
          <a:ext cx="7511960" cy="1184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196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751196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653767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30277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3" name="Speech Bubble: Oval 2">
            <a:extLst>
              <a:ext uri="{FF2B5EF4-FFF2-40B4-BE49-F238E27FC236}">
                <a16:creationId xmlns:a16="http://schemas.microsoft.com/office/drawing/2014/main" xmlns="" id="{62658DBA-B283-4B57-BC3A-46315E568D1B}"/>
              </a:ext>
            </a:extLst>
          </p:cNvPr>
          <p:cNvSpPr/>
          <p:nvPr/>
        </p:nvSpPr>
        <p:spPr bwMode="auto">
          <a:xfrm>
            <a:off x="5652120" y="2277392"/>
            <a:ext cx="3452420" cy="2223707"/>
          </a:xfrm>
          <a:prstGeom prst="wedgeEllipseCallout">
            <a:avLst>
              <a:gd name="adj1" fmla="val -40769"/>
              <a:gd name="adj2" fmla="val 50120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Which would you rather have?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How do you know that is the best deal?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B1C092C-CC33-4F3B-853B-16B5FEB85FDF}"/>
              </a:ext>
            </a:extLst>
          </p:cNvPr>
          <p:cNvGrpSpPr/>
          <p:nvPr/>
        </p:nvGrpSpPr>
        <p:grpSpPr>
          <a:xfrm>
            <a:off x="1626326" y="980728"/>
            <a:ext cx="5891347" cy="1200329"/>
            <a:chOff x="1465213" y="1628800"/>
            <a:chExt cx="5891347" cy="120032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58A5AA69-87F7-4DBA-81FC-3D98D94B7CA2}"/>
                </a:ext>
              </a:extLst>
            </p:cNvPr>
            <p:cNvSpPr/>
            <p:nvPr/>
          </p:nvSpPr>
          <p:spPr>
            <a:xfrm>
              <a:off x="1465213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 of £20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3C8FFA2-D807-4ECB-A77F-39934E98A5BF}"/>
                </a:ext>
              </a:extLst>
            </p:cNvPr>
            <p:cNvSpPr/>
            <p:nvPr/>
          </p:nvSpPr>
          <p:spPr>
            <a:xfrm>
              <a:off x="5580112" y="1628800"/>
              <a:ext cx="1776448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endPara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of £80</a:t>
              </a:r>
            </a:p>
            <a:p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7DE108CC-4992-4BF5-9945-8ABC3399956C}"/>
                </a:ext>
              </a:extLst>
            </p:cNvPr>
            <p:cNvSpPr/>
            <p:nvPr/>
          </p:nvSpPr>
          <p:spPr>
            <a:xfrm>
              <a:off x="4164665" y="1912746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GB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355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53F94B2-B462-4663-9CB1-60FF08FD2614}"/>
              </a:ext>
            </a:extLst>
          </p:cNvPr>
          <p:cNvSpPr/>
          <p:nvPr/>
        </p:nvSpPr>
        <p:spPr>
          <a:xfrm>
            <a:off x="1331640" y="929075"/>
            <a:ext cx="17764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GB" alt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£20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088B5FE-AC86-4BB6-856C-598EE62F9BFD}"/>
              </a:ext>
            </a:extLst>
          </p:cNvPr>
          <p:cNvSpPr/>
          <p:nvPr/>
        </p:nvSpPr>
        <p:spPr>
          <a:xfrm>
            <a:off x="5436096" y="860823"/>
            <a:ext cx="17764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alt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of £80</a:t>
            </a:r>
          </a:p>
          <a:p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F15EF97-C1DC-4C5A-A848-C48ED52F0E0B}"/>
              </a:ext>
            </a:extLst>
          </p:cNvPr>
          <p:cNvSpPr/>
          <p:nvPr/>
        </p:nvSpPr>
        <p:spPr>
          <a:xfrm>
            <a:off x="4025870" y="121302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graphicFrame>
        <p:nvGraphicFramePr>
          <p:cNvPr id="9" name="Table 11">
            <a:extLst>
              <a:ext uri="{FF2B5EF4-FFF2-40B4-BE49-F238E27FC236}">
                <a16:creationId xmlns:a16="http://schemas.microsoft.com/office/drawing/2014/main" xmlns="" id="{815C7AC4-8B77-40C9-9A00-696D5422D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152356"/>
              </p:ext>
            </p:extLst>
          </p:nvPr>
        </p:nvGraphicFramePr>
        <p:xfrm>
          <a:off x="893525" y="2327232"/>
          <a:ext cx="6264695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939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</a:tblGrid>
              <a:tr h="483277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11" name="Table 22">
            <a:extLst>
              <a:ext uri="{FF2B5EF4-FFF2-40B4-BE49-F238E27FC236}">
                <a16:creationId xmlns:a16="http://schemas.microsoft.com/office/drawing/2014/main" xmlns="" id="{9EB31D98-71B9-483F-9A7A-A06AA5533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136552"/>
              </p:ext>
            </p:extLst>
          </p:nvPr>
        </p:nvGraphicFramePr>
        <p:xfrm>
          <a:off x="893525" y="3593293"/>
          <a:ext cx="6264700" cy="9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486085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0445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6EC17A34-0C53-4DA9-BBF0-283F589E6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45370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53F94B2-B462-4663-9CB1-60FF08FD2614}"/>
              </a:ext>
            </a:extLst>
          </p:cNvPr>
          <p:cNvSpPr/>
          <p:nvPr/>
        </p:nvSpPr>
        <p:spPr>
          <a:xfrm>
            <a:off x="1331640" y="929075"/>
            <a:ext cx="17764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GB" alt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£20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088B5FE-AC86-4BB6-856C-598EE62F9BFD}"/>
              </a:ext>
            </a:extLst>
          </p:cNvPr>
          <p:cNvSpPr/>
          <p:nvPr/>
        </p:nvSpPr>
        <p:spPr>
          <a:xfrm>
            <a:off x="5436096" y="860823"/>
            <a:ext cx="17764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alt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of £80</a:t>
            </a:r>
          </a:p>
          <a:p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F15EF97-C1DC-4C5A-A848-C48ED52F0E0B}"/>
              </a:ext>
            </a:extLst>
          </p:cNvPr>
          <p:cNvSpPr/>
          <p:nvPr/>
        </p:nvSpPr>
        <p:spPr>
          <a:xfrm>
            <a:off x="4025870" y="121302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graphicFrame>
        <p:nvGraphicFramePr>
          <p:cNvPr id="9" name="Table 11">
            <a:extLst>
              <a:ext uri="{FF2B5EF4-FFF2-40B4-BE49-F238E27FC236}">
                <a16:creationId xmlns:a16="http://schemas.microsoft.com/office/drawing/2014/main" xmlns="" id="{815C7AC4-8B77-40C9-9A00-696D5422D081}"/>
              </a:ext>
            </a:extLst>
          </p:cNvPr>
          <p:cNvGraphicFramePr>
            <a:graphicFrameLocks noGrp="1"/>
          </p:cNvGraphicFramePr>
          <p:nvPr/>
        </p:nvGraphicFramePr>
        <p:xfrm>
          <a:off x="893525" y="2327232"/>
          <a:ext cx="6264695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939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1252939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</a:tblGrid>
              <a:tr h="483277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11" name="Table 22">
            <a:extLst>
              <a:ext uri="{FF2B5EF4-FFF2-40B4-BE49-F238E27FC236}">
                <a16:creationId xmlns:a16="http://schemas.microsoft.com/office/drawing/2014/main" xmlns="" id="{9EB31D98-71B9-483F-9A7A-A06AA5533B38}"/>
              </a:ext>
            </a:extLst>
          </p:cNvPr>
          <p:cNvGraphicFramePr>
            <a:graphicFrameLocks noGrp="1"/>
          </p:cNvGraphicFramePr>
          <p:nvPr/>
        </p:nvGraphicFramePr>
        <p:xfrm>
          <a:off x="893525" y="3593293"/>
          <a:ext cx="6264700" cy="9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486085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0445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6EC17A34-0C53-4DA9-BBF0-283F589E6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notice?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C9DFA7A-2CB9-498B-B381-CD54E4E0289A}"/>
              </a:ext>
            </a:extLst>
          </p:cNvPr>
          <p:cNvSpPr/>
          <p:nvPr/>
        </p:nvSpPr>
        <p:spPr>
          <a:xfrm>
            <a:off x="755576" y="5229200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time we have to calculate the percentages as the £20 and £80 are represented by the same sized bar. We can’t just compare the bars.</a:t>
            </a:r>
          </a:p>
        </p:txBody>
      </p:sp>
    </p:spTree>
    <p:extLst>
      <p:ext uri="{BB962C8B-B14F-4D97-AF65-F5344CB8AC3E}">
        <p14:creationId xmlns:p14="http://schemas.microsoft.com/office/powerpoint/2010/main" val="204181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53F94B2-B462-4663-9CB1-60FF08FD2614}"/>
              </a:ext>
            </a:extLst>
          </p:cNvPr>
          <p:cNvSpPr/>
          <p:nvPr/>
        </p:nvSpPr>
        <p:spPr>
          <a:xfrm>
            <a:off x="1331640" y="929075"/>
            <a:ext cx="17764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GB" alt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£20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088B5FE-AC86-4BB6-856C-598EE62F9BFD}"/>
              </a:ext>
            </a:extLst>
          </p:cNvPr>
          <p:cNvSpPr/>
          <p:nvPr/>
        </p:nvSpPr>
        <p:spPr>
          <a:xfrm>
            <a:off x="5436096" y="860823"/>
            <a:ext cx="17764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alt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of £80</a:t>
            </a:r>
          </a:p>
          <a:p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F15EF97-C1DC-4C5A-A848-C48ED52F0E0B}"/>
              </a:ext>
            </a:extLst>
          </p:cNvPr>
          <p:cNvSpPr/>
          <p:nvPr/>
        </p:nvSpPr>
        <p:spPr>
          <a:xfrm>
            <a:off x="4025870" y="121302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graphicFrame>
        <p:nvGraphicFramePr>
          <p:cNvPr id="9" name="Table 11">
            <a:extLst>
              <a:ext uri="{FF2B5EF4-FFF2-40B4-BE49-F238E27FC236}">
                <a16:creationId xmlns:a16="http://schemas.microsoft.com/office/drawing/2014/main" xmlns="" id="{815C7AC4-8B77-40C9-9A00-696D5422D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461382"/>
              </p:ext>
            </p:extLst>
          </p:nvPr>
        </p:nvGraphicFramePr>
        <p:xfrm>
          <a:off x="893525" y="2327232"/>
          <a:ext cx="6264700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86197356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30268430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17202483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3517264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275498659"/>
                    </a:ext>
                  </a:extLst>
                </a:gridCol>
              </a:tblGrid>
              <a:tr h="483277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11" name="Table 22">
            <a:extLst>
              <a:ext uri="{FF2B5EF4-FFF2-40B4-BE49-F238E27FC236}">
                <a16:creationId xmlns:a16="http://schemas.microsoft.com/office/drawing/2014/main" xmlns="" id="{9EB31D98-71B9-483F-9A7A-A06AA5533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58748"/>
              </p:ext>
            </p:extLst>
          </p:nvPr>
        </p:nvGraphicFramePr>
        <p:xfrm>
          <a:off x="893520" y="4100313"/>
          <a:ext cx="6264700" cy="9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486085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0445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6EC17A34-0C53-4DA9-BBF0-283F589E6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notice?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C9DFA7A-2CB9-498B-B381-CD54E4E0289A}"/>
              </a:ext>
            </a:extLst>
          </p:cNvPr>
          <p:cNvSpPr/>
          <p:nvPr/>
        </p:nvSpPr>
        <p:spPr>
          <a:xfrm>
            <a:off x="755576" y="564729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another way to think about finding 20% of £20 by finding 10% and doubling it.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xmlns="" id="{01FE65BD-D870-4251-AC9A-325380E87DA5}"/>
              </a:ext>
            </a:extLst>
          </p:cNvPr>
          <p:cNvSpPr/>
          <p:nvPr/>
        </p:nvSpPr>
        <p:spPr bwMode="auto">
          <a:xfrm rot="16200000">
            <a:off x="1376166" y="2811140"/>
            <a:ext cx="264916" cy="123020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C365472-F5B7-4BB3-890E-73D7B597D959}"/>
              </a:ext>
            </a:extLst>
          </p:cNvPr>
          <p:cNvSpPr/>
          <p:nvPr/>
        </p:nvSpPr>
        <p:spPr>
          <a:xfrm>
            <a:off x="1182252" y="3498894"/>
            <a:ext cx="652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51503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09629" y="1506254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£20 or 12% of £80?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02733" y="2420888"/>
            <a:ext cx="813690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we calculate 12% of an amount?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could we use a calculator to work out 12% of £80?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calculations would we need to do?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there another way of finding 12%?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</p:spTree>
    <p:extLst>
      <p:ext uri="{BB962C8B-B14F-4D97-AF65-F5344CB8AC3E}">
        <p14:creationId xmlns:p14="http://schemas.microsoft.com/office/powerpoint/2010/main" val="3031012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65387" y="873261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of £20 or 40% of £80?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xmlns="" id="{6C253732-1440-4DAF-9102-4BC0142C3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023542"/>
              </p:ext>
            </p:extLst>
          </p:nvPr>
        </p:nvGraphicFramePr>
        <p:xfrm>
          <a:off x="893525" y="2327232"/>
          <a:ext cx="6264700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86197356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30268430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17202483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3517264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275498659"/>
                    </a:ext>
                  </a:extLst>
                </a:gridCol>
              </a:tblGrid>
              <a:tr h="483277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5" name="Table 22">
            <a:extLst>
              <a:ext uri="{FF2B5EF4-FFF2-40B4-BE49-F238E27FC236}">
                <a16:creationId xmlns:a16="http://schemas.microsoft.com/office/drawing/2014/main" xmlns="" id="{A92B4523-10C8-4E2D-8650-075B696F0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715128"/>
              </p:ext>
            </p:extLst>
          </p:nvPr>
        </p:nvGraphicFramePr>
        <p:xfrm>
          <a:off x="893520" y="4100313"/>
          <a:ext cx="7350890" cy="9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089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735089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486085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04454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418310EE-33E4-448B-8307-8879A840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387" y="5661573"/>
            <a:ext cx="82132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each small section represent?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would you calculate what that section of the bar is worth?</a:t>
            </a:r>
          </a:p>
        </p:txBody>
      </p:sp>
    </p:spTree>
    <p:extLst>
      <p:ext uri="{BB962C8B-B14F-4D97-AF65-F5344CB8AC3E}">
        <p14:creationId xmlns:p14="http://schemas.microsoft.com/office/powerpoint/2010/main" val="1939496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65387" y="873261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of £20 or 40% of £80?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xmlns="" id="{6C253732-1440-4DAF-9102-4BC0142C3712}"/>
              </a:ext>
            </a:extLst>
          </p:cNvPr>
          <p:cNvGraphicFramePr>
            <a:graphicFrameLocks noGrp="1"/>
          </p:cNvGraphicFramePr>
          <p:nvPr/>
        </p:nvGraphicFramePr>
        <p:xfrm>
          <a:off x="893525" y="2327232"/>
          <a:ext cx="6264700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86197356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30268430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17202483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3517264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275498659"/>
                    </a:ext>
                  </a:extLst>
                </a:gridCol>
              </a:tblGrid>
              <a:tr h="483277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5" name="Table 22">
            <a:extLst>
              <a:ext uri="{FF2B5EF4-FFF2-40B4-BE49-F238E27FC236}">
                <a16:creationId xmlns:a16="http://schemas.microsoft.com/office/drawing/2014/main" xmlns="" id="{A92B4523-10C8-4E2D-8650-075B696F0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059948"/>
              </p:ext>
            </p:extLst>
          </p:nvPr>
        </p:nvGraphicFramePr>
        <p:xfrm>
          <a:off x="893519" y="4100313"/>
          <a:ext cx="7336030" cy="9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603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486085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04454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418310EE-33E4-448B-8307-8879A840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08" y="5272108"/>
            <a:ext cx="82132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small section represents 10%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of those sections do we need in each bar?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AA2E9D2-41C2-4BA6-876F-952E8F1B4117}"/>
              </a:ext>
            </a:extLst>
          </p:cNvPr>
          <p:cNvSpPr/>
          <p:nvPr/>
        </p:nvSpPr>
        <p:spPr>
          <a:xfrm>
            <a:off x="893520" y="293357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81A5EA9-B64B-4055-A503-19D5A761A99E}"/>
              </a:ext>
            </a:extLst>
          </p:cNvPr>
          <p:cNvSpPr/>
          <p:nvPr/>
        </p:nvSpPr>
        <p:spPr>
          <a:xfrm>
            <a:off x="1509484" y="293357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FDDE75C-B9C3-4941-8F32-220DEA15EC8D}"/>
              </a:ext>
            </a:extLst>
          </p:cNvPr>
          <p:cNvSpPr/>
          <p:nvPr/>
        </p:nvSpPr>
        <p:spPr>
          <a:xfrm>
            <a:off x="2125448" y="293357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56DD5BD-9FDD-4C66-85C2-43DA1D8FA300}"/>
              </a:ext>
            </a:extLst>
          </p:cNvPr>
          <p:cNvSpPr/>
          <p:nvPr/>
        </p:nvSpPr>
        <p:spPr>
          <a:xfrm>
            <a:off x="2762314" y="293357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D874E62-FFBC-457F-800A-E5FA4590A9EF}"/>
              </a:ext>
            </a:extLst>
          </p:cNvPr>
          <p:cNvSpPr/>
          <p:nvPr/>
        </p:nvSpPr>
        <p:spPr>
          <a:xfrm>
            <a:off x="3430835" y="293357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853E73-AA97-4BC7-88EF-8EDAA3573130}"/>
              </a:ext>
            </a:extLst>
          </p:cNvPr>
          <p:cNvSpPr/>
          <p:nvPr/>
        </p:nvSpPr>
        <p:spPr>
          <a:xfrm>
            <a:off x="4030974" y="293357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5D7E0C3-8CF3-467B-ABD8-2EFF83CFC807}"/>
              </a:ext>
            </a:extLst>
          </p:cNvPr>
          <p:cNvSpPr/>
          <p:nvPr/>
        </p:nvSpPr>
        <p:spPr>
          <a:xfrm>
            <a:off x="914449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8E56C8D-1DDF-49B2-A59A-8F798228190B}"/>
              </a:ext>
            </a:extLst>
          </p:cNvPr>
          <p:cNvSpPr/>
          <p:nvPr/>
        </p:nvSpPr>
        <p:spPr>
          <a:xfrm>
            <a:off x="1622249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1BECBA5-5B29-4E2F-B0AE-A0AB0E6B02CA}"/>
              </a:ext>
            </a:extLst>
          </p:cNvPr>
          <p:cNvSpPr/>
          <p:nvPr/>
        </p:nvSpPr>
        <p:spPr>
          <a:xfrm>
            <a:off x="2330049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2944A37-DA6B-452D-8BBF-BCA445D4B659}"/>
              </a:ext>
            </a:extLst>
          </p:cNvPr>
          <p:cNvSpPr/>
          <p:nvPr/>
        </p:nvSpPr>
        <p:spPr>
          <a:xfrm>
            <a:off x="3133317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99772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65387" y="873261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of £20 or 40% of £80?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xmlns="" id="{6C253732-1440-4DAF-9102-4BC0142C3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823429"/>
              </p:ext>
            </p:extLst>
          </p:nvPr>
        </p:nvGraphicFramePr>
        <p:xfrm>
          <a:off x="893520" y="1749154"/>
          <a:ext cx="6264700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86197356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330268430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117202483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273517264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xmlns="" val="4275498659"/>
                    </a:ext>
                  </a:extLst>
                </a:gridCol>
              </a:tblGrid>
              <a:tr h="483277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5" name="Table 22">
            <a:extLst>
              <a:ext uri="{FF2B5EF4-FFF2-40B4-BE49-F238E27FC236}">
                <a16:creationId xmlns:a16="http://schemas.microsoft.com/office/drawing/2014/main" xmlns="" id="{A92B4523-10C8-4E2D-8650-075B696F0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533949"/>
              </p:ext>
            </p:extLst>
          </p:nvPr>
        </p:nvGraphicFramePr>
        <p:xfrm>
          <a:off x="893519" y="4100313"/>
          <a:ext cx="7336030" cy="990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603">
                  <a:extLst>
                    <a:ext uri="{9D8B030D-6E8A-4147-A177-3AD203B41FA5}">
                      <a16:colId xmlns:a16="http://schemas.microsoft.com/office/drawing/2014/main" xmlns="" val="3852269907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4035887320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3855376057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3641021538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3089229584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441350796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950018633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453196580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949682618"/>
                    </a:ext>
                  </a:extLst>
                </a:gridCol>
                <a:gridCol w="733603">
                  <a:extLst>
                    <a:ext uri="{9D8B030D-6E8A-4147-A177-3AD203B41FA5}">
                      <a16:colId xmlns:a16="http://schemas.microsoft.com/office/drawing/2014/main" xmlns="" val="721720500"/>
                    </a:ext>
                  </a:extLst>
                </a:gridCol>
              </a:tblGrid>
              <a:tr h="486085">
                <a:tc gridSpan="10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700345"/>
                  </a:ext>
                </a:extLst>
              </a:tr>
              <a:tr h="504454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489673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418310EE-33E4-448B-8307-8879A840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515" y="2977228"/>
            <a:ext cx="72788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10% of £20 is equal to ______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60% is equal to six times _____ which is _______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AA2E9D2-41C2-4BA6-876F-952E8F1B4117}"/>
              </a:ext>
            </a:extLst>
          </p:cNvPr>
          <p:cNvSpPr/>
          <p:nvPr/>
        </p:nvSpPr>
        <p:spPr>
          <a:xfrm>
            <a:off x="893515" y="2355497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81A5EA9-B64B-4055-A503-19D5A761A99E}"/>
              </a:ext>
            </a:extLst>
          </p:cNvPr>
          <p:cNvSpPr/>
          <p:nvPr/>
        </p:nvSpPr>
        <p:spPr>
          <a:xfrm>
            <a:off x="1509479" y="2355497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FDDE75C-B9C3-4941-8F32-220DEA15EC8D}"/>
              </a:ext>
            </a:extLst>
          </p:cNvPr>
          <p:cNvSpPr/>
          <p:nvPr/>
        </p:nvSpPr>
        <p:spPr>
          <a:xfrm>
            <a:off x="2125443" y="2355497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56DD5BD-9FDD-4C66-85C2-43DA1D8FA300}"/>
              </a:ext>
            </a:extLst>
          </p:cNvPr>
          <p:cNvSpPr/>
          <p:nvPr/>
        </p:nvSpPr>
        <p:spPr>
          <a:xfrm>
            <a:off x="2762309" y="2355497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D874E62-FFBC-457F-800A-E5FA4590A9EF}"/>
              </a:ext>
            </a:extLst>
          </p:cNvPr>
          <p:cNvSpPr/>
          <p:nvPr/>
        </p:nvSpPr>
        <p:spPr>
          <a:xfrm>
            <a:off x="3430830" y="2355497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853E73-AA97-4BC7-88EF-8EDAA3573130}"/>
              </a:ext>
            </a:extLst>
          </p:cNvPr>
          <p:cNvSpPr/>
          <p:nvPr/>
        </p:nvSpPr>
        <p:spPr>
          <a:xfrm>
            <a:off x="4030969" y="2355497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5D7E0C3-8CF3-467B-ABD8-2EFF83CFC807}"/>
              </a:ext>
            </a:extLst>
          </p:cNvPr>
          <p:cNvSpPr/>
          <p:nvPr/>
        </p:nvSpPr>
        <p:spPr>
          <a:xfrm>
            <a:off x="914449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8E56C8D-1DDF-49B2-A59A-8F798228190B}"/>
              </a:ext>
            </a:extLst>
          </p:cNvPr>
          <p:cNvSpPr/>
          <p:nvPr/>
        </p:nvSpPr>
        <p:spPr>
          <a:xfrm>
            <a:off x="1702466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1BECBA5-5B29-4E2F-B0AE-A0AB0E6B02CA}"/>
              </a:ext>
            </a:extLst>
          </p:cNvPr>
          <p:cNvSpPr/>
          <p:nvPr/>
        </p:nvSpPr>
        <p:spPr>
          <a:xfrm>
            <a:off x="2402025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2944A37-DA6B-452D-8BBF-BCA445D4B659}"/>
              </a:ext>
            </a:extLst>
          </p:cNvPr>
          <p:cNvSpPr/>
          <p:nvPr/>
        </p:nvSpPr>
        <p:spPr>
          <a:xfrm>
            <a:off x="3133312" y="474766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xmlns="" id="{CDC87AFA-C139-454B-9EFC-A4C6FC4CA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515" y="5567606"/>
            <a:ext cx="72788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10% of £80 is equal to ______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40% is equal to four times _____ which is _______</a:t>
            </a:r>
          </a:p>
        </p:txBody>
      </p:sp>
    </p:spTree>
    <p:extLst>
      <p:ext uri="{BB962C8B-B14F-4D97-AF65-F5344CB8AC3E}">
        <p14:creationId xmlns:p14="http://schemas.microsoft.com/office/powerpoint/2010/main" val="2133508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">
                <a:extLst>
                  <a:ext uri="{FF2B5EF4-FFF2-40B4-BE49-F238E27FC236}">
                    <a16:creationId xmlns:a16="http://schemas.microsoft.com/office/drawing/2014/main" xmlns="" id="{949CD0B8-4D0A-4639-B764-0D2317E22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87" y="1124744"/>
                <a:ext cx="8213225" cy="8038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£20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£80?</a:t>
                </a:r>
              </a:p>
            </p:txBody>
          </p:sp>
        </mc:Choice>
        <mc:Fallback xmlns="">
          <p:sp>
            <p:nvSpPr>
              <p:cNvPr id="16" name="Rectangle 1">
                <a:extLst>
                  <a:ext uri="{FF2B5EF4-FFF2-40B4-BE49-F238E27FC236}">
                    <a16:creationId xmlns:a16="http://schemas.microsoft.com/office/drawing/2014/main" id="{949CD0B8-4D0A-4639-B764-0D2317E22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387" y="1124744"/>
                <a:ext cx="8213225" cy="803810"/>
              </a:xfrm>
              <a:prstGeom prst="rect">
                <a:avLst/>
              </a:prstGeom>
              <a:blipFill>
                <a:blip r:embed="rId3"/>
                <a:stretch>
                  <a:fillRect b="-1068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xmlns="" id="{0FFDF5F9-D663-49B1-B749-71FE267DB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70770"/>
              </p:ext>
            </p:extLst>
          </p:nvPr>
        </p:nvGraphicFramePr>
        <p:xfrm>
          <a:off x="465387" y="2315327"/>
          <a:ext cx="6264700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940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1252940">
                  <a:extLst>
                    <a:ext uri="{9D8B030D-6E8A-4147-A177-3AD203B41FA5}">
                      <a16:colId xmlns:a16="http://schemas.microsoft.com/office/drawing/2014/main" xmlns="" val="2713197348"/>
                    </a:ext>
                  </a:extLst>
                </a:gridCol>
                <a:gridCol w="1252940">
                  <a:extLst>
                    <a:ext uri="{9D8B030D-6E8A-4147-A177-3AD203B41FA5}">
                      <a16:colId xmlns:a16="http://schemas.microsoft.com/office/drawing/2014/main" xmlns="" val="1323776065"/>
                    </a:ext>
                  </a:extLst>
                </a:gridCol>
                <a:gridCol w="1252940">
                  <a:extLst>
                    <a:ext uri="{9D8B030D-6E8A-4147-A177-3AD203B41FA5}">
                      <a16:colId xmlns:a16="http://schemas.microsoft.com/office/drawing/2014/main" xmlns="" val="516628392"/>
                    </a:ext>
                  </a:extLst>
                </a:gridCol>
                <a:gridCol w="1252940">
                  <a:extLst>
                    <a:ext uri="{9D8B030D-6E8A-4147-A177-3AD203B41FA5}">
                      <a16:colId xmlns:a16="http://schemas.microsoft.com/office/drawing/2014/main" xmlns="" val="4096026658"/>
                    </a:ext>
                  </a:extLst>
                </a:gridCol>
              </a:tblGrid>
              <a:tr h="483277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graphicFrame>
        <p:nvGraphicFramePr>
          <p:cNvPr id="5" name="Table 11">
            <a:extLst>
              <a:ext uri="{FF2B5EF4-FFF2-40B4-BE49-F238E27FC236}">
                <a16:creationId xmlns:a16="http://schemas.microsoft.com/office/drawing/2014/main" xmlns="" id="{A48AB78D-BD36-4D6C-A30E-0FDB60D60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826388"/>
              </p:ext>
            </p:extLst>
          </p:nvPr>
        </p:nvGraphicFramePr>
        <p:xfrm>
          <a:off x="465386" y="4221088"/>
          <a:ext cx="7995046" cy="966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381">
                  <a:extLst>
                    <a:ext uri="{9D8B030D-6E8A-4147-A177-3AD203B41FA5}">
                      <a16:colId xmlns:a16="http://schemas.microsoft.com/office/drawing/2014/main" xmlns="" val="3671273764"/>
                    </a:ext>
                  </a:extLst>
                </a:gridCol>
                <a:gridCol w="999380">
                  <a:extLst>
                    <a:ext uri="{9D8B030D-6E8A-4147-A177-3AD203B41FA5}">
                      <a16:colId xmlns:a16="http://schemas.microsoft.com/office/drawing/2014/main" xmlns="" val="3743342543"/>
                    </a:ext>
                  </a:extLst>
                </a:gridCol>
                <a:gridCol w="999381">
                  <a:extLst>
                    <a:ext uri="{9D8B030D-6E8A-4147-A177-3AD203B41FA5}">
                      <a16:colId xmlns:a16="http://schemas.microsoft.com/office/drawing/2014/main" xmlns="" val="3319285605"/>
                    </a:ext>
                  </a:extLst>
                </a:gridCol>
                <a:gridCol w="999381">
                  <a:extLst>
                    <a:ext uri="{9D8B030D-6E8A-4147-A177-3AD203B41FA5}">
                      <a16:colId xmlns:a16="http://schemas.microsoft.com/office/drawing/2014/main" xmlns="" val="660592072"/>
                    </a:ext>
                  </a:extLst>
                </a:gridCol>
                <a:gridCol w="999381">
                  <a:extLst>
                    <a:ext uri="{9D8B030D-6E8A-4147-A177-3AD203B41FA5}">
                      <a16:colId xmlns:a16="http://schemas.microsoft.com/office/drawing/2014/main" xmlns="" val="3148881810"/>
                    </a:ext>
                  </a:extLst>
                </a:gridCol>
                <a:gridCol w="999381">
                  <a:extLst>
                    <a:ext uri="{9D8B030D-6E8A-4147-A177-3AD203B41FA5}">
                      <a16:colId xmlns:a16="http://schemas.microsoft.com/office/drawing/2014/main" xmlns="" val="3340272776"/>
                    </a:ext>
                  </a:extLst>
                </a:gridCol>
                <a:gridCol w="999380">
                  <a:extLst>
                    <a:ext uri="{9D8B030D-6E8A-4147-A177-3AD203B41FA5}">
                      <a16:colId xmlns:a16="http://schemas.microsoft.com/office/drawing/2014/main" xmlns="" val="602616430"/>
                    </a:ext>
                  </a:extLst>
                </a:gridCol>
                <a:gridCol w="999381">
                  <a:extLst>
                    <a:ext uri="{9D8B030D-6E8A-4147-A177-3AD203B41FA5}">
                      <a16:colId xmlns:a16="http://schemas.microsoft.com/office/drawing/2014/main" xmlns="" val="2051375142"/>
                    </a:ext>
                  </a:extLst>
                </a:gridCol>
              </a:tblGrid>
              <a:tr h="483277">
                <a:tc gridSpan="8"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8581847"/>
                  </a:ext>
                </a:extLst>
              </a:tr>
              <a:tr h="483277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79004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167319D1-6BC0-475B-838A-C14605A31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387" y="5661573"/>
            <a:ext cx="82132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each small section represent?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would you calculate what that section of the bar is worth?</a:t>
            </a:r>
          </a:p>
        </p:txBody>
      </p:sp>
    </p:spTree>
    <p:extLst>
      <p:ext uri="{BB962C8B-B14F-4D97-AF65-F5344CB8AC3E}">
        <p14:creationId xmlns:p14="http://schemas.microsoft.com/office/powerpoint/2010/main" val="1655903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">
                <a:extLst>
                  <a:ext uri="{FF2B5EF4-FFF2-40B4-BE49-F238E27FC236}">
                    <a16:creationId xmlns:a16="http://schemas.microsoft.com/office/drawing/2014/main" xmlns="" id="{949CD0B8-4D0A-4639-B764-0D2317E22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87" y="969006"/>
                <a:ext cx="8213225" cy="8038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£20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£80?</a:t>
                </a:r>
              </a:p>
            </p:txBody>
          </p:sp>
        </mc:Choice>
        <mc:Fallback xmlns="">
          <p:sp>
            <p:nvSpPr>
              <p:cNvPr id="16" name="Rectangle 1">
                <a:extLst>
                  <a:ext uri="{FF2B5EF4-FFF2-40B4-BE49-F238E27FC236}">
                    <a16:creationId xmlns:a16="http://schemas.microsoft.com/office/drawing/2014/main" id="{949CD0B8-4D0A-4639-B764-0D2317E22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387" y="969006"/>
                <a:ext cx="8213225" cy="803810"/>
              </a:xfrm>
              <a:prstGeom prst="rect">
                <a:avLst/>
              </a:prstGeom>
              <a:blipFill>
                <a:blip r:embed="rId3"/>
                <a:stretch>
                  <a:fillRect b="-98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11">
                <a:extLst>
                  <a:ext uri="{FF2B5EF4-FFF2-40B4-BE49-F238E27FC236}">
                    <a16:creationId xmlns:a16="http://schemas.microsoft.com/office/drawing/2014/main" xmlns="" id="{0FFDF5F9-D663-49B1-B749-71FE267DB6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1093078"/>
                  </p:ext>
                </p:extLst>
              </p:nvPr>
            </p:nvGraphicFramePr>
            <p:xfrm>
              <a:off x="465387" y="1988840"/>
              <a:ext cx="6264700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2940">
                      <a:extLst>
                        <a:ext uri="{9D8B030D-6E8A-4147-A177-3AD203B41FA5}">
                          <a16:colId xmlns:a16="http://schemas.microsoft.com/office/drawing/2014/main" xmlns="" val="3671273764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2713197348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1323776065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516628392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4096026658"/>
                        </a:ext>
                      </a:extLst>
                    </a:gridCol>
                  </a:tblGrid>
                  <a:tr h="48327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68581847"/>
                      </a:ext>
                    </a:extLst>
                  </a:tr>
                  <a:tr h="48327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927900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11">
                <a:extLst>
                  <a:ext uri="{FF2B5EF4-FFF2-40B4-BE49-F238E27FC236}">
                    <a16:creationId xmlns:a16="http://schemas.microsoft.com/office/drawing/2014/main" id="{0FFDF5F9-D663-49B1-B749-71FE267DB6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1093078"/>
                  </p:ext>
                </p:extLst>
              </p:nvPr>
            </p:nvGraphicFramePr>
            <p:xfrm>
              <a:off x="465387" y="1988840"/>
              <a:ext cx="6264700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2940">
                      <a:extLst>
                        <a:ext uri="{9D8B030D-6E8A-4147-A177-3AD203B41FA5}">
                          <a16:colId xmlns:a16="http://schemas.microsoft.com/office/drawing/2014/main" val="3671273764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2713197348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1323776065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516628392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4096026658"/>
                        </a:ext>
                      </a:extLst>
                    </a:gridCol>
                  </a:tblGrid>
                  <a:tr h="48327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8581847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5" t="-94444" r="-40048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900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11">
                <a:extLst>
                  <a:ext uri="{FF2B5EF4-FFF2-40B4-BE49-F238E27FC236}">
                    <a16:creationId xmlns:a16="http://schemas.microsoft.com/office/drawing/2014/main" xmlns="" id="{A48AB78D-BD36-4D6C-A30E-0FDB60D60E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4521784"/>
                  </p:ext>
                </p:extLst>
              </p:nvPr>
            </p:nvGraphicFramePr>
            <p:xfrm>
              <a:off x="465385" y="4583379"/>
              <a:ext cx="7995046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381">
                      <a:extLst>
                        <a:ext uri="{9D8B030D-6E8A-4147-A177-3AD203B41FA5}">
                          <a16:colId xmlns:a16="http://schemas.microsoft.com/office/drawing/2014/main" xmlns="" val="3671273764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xmlns="" val="3743342543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3319285605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660592072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314888181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3340272776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xmlns="" val="60261643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2051375142"/>
                        </a:ext>
                      </a:extLst>
                    </a:gridCol>
                  </a:tblGrid>
                  <a:tr h="483277">
                    <a:tc gridSpan="8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68581847"/>
                      </a:ext>
                    </a:extLst>
                  </a:tr>
                  <a:tr h="48327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927900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11">
                <a:extLst>
                  <a:ext uri="{FF2B5EF4-FFF2-40B4-BE49-F238E27FC236}">
                    <a16:creationId xmlns:a16="http://schemas.microsoft.com/office/drawing/2014/main" id="{A48AB78D-BD36-4D6C-A30E-0FDB60D60E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4521784"/>
                  </p:ext>
                </p:extLst>
              </p:nvPr>
            </p:nvGraphicFramePr>
            <p:xfrm>
              <a:off x="465385" y="4583379"/>
              <a:ext cx="7995046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381">
                      <a:extLst>
                        <a:ext uri="{9D8B030D-6E8A-4147-A177-3AD203B41FA5}">
                          <a16:colId xmlns:a16="http://schemas.microsoft.com/office/drawing/2014/main" val="3671273764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val="3743342543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3319285605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660592072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314888181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3340272776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val="60261643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2051375142"/>
                        </a:ext>
                      </a:extLst>
                    </a:gridCol>
                  </a:tblGrid>
                  <a:tr h="483277">
                    <a:tc gridSpan="8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8581847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0" t="-92308" r="-701220" b="-21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900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xmlns="" id="{167319D1-6BC0-475B-838A-C14605A31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96" y="3212976"/>
                <a:ext cx="8213225" cy="8780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altLang="en-US" sz="1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Each small section represents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1800" b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altLang="en-US" sz="1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calculate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altLang="en-US" sz="1800" b="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£20 we need to _________________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167319D1-6BC0-475B-838A-C14605A31A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296" y="3212976"/>
                <a:ext cx="8213225" cy="878061"/>
              </a:xfrm>
              <a:prstGeom prst="rect">
                <a:avLst/>
              </a:prstGeom>
              <a:blipFill>
                <a:blip r:embed="rId6"/>
                <a:stretch>
                  <a:fillRect l="-593" b="-347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xmlns="" id="{CF267375-E21C-4202-B382-BEB718E14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87" y="5581106"/>
                <a:ext cx="8213225" cy="11550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altLang="en-US" sz="1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Each small section represents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</m:oMath>
                </a14:m>
                <a:endParaRPr lang="en-GB" altLang="en-US" sz="1800" b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altLang="en-US" sz="1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calculate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altLang="en-US" sz="1800" b="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£80 we need to _________________</a:t>
                </a:r>
              </a:p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lang="en-GB" altLang="en-US" sz="18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id="{CF267375-E21C-4202-B382-BEB718E144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387" y="5581106"/>
                <a:ext cx="8213225" cy="1155060"/>
              </a:xfrm>
              <a:prstGeom prst="rect">
                <a:avLst/>
              </a:prstGeom>
              <a:blipFill>
                <a:blip r:embed="rId7"/>
                <a:stretch>
                  <a:fillRect l="-5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7519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">
                <a:extLst>
                  <a:ext uri="{FF2B5EF4-FFF2-40B4-BE49-F238E27FC236}">
                    <a16:creationId xmlns:a16="http://schemas.microsoft.com/office/drawing/2014/main" xmlns="" id="{949CD0B8-4D0A-4639-B764-0D2317E22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87" y="969006"/>
                <a:ext cx="8213225" cy="8038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£20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£80?</a:t>
                </a:r>
              </a:p>
            </p:txBody>
          </p:sp>
        </mc:Choice>
        <mc:Fallback xmlns="">
          <p:sp>
            <p:nvSpPr>
              <p:cNvPr id="16" name="Rectangle 1">
                <a:extLst>
                  <a:ext uri="{FF2B5EF4-FFF2-40B4-BE49-F238E27FC236}">
                    <a16:creationId xmlns:a16="http://schemas.microsoft.com/office/drawing/2014/main" id="{949CD0B8-4D0A-4639-B764-0D2317E22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387" y="969006"/>
                <a:ext cx="8213225" cy="803810"/>
              </a:xfrm>
              <a:prstGeom prst="rect">
                <a:avLst/>
              </a:prstGeom>
              <a:blipFill>
                <a:blip r:embed="rId3"/>
                <a:stretch>
                  <a:fillRect b="-98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11">
                <a:extLst>
                  <a:ext uri="{FF2B5EF4-FFF2-40B4-BE49-F238E27FC236}">
                    <a16:creationId xmlns:a16="http://schemas.microsoft.com/office/drawing/2014/main" xmlns="" id="{0FFDF5F9-D663-49B1-B749-71FE267DB6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9485932"/>
                  </p:ext>
                </p:extLst>
              </p:nvPr>
            </p:nvGraphicFramePr>
            <p:xfrm>
              <a:off x="465387" y="1988840"/>
              <a:ext cx="6264700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2940">
                      <a:extLst>
                        <a:ext uri="{9D8B030D-6E8A-4147-A177-3AD203B41FA5}">
                          <a16:colId xmlns:a16="http://schemas.microsoft.com/office/drawing/2014/main" xmlns="" val="3671273764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2713197348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1323776065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516628392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xmlns="" val="4096026658"/>
                        </a:ext>
                      </a:extLst>
                    </a:gridCol>
                  </a:tblGrid>
                  <a:tr h="48327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68581847"/>
                      </a:ext>
                    </a:extLst>
                  </a:tr>
                  <a:tr h="48327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927900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11">
                <a:extLst>
                  <a:ext uri="{FF2B5EF4-FFF2-40B4-BE49-F238E27FC236}">
                    <a16:creationId xmlns:a16="http://schemas.microsoft.com/office/drawing/2014/main" id="{0FFDF5F9-D663-49B1-B749-71FE267DB6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9485932"/>
                  </p:ext>
                </p:extLst>
              </p:nvPr>
            </p:nvGraphicFramePr>
            <p:xfrm>
              <a:off x="465387" y="1988840"/>
              <a:ext cx="6264700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2940">
                      <a:extLst>
                        <a:ext uri="{9D8B030D-6E8A-4147-A177-3AD203B41FA5}">
                          <a16:colId xmlns:a16="http://schemas.microsoft.com/office/drawing/2014/main" val="3671273764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2713197348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1323776065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516628392"/>
                        </a:ext>
                      </a:extLst>
                    </a:gridCol>
                    <a:gridCol w="1252940">
                      <a:extLst>
                        <a:ext uri="{9D8B030D-6E8A-4147-A177-3AD203B41FA5}">
                          <a16:colId xmlns:a16="http://schemas.microsoft.com/office/drawing/2014/main" val="4096026658"/>
                        </a:ext>
                      </a:extLst>
                    </a:gridCol>
                  </a:tblGrid>
                  <a:tr h="48327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8581847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5" t="-94444" r="-40048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485" t="-94444" r="-300485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463" t="-94444" r="-201951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900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11">
                <a:extLst>
                  <a:ext uri="{FF2B5EF4-FFF2-40B4-BE49-F238E27FC236}">
                    <a16:creationId xmlns:a16="http://schemas.microsoft.com/office/drawing/2014/main" xmlns="" id="{A48AB78D-BD36-4D6C-A30E-0FDB60D60E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3371081"/>
                  </p:ext>
                </p:extLst>
              </p:nvPr>
            </p:nvGraphicFramePr>
            <p:xfrm>
              <a:off x="465385" y="4221088"/>
              <a:ext cx="7995046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381">
                      <a:extLst>
                        <a:ext uri="{9D8B030D-6E8A-4147-A177-3AD203B41FA5}">
                          <a16:colId xmlns:a16="http://schemas.microsoft.com/office/drawing/2014/main" xmlns="" val="3671273764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xmlns="" val="3743342543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3319285605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660592072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314888181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3340272776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xmlns="" val="60261643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xmlns="" val="2051375142"/>
                        </a:ext>
                      </a:extLst>
                    </a:gridCol>
                  </a:tblGrid>
                  <a:tr h="483277">
                    <a:tc gridSpan="8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68581847"/>
                      </a:ext>
                    </a:extLst>
                  </a:tr>
                  <a:tr h="48327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altLang="en-US" sz="16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927900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11">
                <a:extLst>
                  <a:ext uri="{FF2B5EF4-FFF2-40B4-BE49-F238E27FC236}">
                    <a16:creationId xmlns:a16="http://schemas.microsoft.com/office/drawing/2014/main" id="{A48AB78D-BD36-4D6C-A30E-0FDB60D60E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3371081"/>
                  </p:ext>
                </p:extLst>
              </p:nvPr>
            </p:nvGraphicFramePr>
            <p:xfrm>
              <a:off x="465385" y="4221088"/>
              <a:ext cx="7995046" cy="10328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381">
                      <a:extLst>
                        <a:ext uri="{9D8B030D-6E8A-4147-A177-3AD203B41FA5}">
                          <a16:colId xmlns:a16="http://schemas.microsoft.com/office/drawing/2014/main" val="3671273764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val="3743342543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3319285605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660592072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314888181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3340272776"/>
                        </a:ext>
                      </a:extLst>
                    </a:gridCol>
                    <a:gridCol w="999380">
                      <a:extLst>
                        <a:ext uri="{9D8B030D-6E8A-4147-A177-3AD203B41FA5}">
                          <a16:colId xmlns:a16="http://schemas.microsoft.com/office/drawing/2014/main" val="602616430"/>
                        </a:ext>
                      </a:extLst>
                    </a:gridCol>
                    <a:gridCol w="999381">
                      <a:extLst>
                        <a:ext uri="{9D8B030D-6E8A-4147-A177-3AD203B41FA5}">
                          <a16:colId xmlns:a16="http://schemas.microsoft.com/office/drawing/2014/main" val="2051375142"/>
                        </a:ext>
                      </a:extLst>
                    </a:gridCol>
                  </a:tblGrid>
                  <a:tr h="483277">
                    <a:tc gridSpan="8"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£80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8581847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0" t="-93333" r="-70122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610" t="-93333" r="-60122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0610" t="-93333" r="-50122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900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xmlns="" id="{167319D1-6BC0-475B-838A-C14605A31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96" y="3212976"/>
                <a:ext cx="8213225" cy="4857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altLang="en-US" sz="1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altLang="en-US" sz="1800" b="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£20 is equal to _____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altLang="en-US" sz="1800" b="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will be three times _____ which is _____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167319D1-6BC0-475B-838A-C14605A31A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296" y="3212976"/>
                <a:ext cx="8213225" cy="485774"/>
              </a:xfrm>
              <a:prstGeom prst="rect">
                <a:avLst/>
              </a:prstGeom>
              <a:blipFill>
                <a:blip r:embed="rId6"/>
                <a:stretch>
                  <a:fillRect l="-593" b="-625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xmlns="" id="{C375F063-5A33-43AA-A2FE-7355CE926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87" y="5652813"/>
                <a:ext cx="8213225" cy="4857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altLang="en-US" sz="18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altLang="en-US" sz="1800" b="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£20 is equal to _____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en-GB" alt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altLang="en-US" sz="1800" b="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will be three times _____ which is _____</a:t>
                </a:r>
              </a:p>
            </p:txBody>
          </p:sp>
        </mc:Choice>
        <mc:Fallback xmlns="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C375F063-5A33-43AA-A2FE-7355CE9264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387" y="5652813"/>
                <a:ext cx="8213225" cy="485774"/>
              </a:xfrm>
              <a:prstGeom prst="rect">
                <a:avLst/>
              </a:prstGeom>
              <a:blipFill>
                <a:blip r:embed="rId7"/>
                <a:stretch>
                  <a:fillRect l="-593" b="-625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5959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18254" y="1213866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£20 or 5% of £80?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3326" y="5583341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calculations would you have to do on the calculator?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if the answer is a decimal?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 (1)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xmlns="" id="{EE985C93-5391-4ECC-B454-DC229D0D3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84" y="2158572"/>
                <a:ext cx="8213225" cy="801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1.70m of ribbon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90cm?</a:t>
                </a: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EE985C93-5391-4ECC-B454-DC229D0D3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184" y="2158572"/>
                <a:ext cx="8213225" cy="801310"/>
              </a:xfrm>
              <a:prstGeom prst="rect">
                <a:avLst/>
              </a:prstGeom>
              <a:blipFill>
                <a:blip r:embed="rId3"/>
                <a:stretch>
                  <a:fillRect b="-98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xmlns="" id="{4E950E8A-637A-4F09-A9D0-33F9C4A65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86" y="3450471"/>
                <a:ext cx="8213225" cy="801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108 marbles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78 marbles?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4E950E8A-637A-4F09-A9D0-33F9C4A65E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386" y="3450471"/>
                <a:ext cx="8213225" cy="801310"/>
              </a:xfrm>
              <a:prstGeom prst="rect">
                <a:avLst/>
              </a:prstGeom>
              <a:blipFill>
                <a:blip r:embed="rId4"/>
                <a:stretch>
                  <a:fillRect b="-1068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xmlns="" id="{846155E5-9AF3-4AED-8474-4D4794EF4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28" y="4455179"/>
                <a:ext cx="8213225" cy="832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/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25% of £250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£160?</a:t>
                </a:r>
              </a:p>
            </p:txBody>
          </p:sp>
        </mc:Choice>
        <mc:Fallback xmlns="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id="{846155E5-9AF3-4AED-8474-4D4794EF44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4455179"/>
                <a:ext cx="8213225" cy="832344"/>
              </a:xfrm>
              <a:prstGeom prst="rect">
                <a:avLst/>
              </a:prstGeom>
              <a:blipFill>
                <a:blip r:embed="rId5"/>
                <a:stretch>
                  <a:fillRect l="-1856" b="-661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236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18254" y="1213866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325cm of ribbon or 12% of 5m?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3528" y="5684475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calculations would you have to do on the calculator?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if the answer is a decimal?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EEEC47F7-363F-40BD-B483-A01A3436C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153196"/>
            <a:ext cx="63498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you rather have … 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xmlns="" id="{4E950E8A-637A-4F09-A9D0-33F9C4A65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2956" y="3429000"/>
                <a:ext cx="8213225" cy="8347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£117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£108?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4E950E8A-637A-4F09-A9D0-33F9C4A65E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956" y="3429000"/>
                <a:ext cx="8213225" cy="834716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xmlns="" id="{846155E5-9AF3-4AED-8474-4D4794EF4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098" y="4433708"/>
                <a:ext cx="8213225" cy="1296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/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75% of a 3 litre bottle of drink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5.6 litres?</a:t>
                </a:r>
              </a:p>
            </p:txBody>
          </p:sp>
        </mc:Choice>
        <mc:Fallback xmlns="">
          <p:sp>
            <p:nvSpPr>
              <p:cNvPr id="7" name="Rectangle 1">
                <a:extLst>
                  <a:ext uri="{FF2B5EF4-FFF2-40B4-BE49-F238E27FC236}">
                    <a16:creationId xmlns:a16="http://schemas.microsoft.com/office/drawing/2014/main" id="{846155E5-9AF3-4AED-8474-4D4794EF44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098" y="4433708"/>
                <a:ext cx="8213225" cy="1296252"/>
              </a:xfrm>
              <a:prstGeom prst="rect">
                <a:avLst/>
              </a:prstGeom>
              <a:blipFill>
                <a:blip r:embed="rId4"/>
                <a:stretch>
                  <a:fillRect l="-1855" b="-140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">
                <a:extLst>
                  <a:ext uri="{FF2B5EF4-FFF2-40B4-BE49-F238E27FC236}">
                    <a16:creationId xmlns:a16="http://schemas.microsoft.com/office/drawing/2014/main" xmlns="" id="{E571978C-8CB5-49AB-9F3C-0AEBDF998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136" y="1966944"/>
                <a:ext cx="8213225" cy="12937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alt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altLang="en-US" sz="3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an hour or 1% of the day as your morning break?</a:t>
                </a:r>
              </a:p>
            </p:txBody>
          </p:sp>
        </mc:Choice>
        <mc:Fallback xmlns="">
          <p:sp>
            <p:nvSpPr>
              <p:cNvPr id="9" name="Rectangle 1">
                <a:extLst>
                  <a:ext uri="{FF2B5EF4-FFF2-40B4-BE49-F238E27FC236}">
                    <a16:creationId xmlns:a16="http://schemas.microsoft.com/office/drawing/2014/main" id="{E571978C-8CB5-49AB-9F3C-0AEBDF998F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136" y="1966944"/>
                <a:ext cx="8213225" cy="1293752"/>
              </a:xfrm>
              <a:prstGeom prst="rect">
                <a:avLst/>
              </a:prstGeom>
              <a:blipFill>
                <a:blip r:embed="rId5"/>
                <a:stretch>
                  <a:fillRect l="-1856" b="-1462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3981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364A5E-C9CE-4ACE-B6B2-340CF30FE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888" y="116632"/>
            <a:ext cx="5410944" cy="580926"/>
          </a:xfrm>
        </p:spPr>
        <p:txBody>
          <a:bodyPr/>
          <a:lstStyle/>
          <a:p>
            <a:pPr algn="r"/>
            <a:r>
              <a:rPr lang="en-GB" dirty="0"/>
              <a:t>Bar models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B7C85C8-B4E1-4EAE-AEBF-B807FAD82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82" y="1405820"/>
            <a:ext cx="7923967" cy="717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6171998-D531-4C2A-90F8-59F3C6D80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11" y="4040002"/>
            <a:ext cx="7963131" cy="757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1B32FF3-8018-48C9-985A-70946E806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61" y="4943261"/>
            <a:ext cx="7950077" cy="7179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DAACB9E-2BF5-402F-B2B7-80BD862EA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14" y="3156115"/>
            <a:ext cx="7923966" cy="7049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4DBB6E6-4D68-490C-A83E-F6483D1C7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909" y="2213693"/>
            <a:ext cx="7976184" cy="78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5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31FFB7-8E45-4151-A7DA-497B07E2B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4624"/>
            <a:ext cx="8229600" cy="580926"/>
          </a:xfrm>
        </p:spPr>
        <p:txBody>
          <a:bodyPr/>
          <a:lstStyle/>
          <a:p>
            <a:pPr algn="r"/>
            <a:r>
              <a:rPr lang="en-GB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A973E-32C2-473E-9B56-ABF397A38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do we calculate when we: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dirty="0"/>
              <a:t>Divide something by 4</a:t>
            </a:r>
          </a:p>
          <a:p>
            <a:pPr lvl="0"/>
            <a:r>
              <a:rPr lang="en-GB" dirty="0"/>
              <a:t>Halve a value</a:t>
            </a:r>
          </a:p>
          <a:p>
            <a:pPr lvl="0"/>
            <a:r>
              <a:rPr lang="en-GB" dirty="0"/>
              <a:t>Divide by 10 then multiply by 3</a:t>
            </a:r>
          </a:p>
          <a:p>
            <a:pPr lvl="0"/>
            <a:r>
              <a:rPr lang="en-GB" dirty="0"/>
              <a:t>Divide by five and then double</a:t>
            </a:r>
          </a:p>
          <a:p>
            <a:pPr lvl="0"/>
            <a:r>
              <a:rPr lang="en-GB" dirty="0"/>
              <a:t>Divide by 3</a:t>
            </a:r>
          </a:p>
          <a:p>
            <a:pPr lvl="0"/>
            <a:r>
              <a:rPr lang="en-GB" dirty="0"/>
              <a:t>Divide by 100 and then multiply by 10</a:t>
            </a:r>
          </a:p>
          <a:p>
            <a:pPr lvl="0"/>
            <a:r>
              <a:rPr lang="en-GB" dirty="0"/>
              <a:t>Divide by 10?</a:t>
            </a:r>
          </a:p>
        </p:txBody>
      </p:sp>
    </p:spTree>
    <p:extLst>
      <p:ext uri="{BB962C8B-B14F-4D97-AF65-F5344CB8AC3E}">
        <p14:creationId xmlns:p14="http://schemas.microsoft.com/office/powerpoint/2010/main" val="2015927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31FFB7-8E45-4151-A7DA-497B07E2B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44624"/>
            <a:ext cx="6213376" cy="580926"/>
          </a:xfrm>
        </p:spPr>
        <p:txBody>
          <a:bodyPr/>
          <a:lstStyle/>
          <a:p>
            <a:pPr algn="r"/>
            <a:r>
              <a:rPr lang="en-GB" dirty="0"/>
              <a:t>Extra challenge!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A973E-32C2-473E-9B56-ABF397A38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Write your own ‘Would you rather have …’ problem</a:t>
            </a:r>
          </a:p>
          <a:p>
            <a:pPr marL="0" indent="0">
              <a:buNone/>
            </a:pPr>
            <a:endParaRPr lang="en-GB" sz="2400" dirty="0"/>
          </a:p>
          <a:p>
            <a:pPr lvl="0"/>
            <a:r>
              <a:rPr lang="en-GB" sz="2400" dirty="0"/>
              <a:t>What values will you start with?</a:t>
            </a:r>
          </a:p>
          <a:p>
            <a:pPr lvl="0"/>
            <a:r>
              <a:rPr lang="en-GB" sz="2400" dirty="0"/>
              <a:t>How can you make the answers as close together as possible?</a:t>
            </a:r>
          </a:p>
          <a:p>
            <a:pPr lvl="0"/>
            <a:r>
              <a:rPr lang="en-GB" sz="2400" dirty="0"/>
              <a:t>Could you work backwards from the answer you want?</a:t>
            </a:r>
          </a:p>
          <a:p>
            <a:pPr lvl="0"/>
            <a:r>
              <a:rPr lang="en-GB" sz="2400" dirty="0"/>
              <a:t>How might a bar model help you here?</a:t>
            </a:r>
          </a:p>
          <a:p>
            <a:pPr lvl="0"/>
            <a:r>
              <a:rPr lang="en-GB" sz="2400" dirty="0"/>
              <a:t>How can you use the calculator to help you?</a:t>
            </a:r>
          </a:p>
        </p:txBody>
      </p:sp>
    </p:spTree>
    <p:extLst>
      <p:ext uri="{BB962C8B-B14F-4D97-AF65-F5344CB8AC3E}">
        <p14:creationId xmlns:p14="http://schemas.microsoft.com/office/powerpoint/2010/main" val="2377995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0798"/>
            <a:ext cx="4906888" cy="761710"/>
          </a:xfrm>
        </p:spPr>
        <p:txBody>
          <a:bodyPr/>
          <a:lstStyle/>
          <a:p>
            <a:pPr algn="r"/>
            <a:r>
              <a:rPr lang="en-GB" dirty="0"/>
              <a:t>I think 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/>
              <a:t>When you are discussing your work, use these to explain what you are thinking …</a:t>
            </a:r>
          </a:p>
          <a:p>
            <a:pPr marL="0" indent="0">
              <a:buNone/>
            </a:pPr>
            <a:endParaRPr lang="en-GB" sz="2400" b="1" dirty="0"/>
          </a:p>
          <a:p>
            <a:r>
              <a:rPr lang="en-GB" sz="2400" dirty="0"/>
              <a:t>It could be this because …</a:t>
            </a:r>
          </a:p>
          <a:p>
            <a:r>
              <a:rPr lang="en-GB" sz="2400" dirty="0"/>
              <a:t>It can’t be this because …</a:t>
            </a:r>
          </a:p>
          <a:p>
            <a:r>
              <a:rPr lang="en-GB" sz="2400" dirty="0"/>
              <a:t>This answer represents …</a:t>
            </a:r>
          </a:p>
          <a:p>
            <a:r>
              <a:rPr lang="en-GB" sz="2400" dirty="0"/>
              <a:t>If we do </a:t>
            </a:r>
            <a:r>
              <a:rPr lang="en-GB" sz="2400" i="1" u="sng" dirty="0"/>
              <a:t>this</a:t>
            </a:r>
            <a:r>
              <a:rPr lang="en-GB" sz="2400" dirty="0"/>
              <a:t> then …</a:t>
            </a:r>
          </a:p>
          <a:p>
            <a:r>
              <a:rPr lang="en-GB" sz="2400" dirty="0"/>
              <a:t>The answer has a decimal which means …</a:t>
            </a:r>
          </a:p>
          <a:p>
            <a:r>
              <a:rPr lang="en-GB" sz="2400" b="1" i="1" dirty="0"/>
              <a:t>Dividing by 4 will calculate …</a:t>
            </a:r>
            <a:endParaRPr lang="en-GB" sz="2400" dirty="0"/>
          </a:p>
          <a:p>
            <a:r>
              <a:rPr lang="en-GB" sz="2400" b="1" i="1" dirty="0"/>
              <a:t>If we find a tenth or 10% then we can …</a:t>
            </a:r>
          </a:p>
          <a:p>
            <a:r>
              <a:rPr lang="en-GB" sz="2400" b="1" i="1" dirty="0"/>
              <a:t>This fraction is the same as this percentage so 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10406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27216</TotalTime>
  <Words>1401</Words>
  <Application>Microsoft Office PowerPoint</Application>
  <PresentationFormat>On-screen Show (4:3)</PresentationFormat>
  <Paragraphs>380</Paragraphs>
  <Slides>32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Cambria Math</vt:lpstr>
      <vt:lpstr>Rockwell</vt:lpstr>
      <vt:lpstr>Times</vt:lpstr>
      <vt:lpstr>Wingdings</vt:lpstr>
      <vt:lpstr>ヒラギノ角ゴ Pro W3</vt:lpstr>
      <vt:lpstr>Blank Presentation</vt:lpstr>
      <vt:lpstr>PowerPoint Presentation</vt:lpstr>
      <vt:lpstr>Get Calculating! Lesson 3 Would you rather have 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Bar models</vt:lpstr>
      <vt:lpstr>Reflection</vt:lpstr>
      <vt:lpstr>Extra challenge!</vt:lpstr>
      <vt:lpstr>I think ….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Aimee Corbett</cp:lastModifiedBy>
  <cp:revision>194</cp:revision>
  <cp:lastPrinted>2019-05-16T13:34:48Z</cp:lastPrinted>
  <dcterms:created xsi:type="dcterms:W3CDTF">2012-04-23T14:18:00Z</dcterms:created>
  <dcterms:modified xsi:type="dcterms:W3CDTF">2020-01-20T11:24:23Z</dcterms:modified>
</cp:coreProperties>
</file>