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67" r:id="rId3"/>
    <p:sldId id="286" r:id="rId4"/>
    <p:sldId id="282" r:id="rId5"/>
    <p:sldId id="287" r:id="rId6"/>
    <p:sldId id="284" r:id="rId7"/>
    <p:sldId id="285" r:id="rId8"/>
    <p:sldId id="288" r:id="rId9"/>
    <p:sldId id="283" r:id="rId10"/>
    <p:sldId id="265" r:id="rId11"/>
  </p:sldIdLst>
  <p:sldSz cx="9144000" cy="6858000" type="screen4x3"/>
  <p:notesSz cx="6875463" cy="100028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3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397" autoAdjust="0"/>
    <p:restoredTop sz="92998" autoAdjust="0"/>
  </p:normalViewPr>
  <p:slideViewPr>
    <p:cSldViewPr>
      <p:cViewPr varScale="1">
        <p:scale>
          <a:sx n="111" d="100"/>
          <a:sy n="111" d="100"/>
        </p:scale>
        <p:origin x="1920" y="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978"/>
    </p:cViewPr>
  </p:sorterViewPr>
  <p:notesViewPr>
    <p:cSldViewPr>
      <p:cViewPr varScale="1">
        <p:scale>
          <a:sx n="70" d="100"/>
          <a:sy n="70" d="100"/>
        </p:scale>
        <p:origin x="324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9367" cy="501879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l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4505" y="0"/>
            <a:ext cx="2979367" cy="501879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r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E6D207C4-F1C5-46D6-B0F0-58965E34A68D}" type="datetimeFigureOut">
              <a:rPr lang="en-US"/>
              <a:pPr>
                <a:defRPr/>
              </a:pPr>
              <a:t>5/31/2019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00961"/>
            <a:ext cx="2979367" cy="501878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l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4505" y="9500961"/>
            <a:ext cx="2979367" cy="501878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r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D8435711-A4FE-4B0D-8EAC-05E1780A8E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4006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9367" cy="501879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l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4505" y="0"/>
            <a:ext cx="2979367" cy="501879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r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24CC7B08-0227-40A0-93E0-F1542D752734}" type="datetimeFigureOut">
              <a:rPr lang="en-US"/>
              <a:pPr>
                <a:defRPr/>
              </a:pPr>
              <a:t>5/31/2019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9038" y="1250950"/>
            <a:ext cx="4497387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442" tIns="48221" rIns="96442" bIns="48221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7547" y="4813866"/>
            <a:ext cx="5500370" cy="3938617"/>
          </a:xfrm>
          <a:prstGeom prst="rect">
            <a:avLst/>
          </a:prstGeom>
        </p:spPr>
        <p:txBody>
          <a:bodyPr vert="horz" lIns="96442" tIns="48221" rIns="96442" bIns="48221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00961"/>
            <a:ext cx="2979367" cy="501878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l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4505" y="9500961"/>
            <a:ext cx="2979367" cy="501878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r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86AAEC0A-556C-4808-8664-FAF36CE6DC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3715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Images from Casio – a</a:t>
            </a:r>
            <a:r>
              <a:rPr lang="en-GB" baseline="0" dirty="0" smtClean="0"/>
              <a:t> non and a scientific calculator</a:t>
            </a:r>
          </a:p>
          <a:p>
            <a:r>
              <a:rPr lang="en-GB" baseline="0" dirty="0" smtClean="0"/>
              <a:t>Images of calculator keys to use on different slides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8013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The possible totals appear on a click after the pupils have had a chance to round the numbers in the list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5779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i="1" dirty="0" smtClean="0"/>
              <a:t>Change image</a:t>
            </a:r>
            <a:endParaRPr lang="en-GB" b="1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1851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4874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395288" y="1196975"/>
            <a:ext cx="3744912" cy="3240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427984" y="1196975"/>
            <a:ext cx="4269160" cy="580926"/>
          </a:xfrm>
          <a:prstGeom prst="rect">
            <a:avLst/>
          </a:prstGeom>
        </p:spPr>
        <p:txBody>
          <a:bodyPr vert="horz"/>
          <a:lstStyle>
            <a:lvl1pPr algn="l"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196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8028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>
            <a:lvl1pPr marL="457200" indent="-4572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96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0" cap="all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206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 marL="342900" indent="-342900"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bg2"/>
              </a:buClr>
              <a:buFont typeface="Wingdings" panose="05000000000000000000" pitchFamily="2" charset="2"/>
              <a:buChar char="§"/>
              <a:defRPr sz="1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bg2"/>
              </a:buClr>
              <a:buFont typeface="Wingdings" panose="05000000000000000000" pitchFamily="2" charset="2"/>
              <a:buChar char="§"/>
              <a:defRPr sz="1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269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t"/>
          <a:lstStyle>
            <a:lvl1pPr marL="0" indent="0">
              <a:buNone/>
              <a:defRPr sz="24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4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t"/>
          <a:lstStyle>
            <a:lvl1pPr marL="0" indent="0">
              <a:buNone/>
              <a:defRPr sz="24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4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548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104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3008313" cy="598388"/>
          </a:xfrm>
          <a:prstGeom prst="rect">
            <a:avLst/>
          </a:prstGeom>
        </p:spPr>
        <p:txBody>
          <a:bodyPr vert="horz" anchor="t"/>
          <a:lstStyle>
            <a:lvl1pPr algn="l">
              <a:defRPr sz="24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836712"/>
            <a:ext cx="5111750" cy="5289451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39355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836711"/>
            <a:ext cx="5486400" cy="38908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6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 marL="342900" indent="-3429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033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836712"/>
            <a:ext cx="2057400" cy="5289451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836712"/>
            <a:ext cx="6019800" cy="5289451"/>
          </a:xfrm>
          <a:prstGeom prst="rect">
            <a:avLst/>
          </a:prstGeom>
        </p:spPr>
        <p:txBody>
          <a:bodyPr vert="eaVert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762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26" r:id="rId2"/>
    <p:sldLayoutId id="2147483732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7" r:id="rId9"/>
    <p:sldLayoutId id="2147483728" r:id="rId10"/>
    <p:sldLayoutId id="2147483729" r:id="rId11"/>
    <p:sldLayoutId id="214748373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rgbClr val="00235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2350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2350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2350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547662" y="1052736"/>
            <a:ext cx="6069360" cy="1656184"/>
          </a:xfrm>
        </p:spPr>
        <p:txBody>
          <a:bodyPr/>
          <a:lstStyle/>
          <a:p>
            <a:pPr algn="ctr"/>
            <a:r>
              <a:rPr lang="en-GB" dirty="0" smtClean="0"/>
              <a:t>Year 6 Calculator Challenge Lesson</a:t>
            </a:r>
            <a:br>
              <a:rPr lang="en-GB" dirty="0" smtClean="0"/>
            </a:b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63" r="17538"/>
          <a:stretch/>
        </p:blipFill>
        <p:spPr>
          <a:xfrm rot="1049485">
            <a:off x="5449373" y="3140777"/>
            <a:ext cx="1296144" cy="220435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40" r="25481"/>
          <a:stretch/>
        </p:blipFill>
        <p:spPr>
          <a:xfrm rot="20122218">
            <a:off x="2623560" y="2708153"/>
            <a:ext cx="1742249" cy="350699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83"/>
          <a:stretch/>
        </p:blipFill>
        <p:spPr>
          <a:xfrm>
            <a:off x="6732240" y="77147"/>
            <a:ext cx="2123728" cy="6155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Getting to know your calculator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Look at your calculator</a:t>
            </a:r>
          </a:p>
          <a:p>
            <a:r>
              <a:rPr lang="en-GB" dirty="0" smtClean="0"/>
              <a:t>Are the numbers the same as on a phone?</a:t>
            </a:r>
          </a:p>
          <a:p>
            <a:r>
              <a:rPr lang="en-GB" dirty="0" smtClean="0"/>
              <a:t>Where else do you see numbers arranged like this?</a:t>
            </a:r>
          </a:p>
          <a:p>
            <a:r>
              <a:rPr lang="en-GB" dirty="0" smtClean="0"/>
              <a:t>Any questions?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63" r="17538"/>
          <a:stretch/>
        </p:blipFill>
        <p:spPr>
          <a:xfrm rot="20572879">
            <a:off x="4212536" y="3973631"/>
            <a:ext cx="1264985" cy="215136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40" r="25481"/>
          <a:stretch/>
        </p:blipFill>
        <p:spPr>
          <a:xfrm rot="1731190">
            <a:off x="6652686" y="3237323"/>
            <a:ext cx="1447153" cy="291299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83"/>
          <a:stretch/>
        </p:blipFill>
        <p:spPr>
          <a:xfrm>
            <a:off x="6732240" y="77147"/>
            <a:ext cx="2123728" cy="615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00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1840" y="111770"/>
            <a:ext cx="5853336" cy="580926"/>
          </a:xfrm>
        </p:spPr>
        <p:txBody>
          <a:bodyPr/>
          <a:lstStyle/>
          <a:p>
            <a:pPr algn="r"/>
            <a:r>
              <a:rPr lang="en-GB" sz="3600" dirty="0" smtClean="0"/>
              <a:t>Is once enough? Warm up</a:t>
            </a:r>
            <a:endParaRPr lang="en-GB" sz="4000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23526" y="1073823"/>
            <a:ext cx="813690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Round these numbers</a:t>
            </a:r>
            <a:r>
              <a:rPr kumimoji="0" lang="en-GB" altLang="en-US" sz="20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to the nearest …</a:t>
            </a:r>
            <a:endParaRPr kumimoji="0" lang="en-GB" altLang="en-US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23526" y="6309320"/>
            <a:ext cx="8496943" cy="393866"/>
          </a:xfrm>
          <a:prstGeom prst="rect">
            <a:avLst/>
          </a:prstGeom>
        </p:spPr>
        <p:txBody>
          <a:bodyPr vert="horz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r>
              <a:rPr lang="en-GB" sz="2000" b="1" kern="0" dirty="0" smtClean="0"/>
              <a:t>Use the ‘I think ….’ prompts as you discuss your work with a partner</a:t>
            </a:r>
            <a:endParaRPr lang="en-GB" sz="2000" b="1" kern="0" dirty="0"/>
          </a:p>
        </p:txBody>
      </p:sp>
      <p:sp>
        <p:nvSpPr>
          <p:cNvPr id="7" name="TextBox 6"/>
          <p:cNvSpPr txBox="1"/>
          <p:nvPr/>
        </p:nvSpPr>
        <p:spPr>
          <a:xfrm>
            <a:off x="1259632" y="1628800"/>
            <a:ext cx="237626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0.51</a:t>
            </a:r>
            <a:endParaRPr lang="en-GB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150</a:t>
            </a:r>
          </a:p>
          <a:p>
            <a:r>
              <a:rPr lang="en-GB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510</a:t>
            </a:r>
          </a:p>
          <a:p>
            <a:r>
              <a:rPr lang="en-GB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105</a:t>
            </a:r>
          </a:p>
          <a:p>
            <a:r>
              <a:rPr lang="en-GB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10.5</a:t>
            </a:r>
          </a:p>
          <a:p>
            <a:r>
              <a:rPr lang="en-GB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501</a:t>
            </a:r>
          </a:p>
          <a:p>
            <a:r>
              <a:rPr lang="en-GB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1.05</a:t>
            </a: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503545" y="4970920"/>
            <a:ext cx="8136904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do you notice about these numbers?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do you estimate the total of all the numbers will be?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many digits will be after the decimal point?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27984" y="1794066"/>
            <a:ext cx="367240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Which of these totals do you think is correct</a:t>
            </a:r>
            <a:r>
              <a:rPr lang="en-GB" alt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Why?</a:t>
            </a:r>
            <a:endParaRPr lang="en-GB" altLang="en-U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8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1677</a:t>
            </a:r>
            <a:endParaRPr lang="en-GB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1278.06</a:t>
            </a:r>
          </a:p>
          <a:p>
            <a:r>
              <a:rPr lang="en-GB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1087.51</a:t>
            </a:r>
          </a:p>
          <a:p>
            <a:r>
              <a:rPr lang="en-GB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1276.06</a:t>
            </a:r>
          </a:p>
        </p:txBody>
      </p:sp>
    </p:spTree>
    <p:extLst>
      <p:ext uri="{BB962C8B-B14F-4D97-AF65-F5344CB8AC3E}">
        <p14:creationId xmlns:p14="http://schemas.microsoft.com/office/powerpoint/2010/main" val="1939496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51920" y="111770"/>
            <a:ext cx="5133256" cy="580926"/>
          </a:xfrm>
        </p:spPr>
        <p:txBody>
          <a:bodyPr/>
          <a:lstStyle/>
          <a:p>
            <a:pPr algn="r"/>
            <a:r>
              <a:rPr lang="en-GB" sz="3600" dirty="0" smtClean="0"/>
              <a:t>Is once enough?</a:t>
            </a:r>
            <a:endParaRPr lang="en-GB" sz="4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6135229"/>
              </p:ext>
            </p:extLst>
          </p:nvPr>
        </p:nvGraphicFramePr>
        <p:xfrm>
          <a:off x="539552" y="1855061"/>
          <a:ext cx="7704856" cy="39624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12168"/>
                <a:gridCol w="1512168"/>
                <a:gridCol w="1584176"/>
                <a:gridCol w="1512168"/>
                <a:gridCol w="1584176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GB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GB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GB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GB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GB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4.5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3.5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5.5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6.5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0.5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2.5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0.1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0.5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0.7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0.9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0.2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0.4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0.8</a:t>
                      </a:r>
                      <a:endParaRPr lang="en-GB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2005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2050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5002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2500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5020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5200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2500</a:t>
                      </a:r>
                      <a:endParaRPr lang="en-GB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10.3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103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301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3.01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30.1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310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130</a:t>
                      </a:r>
                      <a:endParaRPr lang="en-GB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233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232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323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23.2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22.3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32.2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32.3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Is it:</a:t>
                      </a:r>
                    </a:p>
                    <a:p>
                      <a:pPr marL="457200" indent="-4572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UcPeriod"/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25</a:t>
                      </a:r>
                    </a:p>
                    <a:p>
                      <a:pPr marL="457200" indent="-4572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UcPeriod"/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24.5</a:t>
                      </a:r>
                    </a:p>
                    <a:p>
                      <a:pPr marL="457200" indent="-4572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UcPeriod"/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24.05</a:t>
                      </a:r>
                    </a:p>
                    <a:p>
                      <a:pPr marL="457200" indent="-4572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UcPeriod"/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23.5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Is it:</a:t>
                      </a:r>
                    </a:p>
                    <a:p>
                      <a:pPr marL="457200" indent="-4572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UcPeriod"/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3.8</a:t>
                      </a:r>
                    </a:p>
                    <a:p>
                      <a:pPr marL="457200" indent="-4572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UcPeriod"/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3.7</a:t>
                      </a:r>
                    </a:p>
                    <a:p>
                      <a:pPr marL="457200" indent="-4572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UcPeriod"/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3.5</a:t>
                      </a:r>
                    </a:p>
                    <a:p>
                      <a:pPr marL="457200" indent="-4572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UcPeriod"/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3.6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Is it:</a:t>
                      </a:r>
                    </a:p>
                    <a:p>
                      <a:pPr marL="457200" indent="-4572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UcPeriod"/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25,272</a:t>
                      </a:r>
                    </a:p>
                    <a:p>
                      <a:pPr marL="457200" indent="-4572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UcPeriod"/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24,275</a:t>
                      </a:r>
                    </a:p>
                    <a:p>
                      <a:pPr marL="457200" indent="-4572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UcPeriod"/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22,277</a:t>
                      </a:r>
                    </a:p>
                    <a:p>
                      <a:pPr marL="457200" indent="-4572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UcPeriod"/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24,277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Is it:</a:t>
                      </a:r>
                    </a:p>
                    <a:p>
                      <a:pPr marL="457200" indent="-4572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UcPeriod"/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914.5</a:t>
                      </a:r>
                    </a:p>
                    <a:p>
                      <a:pPr marL="457200" indent="-4572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UcPeriod"/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1549</a:t>
                      </a:r>
                    </a:p>
                    <a:p>
                      <a:pPr marL="457200" indent="-4572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UcPeriod"/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887.41</a:t>
                      </a:r>
                    </a:p>
                    <a:p>
                      <a:pPr marL="457200" indent="-4572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UcPeriod"/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887.31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Is it:</a:t>
                      </a:r>
                    </a:p>
                    <a:p>
                      <a:pPr marL="457200" indent="-4572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UcPeriod"/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898</a:t>
                      </a:r>
                    </a:p>
                    <a:p>
                      <a:pPr marL="457200" indent="-4572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UcPeriod"/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897.8</a:t>
                      </a:r>
                    </a:p>
                    <a:p>
                      <a:pPr marL="457200" indent="-4572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UcPeriod"/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1106.8</a:t>
                      </a:r>
                    </a:p>
                    <a:p>
                      <a:pPr marL="457200" indent="-4572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UcPeriod"/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1898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23526" y="766047"/>
            <a:ext cx="8136904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Estimate the sum of these groups of numbers.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 it out using a calculator.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can you be sure you have the right answer?</a:t>
            </a:r>
            <a:endParaRPr kumimoji="0" lang="en-GB" altLang="en-US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23526" y="6309320"/>
            <a:ext cx="8496943" cy="393866"/>
          </a:xfrm>
          <a:prstGeom prst="rect">
            <a:avLst/>
          </a:prstGeom>
        </p:spPr>
        <p:txBody>
          <a:bodyPr vert="horz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r>
              <a:rPr lang="en-GB" sz="2000" b="1" kern="0" dirty="0" smtClean="0"/>
              <a:t>Use the ‘I think ….’ prompts as you discuss your work with a partner</a:t>
            </a:r>
            <a:endParaRPr lang="en-GB" sz="2000" b="1" kern="0" dirty="0"/>
          </a:p>
        </p:txBody>
      </p:sp>
    </p:spTree>
    <p:extLst>
      <p:ext uri="{BB962C8B-B14F-4D97-AF65-F5344CB8AC3E}">
        <p14:creationId xmlns:p14="http://schemas.microsoft.com/office/powerpoint/2010/main" val="1169616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51920" y="111770"/>
            <a:ext cx="5133256" cy="580926"/>
          </a:xfrm>
        </p:spPr>
        <p:txBody>
          <a:bodyPr/>
          <a:lstStyle/>
          <a:p>
            <a:pPr algn="r"/>
            <a:r>
              <a:rPr lang="en-GB" sz="3600" dirty="0" smtClean="0"/>
              <a:t>Take</a:t>
            </a:r>
            <a:r>
              <a:rPr lang="en-GB" sz="4000" dirty="0" smtClean="0"/>
              <a:t> 3!</a:t>
            </a:r>
            <a:endParaRPr lang="en-GB" sz="40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3635026"/>
              </p:ext>
            </p:extLst>
          </p:nvPr>
        </p:nvGraphicFramePr>
        <p:xfrm>
          <a:off x="2519770" y="2041101"/>
          <a:ext cx="3744415" cy="52184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48883"/>
                <a:gridCol w="748883"/>
                <a:gridCol w="748883"/>
                <a:gridCol w="748883"/>
                <a:gridCol w="748883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3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</a:t>
                      </a:r>
                      <a:endParaRPr lang="en-GB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3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en-GB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3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lang="en-GB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3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</a:t>
                      </a:r>
                      <a:endParaRPr lang="en-GB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3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</a:t>
                      </a:r>
                      <a:endParaRPr lang="en-GB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1143217"/>
              </p:ext>
            </p:extLst>
          </p:nvPr>
        </p:nvGraphicFramePr>
        <p:xfrm>
          <a:off x="539553" y="2562944"/>
          <a:ext cx="7704851" cy="39624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00693"/>
                <a:gridCol w="1100693"/>
                <a:gridCol w="1100693"/>
                <a:gridCol w="1100693"/>
                <a:gridCol w="1100693"/>
                <a:gridCol w="1100693"/>
                <a:gridCol w="1100693"/>
              </a:tblGrid>
              <a:tr h="57606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____</a:t>
                      </a:r>
                      <a:endParaRPr lang="en-GB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GB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____</a:t>
                      </a:r>
                      <a:endParaRPr lang="en-GB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GB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____</a:t>
                      </a:r>
                      <a:endParaRPr lang="en-GB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</a:t>
                      </a:r>
                      <a:endParaRPr lang="en-GB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8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144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2400" b="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____</a:t>
                      </a:r>
                      <a:endParaRPr lang="en-GB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GB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____</a:t>
                      </a:r>
                      <a:endParaRPr lang="en-GB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GB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8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____</a:t>
                      </a:r>
                      <a:endParaRPr lang="en-GB" sz="18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8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</a:t>
                      </a:r>
                      <a:endParaRPr lang="en-GB" sz="18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8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2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8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____</a:t>
                      </a:r>
                      <a:endParaRPr lang="en-GB" sz="18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GB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____</a:t>
                      </a:r>
                      <a:endParaRPr lang="en-GB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GB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____</a:t>
                      </a:r>
                      <a:endParaRPr lang="en-GB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8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</a:t>
                      </a:r>
                      <a:endParaRPr lang="en-GB" sz="18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8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158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2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8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____</a:t>
                      </a:r>
                      <a:endParaRPr lang="en-GB" sz="18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8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GB" sz="18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____</a:t>
                      </a:r>
                      <a:endParaRPr lang="en-GB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GB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____</a:t>
                      </a:r>
                      <a:endParaRPr lang="en-GB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</a:t>
                      </a:r>
                      <a:endParaRPr lang="en-GB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8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130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2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8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____</a:t>
                      </a:r>
                      <a:endParaRPr lang="en-GB" sz="18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8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GB" sz="18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8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____</a:t>
                      </a:r>
                      <a:endParaRPr lang="en-GB" sz="18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GB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____</a:t>
                      </a:r>
                      <a:endParaRPr lang="en-GB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</a:t>
                      </a:r>
                      <a:endParaRPr lang="en-GB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8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138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2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23526" y="737409"/>
            <a:ext cx="8136904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Using 3 of these numbers and the + operation key, can you complete these calculations?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may attempts does it take you to get the right combination?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kumimoji="0" lang="en-GB" altLang="en-US" sz="20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fewest attempts wins!</a:t>
            </a:r>
            <a:endParaRPr kumimoji="0" lang="en-GB" altLang="en-US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23526" y="6328411"/>
            <a:ext cx="8496943" cy="393866"/>
          </a:xfrm>
          <a:prstGeom prst="rect">
            <a:avLst/>
          </a:prstGeom>
        </p:spPr>
        <p:txBody>
          <a:bodyPr vert="horz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r>
              <a:rPr lang="en-GB" sz="2000" b="1" kern="0" dirty="0" smtClean="0"/>
              <a:t>Use the ‘I think ….’ prompts as you discuss your work with a partner</a:t>
            </a:r>
            <a:endParaRPr lang="en-GB" sz="2000" b="1" kern="0" dirty="0"/>
          </a:p>
        </p:txBody>
      </p:sp>
    </p:spTree>
    <p:extLst>
      <p:ext uri="{BB962C8B-B14F-4D97-AF65-F5344CB8AC3E}">
        <p14:creationId xmlns:p14="http://schemas.microsoft.com/office/powerpoint/2010/main" val="3828587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52120" y="116632"/>
            <a:ext cx="3178696" cy="580926"/>
          </a:xfrm>
        </p:spPr>
        <p:txBody>
          <a:bodyPr/>
          <a:lstStyle/>
          <a:p>
            <a:pPr algn="r"/>
            <a:r>
              <a:rPr lang="en-GB" dirty="0" smtClean="0"/>
              <a:t>Say ‘hello!’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899922"/>
            <a:ext cx="8229600" cy="1944216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Typing </a:t>
            </a:r>
            <a:r>
              <a:rPr lang="en-GB" sz="2000" dirty="0">
                <a:latin typeface="Kristen ITC" panose="03050502040202030202" pitchFamily="66" charset="0"/>
              </a:rPr>
              <a:t>0.1134</a:t>
            </a:r>
            <a:r>
              <a:rPr lang="en-GB" sz="2000" dirty="0" smtClean="0"/>
              <a:t> </a:t>
            </a:r>
            <a:r>
              <a:rPr lang="en-GB" sz="2000" dirty="0"/>
              <a:t>and turning the calculator upside-down means that you write the word </a:t>
            </a:r>
            <a:endParaRPr lang="en-GB" sz="2000" b="1" dirty="0"/>
          </a:p>
          <a:p>
            <a:pPr marL="0" indent="0">
              <a:buNone/>
            </a:pPr>
            <a:r>
              <a:rPr lang="en-GB" sz="2000" dirty="0" smtClean="0"/>
              <a:t>Write 10 </a:t>
            </a:r>
            <a:r>
              <a:rPr lang="en-GB" sz="2000" dirty="0"/>
              <a:t>different calculations which will give </a:t>
            </a:r>
            <a:r>
              <a:rPr lang="en-GB" sz="2000" dirty="0">
                <a:latin typeface="Kristen ITC" panose="03050502040202030202" pitchFamily="66" charset="0"/>
              </a:rPr>
              <a:t>0.1134</a:t>
            </a:r>
            <a:r>
              <a:rPr lang="en-GB" sz="2000" dirty="0"/>
              <a:t> as an </a:t>
            </a:r>
            <a:r>
              <a:rPr lang="en-GB" sz="2000" dirty="0" smtClean="0"/>
              <a:t>answer.</a:t>
            </a:r>
          </a:p>
          <a:p>
            <a:pPr marL="0" indent="0">
              <a:buNone/>
            </a:pPr>
            <a:r>
              <a:rPr lang="en-GB" sz="2000" dirty="0" smtClean="0"/>
              <a:t>You must use all of the operations at some point.</a:t>
            </a:r>
          </a:p>
          <a:p>
            <a:pPr marL="0" indent="0">
              <a:buNone/>
            </a:pPr>
            <a:r>
              <a:rPr lang="en-GB" sz="2000" dirty="0" smtClean="0"/>
              <a:t>Can you combine the operations?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881" y="3364410"/>
            <a:ext cx="5876925" cy="2581275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 rot="10800000">
            <a:off x="2086489" y="1196752"/>
            <a:ext cx="9733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2060"/>
                </a:solidFill>
                <a:latin typeface="Kristen ITC" panose="03050502040202030202" pitchFamily="66" charset="0"/>
              </a:rPr>
              <a:t>0.1134</a:t>
            </a:r>
            <a:r>
              <a:rPr lang="en-GB" dirty="0"/>
              <a:t> 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7355" y="2707185"/>
            <a:ext cx="3609975" cy="65722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4404" y="5945685"/>
            <a:ext cx="5095875" cy="79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206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19872" y="116632"/>
            <a:ext cx="5410944" cy="580926"/>
          </a:xfrm>
        </p:spPr>
        <p:txBody>
          <a:bodyPr/>
          <a:lstStyle/>
          <a:p>
            <a:pPr algn="r"/>
            <a:r>
              <a:rPr lang="en-GB" dirty="0" smtClean="0"/>
              <a:t>Say ‘hello!’ … again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899922"/>
            <a:ext cx="8229600" cy="1160926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 smtClean="0"/>
              <a:t>Given </a:t>
            </a:r>
            <a:r>
              <a:rPr lang="en-GB" sz="2000" dirty="0"/>
              <a:t>that 1134 = 2 x 3 x 3 x 3 x 3 x 7, how many pairs of numbers can you find that multiply to give </a:t>
            </a:r>
            <a:r>
              <a:rPr lang="en-GB" sz="2000" dirty="0" smtClean="0">
                <a:latin typeface="Kristen ITC" panose="03050502040202030202" pitchFamily="66" charset="0"/>
              </a:rPr>
              <a:t>1134</a:t>
            </a:r>
            <a:r>
              <a:rPr lang="en-GB" sz="2000" dirty="0" smtClean="0"/>
              <a:t>?</a:t>
            </a:r>
          </a:p>
          <a:p>
            <a:pPr marL="0" indent="0">
              <a:buNone/>
            </a:pPr>
            <a:r>
              <a:rPr lang="en-GB" sz="2000" dirty="0" smtClean="0"/>
              <a:t>How </a:t>
            </a:r>
            <a:r>
              <a:rPr lang="en-GB" sz="2000" dirty="0"/>
              <a:t>can you adapt these pairs to get the answer </a:t>
            </a:r>
            <a:r>
              <a:rPr lang="en-GB" sz="2000" dirty="0">
                <a:latin typeface="Kristen ITC" panose="03050502040202030202" pitchFamily="66" charset="0"/>
              </a:rPr>
              <a:t>0.1134</a:t>
            </a:r>
            <a:r>
              <a:rPr lang="en-GB" sz="2000" dirty="0" smtClean="0"/>
              <a:t>?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37220" y="4005064"/>
            <a:ext cx="8229600" cy="2589779"/>
          </a:xfrm>
          <a:prstGeom prst="rect">
            <a:avLst/>
          </a:prstGeom>
        </p:spPr>
        <p:txBody>
          <a:bodyPr vert="horz"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GB" sz="2000" kern="0" dirty="0" smtClean="0"/>
              <a:t>Which of these expressions have a value of </a:t>
            </a:r>
            <a:r>
              <a:rPr lang="en-GB" sz="2000" dirty="0">
                <a:latin typeface="Kristen ITC" panose="03050502040202030202" pitchFamily="66" charset="0"/>
              </a:rPr>
              <a:t>0.1134</a:t>
            </a:r>
            <a:r>
              <a:rPr lang="en-GB" sz="2000" kern="0" dirty="0" smtClean="0"/>
              <a:t>?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GB" sz="2000" kern="0" dirty="0"/>
          </a:p>
          <a:p>
            <a:pPr marL="0" indent="0">
              <a:buFont typeface="Wingdings" panose="05000000000000000000" pitchFamily="2" charset="2"/>
              <a:buNone/>
            </a:pPr>
            <a:endParaRPr lang="en-GB" sz="2000" kern="0" dirty="0"/>
          </a:p>
          <a:p>
            <a:pPr marL="0" indent="0">
              <a:buFont typeface="Wingdings" panose="05000000000000000000" pitchFamily="2" charset="2"/>
              <a:buNone/>
            </a:pPr>
            <a:endParaRPr lang="en-GB" sz="2000" kern="0" dirty="0" smtClean="0"/>
          </a:p>
          <a:p>
            <a:pPr marL="0" indent="0">
              <a:buFont typeface="Wingdings" panose="05000000000000000000" pitchFamily="2" charset="2"/>
              <a:buNone/>
            </a:pPr>
            <a:endParaRPr lang="en-GB" sz="2000" kern="0" dirty="0"/>
          </a:p>
          <a:p>
            <a:pPr marL="0" indent="0">
              <a:buFont typeface="Wingdings" panose="05000000000000000000" pitchFamily="2" charset="2"/>
              <a:buNone/>
            </a:pPr>
            <a:endParaRPr lang="en-GB" sz="2000" kern="0" dirty="0" smtClean="0"/>
          </a:p>
          <a:p>
            <a:pPr marL="0" indent="0">
              <a:buFont typeface="Wingdings" panose="05000000000000000000" pitchFamily="2" charset="2"/>
              <a:buNone/>
            </a:pPr>
            <a:r>
              <a:rPr lang="en-GB" sz="2000" kern="0" dirty="0" smtClean="0"/>
              <a:t>Change any which don’t so that they do. Can you write any more?</a:t>
            </a:r>
          </a:p>
        </p:txBody>
      </p:sp>
      <p:sp>
        <p:nvSpPr>
          <p:cNvPr id="4" name="Rectangle 3"/>
          <p:cNvSpPr/>
          <p:nvPr/>
        </p:nvSpPr>
        <p:spPr>
          <a:xfrm>
            <a:off x="1475784" y="4700884"/>
            <a:ext cx="14510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Font typeface="Wingdings" panose="05000000000000000000" pitchFamily="2" charset="2"/>
              <a:buNone/>
            </a:pPr>
            <a:r>
              <a:rPr lang="en-GB" sz="2000" kern="0" dirty="0">
                <a:latin typeface="Arial" panose="020B0604020202020204" pitchFamily="34" charset="0"/>
                <a:cs typeface="Arial" panose="020B0604020202020204" pitchFamily="34" charset="0"/>
              </a:rPr>
              <a:t>1.8 x 0.063</a:t>
            </a:r>
          </a:p>
        </p:txBody>
      </p:sp>
      <p:sp>
        <p:nvSpPr>
          <p:cNvPr id="8" name="Rectangle 7"/>
          <p:cNvSpPr/>
          <p:nvPr/>
        </p:nvSpPr>
        <p:spPr>
          <a:xfrm>
            <a:off x="3671964" y="4700884"/>
            <a:ext cx="14510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Font typeface="Wingdings" panose="05000000000000000000" pitchFamily="2" charset="2"/>
              <a:buNone/>
            </a:pPr>
            <a:r>
              <a:rPr lang="en-GB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0.18 </a:t>
            </a:r>
            <a:r>
              <a:rPr lang="en-GB" sz="2000" kern="0" dirty="0">
                <a:latin typeface="Arial" panose="020B0604020202020204" pitchFamily="34" charset="0"/>
                <a:cs typeface="Arial" panose="020B0604020202020204" pitchFamily="34" charset="0"/>
              </a:rPr>
              <a:t>x </a:t>
            </a:r>
            <a:r>
              <a:rPr lang="en-GB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0.63</a:t>
            </a:r>
            <a:endParaRPr lang="en-GB" sz="20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682082" y="5491521"/>
            <a:ext cx="14510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Font typeface="Wingdings" panose="05000000000000000000" pitchFamily="2" charset="2"/>
              <a:buNone/>
            </a:pPr>
            <a:r>
              <a:rPr lang="en-GB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2.7 x 0.042</a:t>
            </a:r>
            <a:endParaRPr lang="en-GB" sz="20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475784" y="5491521"/>
            <a:ext cx="166584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Font typeface="Wingdings" panose="05000000000000000000" pitchFamily="2" charset="2"/>
              <a:buNone/>
            </a:pPr>
            <a:r>
              <a:rPr lang="en-GB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0.00014 </a:t>
            </a:r>
            <a:r>
              <a:rPr lang="en-GB" sz="2000" kern="0" dirty="0">
                <a:latin typeface="Arial" panose="020B0604020202020204" pitchFamily="34" charset="0"/>
                <a:cs typeface="Arial" panose="020B0604020202020204" pitchFamily="34" charset="0"/>
              </a:rPr>
              <a:t>x </a:t>
            </a:r>
            <a:r>
              <a:rPr lang="en-GB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81</a:t>
            </a:r>
            <a:endParaRPr lang="en-GB" sz="20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868144" y="5445224"/>
            <a:ext cx="15231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Font typeface="Wingdings" panose="05000000000000000000" pitchFamily="2" charset="2"/>
              <a:buNone/>
            </a:pPr>
            <a:r>
              <a:rPr lang="en-GB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en-GB" sz="2000" kern="0" dirty="0">
                <a:latin typeface="Arial" panose="020B0604020202020204" pitchFamily="34" charset="0"/>
                <a:cs typeface="Arial" panose="020B0604020202020204" pitchFamily="34" charset="0"/>
              </a:rPr>
              <a:t>x </a:t>
            </a:r>
            <a:r>
              <a:rPr lang="en-GB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0.0081</a:t>
            </a:r>
            <a:endParaRPr lang="en-GB" sz="20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868144" y="4691301"/>
            <a:ext cx="15937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Font typeface="Wingdings" panose="05000000000000000000" pitchFamily="2" charset="2"/>
              <a:buNone/>
            </a:pPr>
            <a:r>
              <a:rPr lang="en-GB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0.09 x 0.126</a:t>
            </a:r>
            <a:endParaRPr lang="en-GB" sz="20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1303" y="2193342"/>
            <a:ext cx="4248150" cy="169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981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9912" y="10798"/>
            <a:ext cx="4906888" cy="761710"/>
          </a:xfrm>
        </p:spPr>
        <p:txBody>
          <a:bodyPr/>
          <a:lstStyle/>
          <a:p>
            <a:pPr algn="r"/>
            <a:r>
              <a:rPr lang="en-GB" dirty="0" smtClean="0"/>
              <a:t>I think ….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3744416"/>
          </a:xfrm>
        </p:spPr>
        <p:txBody>
          <a:bodyPr/>
          <a:lstStyle/>
          <a:p>
            <a:pPr marL="0" indent="0">
              <a:buNone/>
            </a:pPr>
            <a:r>
              <a:rPr lang="en-GB" sz="2000" b="1" dirty="0" smtClean="0"/>
              <a:t>When you are working with a friend, use these to explain what you are thinking …</a:t>
            </a:r>
          </a:p>
          <a:p>
            <a:pPr marL="0" indent="0">
              <a:buNone/>
            </a:pPr>
            <a:endParaRPr lang="en-GB" sz="2000" b="1" dirty="0" smtClean="0"/>
          </a:p>
          <a:p>
            <a:r>
              <a:rPr lang="en-GB" sz="2000" dirty="0" smtClean="0"/>
              <a:t>It </a:t>
            </a:r>
            <a:r>
              <a:rPr lang="en-GB" sz="2000" dirty="0"/>
              <a:t>could be this because …</a:t>
            </a:r>
          </a:p>
          <a:p>
            <a:r>
              <a:rPr lang="en-GB" sz="2000" dirty="0"/>
              <a:t>It can’t </a:t>
            </a:r>
            <a:r>
              <a:rPr lang="en-GB" sz="2000" dirty="0" smtClean="0"/>
              <a:t>be </a:t>
            </a:r>
            <a:r>
              <a:rPr lang="en-GB" sz="2000" dirty="0"/>
              <a:t>this because …</a:t>
            </a:r>
          </a:p>
          <a:p>
            <a:r>
              <a:rPr lang="en-GB" sz="2000" dirty="0"/>
              <a:t>This total is 20 more than this one so …</a:t>
            </a:r>
          </a:p>
          <a:p>
            <a:r>
              <a:rPr lang="en-GB" sz="2000" dirty="0"/>
              <a:t>The sum of these numbers is a multiple of 10 so …</a:t>
            </a:r>
          </a:p>
          <a:p>
            <a:r>
              <a:rPr lang="en-GB" sz="2000" dirty="0"/>
              <a:t>If we do </a:t>
            </a:r>
            <a:r>
              <a:rPr lang="en-GB" sz="2000" i="1" u="sng" dirty="0"/>
              <a:t>this</a:t>
            </a:r>
            <a:r>
              <a:rPr lang="en-GB" sz="2000" dirty="0"/>
              <a:t> then …</a:t>
            </a:r>
          </a:p>
          <a:p>
            <a:r>
              <a:rPr lang="en-GB" sz="2000" dirty="0"/>
              <a:t>I wonder what will happen if …</a:t>
            </a:r>
          </a:p>
          <a:p>
            <a:r>
              <a:rPr lang="en-GB" sz="2000" dirty="0"/>
              <a:t>I know </a:t>
            </a:r>
            <a:r>
              <a:rPr lang="en-GB" sz="2000" i="1" u="sng" dirty="0"/>
              <a:t>this</a:t>
            </a:r>
            <a:r>
              <a:rPr lang="en-GB" sz="2000" dirty="0"/>
              <a:t> so </a:t>
            </a:r>
            <a:r>
              <a:rPr lang="en-GB" sz="2000" dirty="0" smtClean="0"/>
              <a:t>…</a:t>
            </a:r>
          </a:p>
        </p:txBody>
      </p:sp>
      <p:sp>
        <p:nvSpPr>
          <p:cNvPr id="6" name="Rectangle 5"/>
          <p:cNvSpPr/>
          <p:nvPr/>
        </p:nvSpPr>
        <p:spPr>
          <a:xfrm>
            <a:off x="755576" y="5277074"/>
            <a:ext cx="23376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GB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It’s bigger </a:t>
            </a:r>
            <a:r>
              <a:rPr lang="en-GB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 …</a:t>
            </a:r>
            <a:endParaRPr lang="en-GB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55576" y="5756996"/>
            <a:ext cx="24498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GB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It’s smaller than …</a:t>
            </a:r>
            <a:endParaRPr lang="en-GB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55576" y="4797152"/>
            <a:ext cx="290829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GB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It’s an even number …</a:t>
            </a:r>
            <a:endParaRPr lang="en-GB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55576" y="6217082"/>
            <a:ext cx="279448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GB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It’s an odd number …</a:t>
            </a:r>
            <a:endParaRPr lang="en-GB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995936" y="5816972"/>
            <a:ext cx="33730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GB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 the answer has to be …</a:t>
            </a:r>
            <a:endParaRPr lang="en-GB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995936" y="5294995"/>
            <a:ext cx="37962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GB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 if we multiply by 10 then …</a:t>
            </a:r>
            <a:endParaRPr lang="en-GB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0406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GB" altLang="en-US" kern="1200" dirty="0">
                <a:solidFill>
                  <a:srgbClr val="00B0F0"/>
                </a:solidFill>
                <a:cs typeface="Arial" panose="020B0604020202020204" pitchFamily="34" charset="0"/>
              </a:rPr>
              <a:t>About MEI</a:t>
            </a:r>
          </a:p>
        </p:txBody>
      </p:sp>
      <p:sp>
        <p:nvSpPr>
          <p:cNvPr id="14338" name="Rectangle 3"/>
          <p:cNvSpPr>
            <a:spLocks noGrp="1" noChangeArrowheads="1"/>
          </p:cNvSpPr>
          <p:nvPr>
            <p:ph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GB" altLang="en-US" dirty="0" smtClean="0"/>
              <a:t>Registered charity committed to improving mathematics education</a:t>
            </a:r>
          </a:p>
          <a:p>
            <a:pPr eaLnBrk="1" hangingPunct="1"/>
            <a:r>
              <a:rPr lang="en-GB" altLang="en-US" dirty="0" smtClean="0"/>
              <a:t>Independent UK curriculum development body</a:t>
            </a:r>
          </a:p>
          <a:p>
            <a:pPr eaLnBrk="1" hangingPunct="1"/>
            <a:r>
              <a:rPr lang="en-GB" altLang="en-US" dirty="0" smtClean="0"/>
              <a:t>We offer continuing professional development courses, provide specialist tuition for students and work </a:t>
            </a:r>
            <a:r>
              <a:rPr lang="en-GB" altLang="en-US" smtClean="0"/>
              <a:t>with employers </a:t>
            </a:r>
            <a:r>
              <a:rPr lang="en-GB" altLang="en-US" dirty="0" smtClean="0"/>
              <a:t>to enhance mathematical skills in the workplace</a:t>
            </a:r>
          </a:p>
          <a:p>
            <a:pPr eaLnBrk="1" hangingPunct="1"/>
            <a:r>
              <a:rPr lang="en-GB" altLang="en-US" dirty="0" smtClean="0"/>
              <a:t>We also pioneer the development of innovative teaching and learning resources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83"/>
          <a:stretch/>
        </p:blipFill>
        <p:spPr>
          <a:xfrm>
            <a:off x="6732240" y="77147"/>
            <a:ext cx="2123728" cy="6155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Custom 1">
      <a:dk1>
        <a:srgbClr val="000000"/>
      </a:dk1>
      <a:lt1>
        <a:sysClr val="window" lastClr="FFFFFF"/>
      </a:lt1>
      <a:dk2>
        <a:srgbClr val="002147"/>
      </a:dk2>
      <a:lt2>
        <a:srgbClr val="009FDA"/>
      </a:lt2>
      <a:accent1>
        <a:srgbClr val="DD2B6B"/>
      </a:accent1>
      <a:accent2>
        <a:srgbClr val="8884D5"/>
      </a:accent2>
      <a:accent3>
        <a:srgbClr val="2399A2"/>
      </a:accent3>
      <a:accent4>
        <a:srgbClr val="FCAF17"/>
      </a:accent4>
      <a:accent5>
        <a:srgbClr val="FF5800"/>
      </a:accent5>
      <a:accent6>
        <a:srgbClr val="50B848"/>
      </a:accent6>
      <a:hlink>
        <a:srgbClr val="009FDA"/>
      </a:hlink>
      <a:folHlink>
        <a:srgbClr val="002147"/>
      </a:folHlink>
    </a:clrScheme>
    <a:fontScheme name="Blank Presentation">
      <a:majorFont>
        <a:latin typeface="Times"/>
        <a:ea typeface="ヒラギノ角ゴ Pro W3"/>
        <a:cs typeface=""/>
      </a:majorFont>
      <a:minorFont>
        <a:latin typeface="Rockwel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ヒラギノ角ゴ Pro W3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ヒラギノ角ゴ Pro W3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16738</TotalTime>
  <Words>669</Words>
  <Application>Microsoft Office PowerPoint</Application>
  <PresentationFormat>On-screen Show (4:3)</PresentationFormat>
  <Paragraphs>190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Kristen ITC</vt:lpstr>
      <vt:lpstr>Times</vt:lpstr>
      <vt:lpstr>Wingdings</vt:lpstr>
      <vt:lpstr>ヒラギノ角ゴ Pro W3</vt:lpstr>
      <vt:lpstr>Blank Presentation</vt:lpstr>
      <vt:lpstr>PowerPoint Presentation</vt:lpstr>
      <vt:lpstr>Year 6 Calculator Challenge Lesson </vt:lpstr>
      <vt:lpstr>Getting to know your calculator</vt:lpstr>
      <vt:lpstr>Is once enough? Warm up</vt:lpstr>
      <vt:lpstr>Is once enough?</vt:lpstr>
      <vt:lpstr>Take 3!</vt:lpstr>
      <vt:lpstr>Say ‘hello!’</vt:lpstr>
      <vt:lpstr>Say ‘hello!’ … again</vt:lpstr>
      <vt:lpstr>I think ….</vt:lpstr>
      <vt:lpstr>About MEI</vt:lpstr>
    </vt:vector>
  </TitlesOfParts>
  <Company>Rumba Graphic Design Ltd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MEI PowerPoint Template</dc:title>
  <dc:creator>Simon Rees</dc:creator>
  <cp:lastModifiedBy>James Barker</cp:lastModifiedBy>
  <cp:revision>107</cp:revision>
  <cp:lastPrinted>2019-05-16T13:34:48Z</cp:lastPrinted>
  <dcterms:created xsi:type="dcterms:W3CDTF">2012-04-23T14:18:00Z</dcterms:created>
  <dcterms:modified xsi:type="dcterms:W3CDTF">2019-05-31T12:57:29Z</dcterms:modified>
</cp:coreProperties>
</file>