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7" r:id="rId3"/>
    <p:sldId id="296" r:id="rId4"/>
    <p:sldId id="297" r:id="rId5"/>
    <p:sldId id="293" r:id="rId6"/>
    <p:sldId id="295" r:id="rId7"/>
    <p:sldId id="294" r:id="rId8"/>
    <p:sldId id="283" r:id="rId9"/>
    <p:sldId id="265" r:id="rId10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2998" autoAdjust="0"/>
  </p:normalViewPr>
  <p:slideViewPr>
    <p:cSldViewPr>
      <p:cViewPr varScale="1">
        <p:scale>
          <a:sx n="70" d="100"/>
          <a:sy n="70" d="100"/>
        </p:scale>
        <p:origin x="12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Images from Casio – a</a:t>
            </a:r>
            <a:r>
              <a:rPr lang="en-GB" baseline="0" dirty="0" smtClean="0"/>
              <a:t> non and a scientific calculator</a:t>
            </a:r>
          </a:p>
          <a:p>
            <a:r>
              <a:rPr lang="en-GB" baseline="0" dirty="0" smtClean="0"/>
              <a:t>Images of calculator keys to use on different slides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47662" y="1052736"/>
            <a:ext cx="6069360" cy="1656184"/>
          </a:xfrm>
        </p:spPr>
        <p:txBody>
          <a:bodyPr/>
          <a:lstStyle/>
          <a:p>
            <a:pPr algn="ctr"/>
            <a:r>
              <a:rPr lang="en-GB" dirty="0" smtClean="0"/>
              <a:t>Year 6 Calculator Challenge Lesson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5449373" y="3140777"/>
            <a:ext cx="1296144" cy="2204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2623560" y="2708153"/>
            <a:ext cx="1742249" cy="3506992"/>
          </a:xfrm>
          <a:prstGeom prst="rect">
            <a:avLst/>
          </a:prstGeom>
        </p:spPr>
      </p:pic>
      <p:pic>
        <p:nvPicPr>
          <p:cNvPr id="7" name="Picture 6" descr="C:\Users\alison.hopper\AppData\Local\Microsoft\Windows\INetCache\Content.Outlook\3UQFJXVX\get-calculating logo (002)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563" y="116632"/>
            <a:ext cx="2066925" cy="60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80926"/>
          </a:xfrm>
        </p:spPr>
        <p:txBody>
          <a:bodyPr/>
          <a:lstStyle/>
          <a:p>
            <a:r>
              <a:rPr lang="en-GB" sz="4000" dirty="0" smtClean="0"/>
              <a:t>Top tips for using your calculator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6224"/>
            <a:ext cx="7283152" cy="4853136"/>
          </a:xfrm>
        </p:spPr>
        <p:txBody>
          <a:bodyPr/>
          <a:lstStyle/>
          <a:p>
            <a:r>
              <a:rPr lang="en-GB" dirty="0" smtClean="0"/>
              <a:t>Use your finger not your thumbs</a:t>
            </a:r>
          </a:p>
          <a:p>
            <a:endParaRPr lang="en-GB" dirty="0"/>
          </a:p>
          <a:p>
            <a:r>
              <a:rPr lang="en-GB" dirty="0" smtClean="0"/>
              <a:t>Estimate first</a:t>
            </a:r>
          </a:p>
          <a:p>
            <a:endParaRPr lang="en-GB" dirty="0"/>
          </a:p>
          <a:p>
            <a:r>
              <a:rPr lang="en-GB" dirty="0" smtClean="0"/>
              <a:t>Make sure you check your calculation: Get the same answer at least twice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20572879">
            <a:off x="7025748" y="1908107"/>
            <a:ext cx="1118980" cy="19030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1731190">
            <a:off x="6970423" y="4092671"/>
            <a:ext cx="1280122" cy="2576771"/>
          </a:xfrm>
          <a:prstGeom prst="rect">
            <a:avLst/>
          </a:prstGeom>
        </p:spPr>
      </p:pic>
      <p:pic>
        <p:nvPicPr>
          <p:cNvPr id="8" name="Picture 7" descr="C:\Users\alison.hopper\AppData\Local\Microsoft\Windows\INetCache\Content.Outlook\3UQFJXVX\get-calculating logo (002)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03" y="99659"/>
            <a:ext cx="2066925" cy="600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637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6632"/>
            <a:ext cx="5133256" cy="580926"/>
          </a:xfrm>
        </p:spPr>
        <p:txBody>
          <a:bodyPr/>
          <a:lstStyle/>
          <a:p>
            <a:pPr algn="r"/>
            <a:r>
              <a:rPr lang="en-GB" sz="3600" smtClean="0"/>
              <a:t>Round About?</a:t>
            </a:r>
            <a:endParaRPr lang="en-GB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529667"/>
              </p:ext>
            </p:extLst>
          </p:nvPr>
        </p:nvGraphicFramePr>
        <p:xfrm>
          <a:off x="539550" y="2139280"/>
          <a:ext cx="7704855" cy="381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4279"/>
                <a:gridCol w="1254279"/>
                <a:gridCol w="1314006"/>
                <a:gridCol w="1254279"/>
                <a:gridCol w="1314006"/>
                <a:gridCol w="131400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01040"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20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3.09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43.9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20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20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23.04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5.02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20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31.02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8.7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20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27.02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4.13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20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4.05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40.5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51.4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101.34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01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88.02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01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112.28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01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126.69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01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6" y="980728"/>
            <a:ext cx="81369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</a:t>
            </a:r>
            <a:r>
              <a:rPr kumimoji="0" lang="en-GB" altLang="en-US" sz="1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rounding and estimating to work out </a:t>
            </a:r>
            <a:r>
              <a:rPr kumimoji="0" lang="en-GB" altLang="en-US" sz="1800" b="0" i="0" u="none" strike="noStrike" cap="none" normalizeH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total (A, B, C, D or E) </a:t>
            </a:r>
            <a:r>
              <a:rPr kumimoji="0" lang="en-GB" altLang="en-US" sz="1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think matches which set of numbers.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800" baseline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  <a:r>
              <a:rPr lang="en-GB" alt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 have decided, use the calculator to check that you are correct.</a:t>
            </a:r>
            <a:endParaRPr kumimoji="0" lang="en-GB" altLang="en-US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3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16632"/>
            <a:ext cx="5915000" cy="580926"/>
          </a:xfrm>
        </p:spPr>
        <p:txBody>
          <a:bodyPr/>
          <a:lstStyle/>
          <a:p>
            <a:pPr algn="r"/>
            <a:r>
              <a:rPr lang="en-GB" dirty="0" smtClean="0"/>
              <a:t>Take 3, 4 or 5?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3" y="908720"/>
            <a:ext cx="8229600" cy="1566465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The same whole number </a:t>
            </a:r>
            <a:r>
              <a:rPr lang="en-GB" sz="2400" dirty="0" smtClean="0"/>
              <a:t>must go in each box each time. Will you need to take 3, 4 or 5 of the number to make the calculation correct?</a:t>
            </a:r>
          </a:p>
          <a:p>
            <a:pPr marL="0" indent="0">
              <a:buNone/>
            </a:pPr>
            <a:r>
              <a:rPr lang="en-GB" sz="2400" dirty="0" smtClean="0"/>
              <a:t>Can any be done in more than one way?</a:t>
            </a:r>
          </a:p>
          <a:p>
            <a:pPr marL="0" indent="0">
              <a:buNone/>
            </a:pPr>
            <a:endParaRPr lang="en-GB" sz="24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711551" y="3501008"/>
            <a:ext cx="6493696" cy="2770409"/>
            <a:chOff x="467543" y="2985191"/>
            <a:chExt cx="6493696" cy="2770409"/>
          </a:xfrm>
        </p:grpSpPr>
        <p:sp>
          <p:nvSpPr>
            <p:cNvPr id="4" name="Rectangle 3"/>
            <p:cNvSpPr/>
            <p:nvPr/>
          </p:nvSpPr>
          <p:spPr bwMode="auto">
            <a:xfrm>
              <a:off x="467543" y="4083558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705753" y="4078743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943963" y="4078743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4182173" y="4078743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467544" y="5151263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705754" y="5146448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943964" y="5146448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182174" y="5146448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420384" y="5146448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467543" y="3033604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705753" y="3028789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943963" y="3028789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1125571" y="2997412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3879529" y="2999905"/>
              <a:ext cx="605289" cy="573860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=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2418600" y="2985191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1153883" y="4055740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2446911" y="4043519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1153884" y="5097405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2446912" y="5085184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3587102" y="5107988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4880130" y="5095766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3623042" y="4043519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5171360" y="4092616"/>
              <a:ext cx="605289" cy="573860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=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6355950" y="5132642"/>
              <a:ext cx="605289" cy="573860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=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467543" y="2700559"/>
            <a:ext cx="6981712" cy="589788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400" b="1" kern="0" dirty="0" smtClean="0"/>
              <a:t>Target </a:t>
            </a:r>
            <a:r>
              <a:rPr lang="en-GB" sz="2400" b="1" kern="0" smtClean="0"/>
              <a:t>numbers: 333, 96, 105, 1260, 85, 257</a:t>
            </a:r>
            <a:endParaRPr lang="en-GB" sz="24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2644161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061" y="38047"/>
            <a:ext cx="8229600" cy="580926"/>
          </a:xfrm>
        </p:spPr>
        <p:txBody>
          <a:bodyPr/>
          <a:lstStyle/>
          <a:p>
            <a:pPr algn="r"/>
            <a:r>
              <a:rPr lang="en-GB" sz="4000" dirty="0" smtClean="0"/>
              <a:t>Part, part whole diagrams</a:t>
            </a:r>
            <a:endParaRPr lang="en-GB" sz="4000" dirty="0"/>
          </a:p>
        </p:txBody>
      </p:sp>
      <p:sp>
        <p:nvSpPr>
          <p:cNvPr id="3" name="Oval 2"/>
          <p:cNvSpPr>
            <a:spLocks noChangeAspect="1"/>
          </p:cNvSpPr>
          <p:nvPr/>
        </p:nvSpPr>
        <p:spPr bwMode="auto">
          <a:xfrm>
            <a:off x="2016622" y="1124744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Oval 3"/>
          <p:cNvSpPr>
            <a:spLocks noChangeAspect="1"/>
          </p:cNvSpPr>
          <p:nvPr/>
        </p:nvSpPr>
        <p:spPr bwMode="auto">
          <a:xfrm>
            <a:off x="931239" y="2636912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 bwMode="auto">
          <a:xfrm>
            <a:off x="2016622" y="2636912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 bwMode="auto">
          <a:xfrm>
            <a:off x="3102005" y="2636912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8" name="Straight Connector 7"/>
          <p:cNvCxnSpPr>
            <a:stCxn id="3" idx="4"/>
            <a:endCxn id="5" idx="0"/>
          </p:cNvCxnSpPr>
          <p:nvPr/>
        </p:nvCxnSpPr>
        <p:spPr bwMode="auto">
          <a:xfrm>
            <a:off x="2473822" y="2039144"/>
            <a:ext cx="0" cy="5977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>
            <a:stCxn id="3" idx="5"/>
            <a:endCxn id="6" idx="0"/>
          </p:cNvCxnSpPr>
          <p:nvPr/>
        </p:nvCxnSpPr>
        <p:spPr bwMode="auto">
          <a:xfrm>
            <a:off x="2797111" y="1905233"/>
            <a:ext cx="762094" cy="7316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>
            <a:stCxn id="3" idx="3"/>
            <a:endCxn id="4" idx="0"/>
          </p:cNvCxnSpPr>
          <p:nvPr/>
        </p:nvCxnSpPr>
        <p:spPr bwMode="auto">
          <a:xfrm flipH="1">
            <a:off x="1388439" y="1905233"/>
            <a:ext cx="762094" cy="7316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Oval 17"/>
          <p:cNvSpPr>
            <a:spLocks noChangeAspect="1"/>
          </p:cNvSpPr>
          <p:nvPr/>
        </p:nvSpPr>
        <p:spPr bwMode="auto">
          <a:xfrm>
            <a:off x="5971799" y="1124744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4516669" y="2636912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 bwMode="auto">
          <a:xfrm>
            <a:off x="5478164" y="2636912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6476094" y="2642556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22" name="Straight Connector 21"/>
          <p:cNvCxnSpPr>
            <a:stCxn id="18" idx="3"/>
            <a:endCxn id="20" idx="0"/>
          </p:cNvCxnSpPr>
          <p:nvPr/>
        </p:nvCxnSpPr>
        <p:spPr bwMode="auto">
          <a:xfrm flipH="1">
            <a:off x="5935364" y="1905233"/>
            <a:ext cx="170346" cy="7316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>
            <a:stCxn id="18" idx="5"/>
            <a:endCxn id="21" idx="0"/>
          </p:cNvCxnSpPr>
          <p:nvPr/>
        </p:nvCxnSpPr>
        <p:spPr bwMode="auto">
          <a:xfrm>
            <a:off x="6752288" y="1905233"/>
            <a:ext cx="181006" cy="7373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>
            <a:stCxn id="18" idx="2"/>
            <a:endCxn id="19" idx="0"/>
          </p:cNvCxnSpPr>
          <p:nvPr/>
        </p:nvCxnSpPr>
        <p:spPr bwMode="auto">
          <a:xfrm flipH="1">
            <a:off x="4973869" y="1581944"/>
            <a:ext cx="997930" cy="1054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Oval 24"/>
          <p:cNvSpPr>
            <a:spLocks noChangeAspect="1"/>
          </p:cNvSpPr>
          <p:nvPr/>
        </p:nvSpPr>
        <p:spPr bwMode="auto">
          <a:xfrm>
            <a:off x="7474024" y="2636912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26" name="Straight Connector 25"/>
          <p:cNvCxnSpPr>
            <a:stCxn id="18" idx="6"/>
            <a:endCxn id="25" idx="0"/>
          </p:cNvCxnSpPr>
          <p:nvPr/>
        </p:nvCxnSpPr>
        <p:spPr bwMode="auto">
          <a:xfrm>
            <a:off x="6886199" y="1581944"/>
            <a:ext cx="1045025" cy="1054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4210017" y="4057083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3207244" y="5574931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>
            <a:off x="4210017" y="5569251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5212790" y="5569251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41" name="Straight Connector 40"/>
          <p:cNvCxnSpPr>
            <a:stCxn id="37" idx="4"/>
            <a:endCxn id="39" idx="0"/>
          </p:cNvCxnSpPr>
          <p:nvPr/>
        </p:nvCxnSpPr>
        <p:spPr bwMode="auto">
          <a:xfrm>
            <a:off x="4667217" y="4971483"/>
            <a:ext cx="0" cy="5977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>
            <a:stCxn id="37" idx="5"/>
            <a:endCxn id="40" idx="0"/>
          </p:cNvCxnSpPr>
          <p:nvPr/>
        </p:nvCxnSpPr>
        <p:spPr bwMode="auto">
          <a:xfrm>
            <a:off x="4990506" y="4837572"/>
            <a:ext cx="679484" cy="7316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>
            <a:stCxn id="37" idx="3"/>
            <a:endCxn id="38" idx="0"/>
          </p:cNvCxnSpPr>
          <p:nvPr/>
        </p:nvCxnSpPr>
        <p:spPr bwMode="auto">
          <a:xfrm flipH="1">
            <a:off x="3664444" y="4837572"/>
            <a:ext cx="679484" cy="7373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" name="Oval 43"/>
          <p:cNvSpPr>
            <a:spLocks noChangeAspect="1"/>
          </p:cNvSpPr>
          <p:nvPr/>
        </p:nvSpPr>
        <p:spPr bwMode="auto">
          <a:xfrm>
            <a:off x="6210940" y="5571420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45" name="Straight Connector 44"/>
          <p:cNvCxnSpPr>
            <a:stCxn id="37" idx="6"/>
            <a:endCxn id="44" idx="0"/>
          </p:cNvCxnSpPr>
          <p:nvPr/>
        </p:nvCxnSpPr>
        <p:spPr bwMode="auto">
          <a:xfrm>
            <a:off x="5124417" y="4514283"/>
            <a:ext cx="1543723" cy="10571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2204471" y="5569251"/>
            <a:ext cx="914400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cxnSp>
        <p:nvCxnSpPr>
          <p:cNvPr id="48" name="Straight Connector 47"/>
          <p:cNvCxnSpPr>
            <a:stCxn id="37" idx="2"/>
            <a:endCxn id="47" idx="0"/>
          </p:cNvCxnSpPr>
          <p:nvPr/>
        </p:nvCxnSpPr>
        <p:spPr bwMode="auto">
          <a:xfrm flipH="1">
            <a:off x="2661671" y="4514283"/>
            <a:ext cx="1548346" cy="1054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55402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16632"/>
            <a:ext cx="5915000" cy="580926"/>
          </a:xfrm>
        </p:spPr>
        <p:txBody>
          <a:bodyPr/>
          <a:lstStyle/>
          <a:p>
            <a:pPr algn="r"/>
            <a:r>
              <a:rPr lang="en-GB" dirty="0" smtClean="0"/>
              <a:t>Take 3, 4 or 5?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3" y="908720"/>
            <a:ext cx="8229600" cy="504056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Find numbers which can be solved the following ways: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7543" y="1488550"/>
            <a:ext cx="6493695" cy="3641972"/>
            <a:chOff x="742601" y="2451324"/>
            <a:chExt cx="6493695" cy="3641972"/>
          </a:xfrm>
        </p:grpSpPr>
        <p:sp>
          <p:nvSpPr>
            <p:cNvPr id="4" name="Rectangle 3"/>
            <p:cNvSpPr/>
            <p:nvPr/>
          </p:nvSpPr>
          <p:spPr bwMode="auto">
            <a:xfrm>
              <a:off x="742601" y="3995552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980811" y="3990737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219021" y="3990737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4457231" y="3990737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742601" y="5488959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0811" y="5484144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219021" y="5484144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457231" y="5484144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695441" y="5484144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742601" y="2499737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980811" y="2494922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219021" y="2494922"/>
              <a:ext cx="782027" cy="57075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1400629" y="2463545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4154587" y="2466038"/>
              <a:ext cx="605289" cy="573860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=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2693658" y="2451324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1428941" y="3967734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2721969" y="3955513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1428941" y="5435101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2721969" y="5422880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3862159" y="5445684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5155187" y="5433462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3898100" y="3955513"/>
              <a:ext cx="639118" cy="647612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+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5446418" y="4004610"/>
              <a:ext cx="605289" cy="573860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=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6631007" y="5470338"/>
              <a:ext cx="605289" cy="573860"/>
            </a:xfrm>
            <a:prstGeom prst="rect">
              <a:avLst/>
            </a:prstGeom>
          </p:spPr>
          <p:txBody>
            <a:bodyPr vert="horz"/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9144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2573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7145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1717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2350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en-GB" sz="3600" kern="0" dirty="0" smtClean="0"/>
                <a:t>=</a:t>
              </a:r>
            </a:p>
            <a:p>
              <a:pPr marL="0" indent="0" algn="ctr">
                <a:buFont typeface="Wingdings" panose="05000000000000000000" pitchFamily="2" charset="2"/>
                <a:buNone/>
              </a:pPr>
              <a:endParaRPr lang="en-GB" sz="3600" kern="0" dirty="0"/>
            </a:p>
          </p:txBody>
        </p:sp>
      </p:grpSp>
      <p:sp>
        <p:nvSpPr>
          <p:cNvPr id="31" name="Content Placeholder 2"/>
          <p:cNvSpPr txBox="1">
            <a:spLocks/>
          </p:cNvSpPr>
          <p:nvPr/>
        </p:nvSpPr>
        <p:spPr>
          <a:xfrm>
            <a:off x="6169386" y="1618649"/>
            <a:ext cx="2733438" cy="269684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GB" sz="2400" b="1" kern="0" dirty="0" smtClean="0"/>
              <a:t>Take 3 only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GB" sz="2400" b="1" kern="0" dirty="0" smtClean="0"/>
              <a:t>Take 3 and take 5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GB" sz="2400" b="1" kern="0" dirty="0" smtClean="0"/>
              <a:t>Take 4 only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GB" sz="2400" b="1" kern="0" dirty="0" smtClean="0"/>
              <a:t>Take </a:t>
            </a:r>
            <a:r>
              <a:rPr lang="en-GB" sz="2400" b="1" kern="0" smtClean="0"/>
              <a:t>5 only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GB" sz="2400" b="1" kern="0" smtClean="0"/>
              <a:t>Take </a:t>
            </a:r>
            <a:r>
              <a:rPr lang="en-GB" sz="2400" b="1" kern="0" dirty="0" smtClean="0"/>
              <a:t>3, 4 and 5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sz="2400" kern="0" dirty="0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67543" y="5403591"/>
            <a:ext cx="8229600" cy="1365482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b="1" kern="0" dirty="0" smtClean="0"/>
              <a:t>Can you describe any rules for these situations?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b="1" kern="0" dirty="0" smtClean="0"/>
              <a:t>It will be Take 3 only when …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en-GB" sz="2400" b="1" kern="0" dirty="0" smtClean="0"/>
              <a:t>It will be Take 3, 4, and 5 when …</a:t>
            </a:r>
          </a:p>
        </p:txBody>
      </p:sp>
    </p:spTree>
    <p:extLst>
      <p:ext uri="{BB962C8B-B14F-4D97-AF65-F5344CB8AC3E}">
        <p14:creationId xmlns:p14="http://schemas.microsoft.com/office/powerpoint/2010/main" val="3604346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912" y="10798"/>
            <a:ext cx="4906888" cy="761710"/>
          </a:xfrm>
        </p:spPr>
        <p:txBody>
          <a:bodyPr/>
          <a:lstStyle/>
          <a:p>
            <a:pPr algn="r"/>
            <a:r>
              <a:rPr lang="en-GB" dirty="0" smtClean="0"/>
              <a:t>I think 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3744416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/>
              <a:t>When you are working with a friend, use these to explain what you are thinking …</a:t>
            </a:r>
          </a:p>
          <a:p>
            <a:pPr marL="0" indent="0">
              <a:buNone/>
            </a:pPr>
            <a:endParaRPr lang="en-GB" sz="2000" b="1" dirty="0" smtClean="0"/>
          </a:p>
          <a:p>
            <a:r>
              <a:rPr lang="en-GB" sz="2000" dirty="0" smtClean="0"/>
              <a:t>It </a:t>
            </a:r>
            <a:r>
              <a:rPr lang="en-GB" sz="2000" dirty="0"/>
              <a:t>could be this because …</a:t>
            </a:r>
          </a:p>
          <a:p>
            <a:r>
              <a:rPr lang="en-GB" sz="2000" dirty="0"/>
              <a:t>It can’t </a:t>
            </a:r>
            <a:r>
              <a:rPr lang="en-GB" sz="2000" dirty="0" smtClean="0"/>
              <a:t>be </a:t>
            </a:r>
            <a:r>
              <a:rPr lang="en-GB" sz="2000" dirty="0"/>
              <a:t>this because …</a:t>
            </a:r>
          </a:p>
          <a:p>
            <a:r>
              <a:rPr lang="en-GB" sz="2000" dirty="0"/>
              <a:t>This total </a:t>
            </a:r>
            <a:r>
              <a:rPr lang="en-GB" sz="2000" dirty="0" smtClean="0"/>
              <a:t>is more/less </a:t>
            </a:r>
            <a:r>
              <a:rPr lang="en-GB" sz="2000" dirty="0"/>
              <a:t>than this one so …</a:t>
            </a:r>
          </a:p>
          <a:p>
            <a:r>
              <a:rPr lang="en-GB" sz="2000" dirty="0"/>
              <a:t>The sum of these numbers is a multiple of 10 so …</a:t>
            </a:r>
          </a:p>
          <a:p>
            <a:r>
              <a:rPr lang="en-GB" sz="2000" dirty="0"/>
              <a:t>If we do </a:t>
            </a:r>
            <a:r>
              <a:rPr lang="en-GB" sz="2000" i="1" u="sng" dirty="0"/>
              <a:t>this</a:t>
            </a:r>
            <a:r>
              <a:rPr lang="en-GB" sz="2000" dirty="0"/>
              <a:t> then …</a:t>
            </a:r>
          </a:p>
          <a:p>
            <a:r>
              <a:rPr lang="en-GB" sz="2000" dirty="0"/>
              <a:t>I wonder what will happen if …</a:t>
            </a:r>
          </a:p>
          <a:p>
            <a:r>
              <a:rPr lang="en-GB" sz="2000" dirty="0"/>
              <a:t>I know </a:t>
            </a:r>
            <a:r>
              <a:rPr lang="en-GB" sz="2000" i="1" u="sng" dirty="0"/>
              <a:t>this</a:t>
            </a:r>
            <a:r>
              <a:rPr lang="en-GB" sz="2000" dirty="0"/>
              <a:t> so </a:t>
            </a:r>
            <a:r>
              <a:rPr lang="en-GB" sz="2000" dirty="0" smtClean="0"/>
              <a:t>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5277074"/>
            <a:ext cx="233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bigger </a:t>
            </a: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576" y="5756996"/>
            <a:ext cx="24498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smaller than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5576" y="4797152"/>
            <a:ext cx="290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an even number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5576" y="6217082"/>
            <a:ext cx="27944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an odd number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95936" y="5284878"/>
            <a:ext cx="3373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the answer has to be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95936" y="4797152"/>
            <a:ext cx="3796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if we multiply by 10 then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95936" y="5756996"/>
            <a:ext cx="26292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is a multiple of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95936" y="6157106"/>
            <a:ext cx="23599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is a factor of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40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 smtClean="0"/>
              <a:t>Registered charity committed to improving mathematics education</a:t>
            </a:r>
          </a:p>
          <a:p>
            <a:pPr eaLnBrk="1" hangingPunct="1"/>
            <a:r>
              <a:rPr lang="en-GB" altLang="en-US" dirty="0" smtClean="0"/>
              <a:t>Independent UK curriculum development body</a:t>
            </a:r>
          </a:p>
          <a:p>
            <a:pPr eaLnBrk="1" hangingPunct="1"/>
            <a:r>
              <a:rPr lang="en-GB" altLang="en-US" dirty="0" smtClean="0"/>
              <a:t>We offer continuing professional development courses, provide specialist tuition for students and work </a:t>
            </a:r>
            <a:r>
              <a:rPr lang="en-GB" altLang="en-US" smtClean="0"/>
              <a:t>with employers </a:t>
            </a:r>
            <a:r>
              <a:rPr lang="en-GB" altLang="en-US" dirty="0" smtClean="0"/>
              <a:t>to enhance mathematical skills in the workplace</a:t>
            </a:r>
          </a:p>
          <a:p>
            <a:pPr eaLnBrk="1" hangingPunct="1"/>
            <a:r>
              <a:rPr lang="en-GB" altLang="en-US" dirty="0" smtClean="0"/>
              <a:t>We also pioneer the development of innovative teaching and learning resources</a:t>
            </a:r>
          </a:p>
        </p:txBody>
      </p:sp>
      <p:pic>
        <p:nvPicPr>
          <p:cNvPr id="5" name="Picture 4" descr="C:\Users\alison.hopper\AppData\Local\Microsoft\Windows\INetCache\Content.Outlook\3UQFJXVX\get-calculating logo (002)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5356"/>
            <a:ext cx="2066925" cy="60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18255</TotalTime>
  <Words>466</Words>
  <Application>Microsoft Office PowerPoint</Application>
  <PresentationFormat>On-screen Show (4:3)</PresentationFormat>
  <Paragraphs>126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</vt:lpstr>
      <vt:lpstr>Wingdings</vt:lpstr>
      <vt:lpstr>ヒラギノ角ゴ Pro W3</vt:lpstr>
      <vt:lpstr>Blank Presentation</vt:lpstr>
      <vt:lpstr>PowerPoint Presentation</vt:lpstr>
      <vt:lpstr>Year 6 Calculator Challenge Lesson </vt:lpstr>
      <vt:lpstr>Top tips for using your calculator</vt:lpstr>
      <vt:lpstr>Round About?</vt:lpstr>
      <vt:lpstr>Take 3, 4 or 5?</vt:lpstr>
      <vt:lpstr>Part, part whole diagrams</vt:lpstr>
      <vt:lpstr>Take 3, 4 or 5?</vt:lpstr>
      <vt:lpstr>I think ….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Aimee Corbett</cp:lastModifiedBy>
  <cp:revision>128</cp:revision>
  <cp:lastPrinted>2019-05-16T13:34:48Z</cp:lastPrinted>
  <dcterms:created xsi:type="dcterms:W3CDTF">2012-04-23T14:18:00Z</dcterms:created>
  <dcterms:modified xsi:type="dcterms:W3CDTF">2019-10-18T13:17:10Z</dcterms:modified>
</cp:coreProperties>
</file>