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7" r:id="rId3"/>
    <p:sldId id="297" r:id="rId4"/>
    <p:sldId id="296" r:id="rId5"/>
    <p:sldId id="288" r:id="rId6"/>
    <p:sldId id="295" r:id="rId7"/>
    <p:sldId id="290" r:id="rId8"/>
    <p:sldId id="289" r:id="rId9"/>
    <p:sldId id="291" r:id="rId10"/>
    <p:sldId id="293" r:id="rId11"/>
    <p:sldId id="294" r:id="rId12"/>
    <p:sldId id="292" r:id="rId13"/>
    <p:sldId id="283" r:id="rId14"/>
    <p:sldId id="265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4" autoAdjust="0"/>
    <p:restoredTop sz="80895" autoAdjust="0"/>
  </p:normalViewPr>
  <p:slideViewPr>
    <p:cSldViewPr>
      <p:cViewPr varScale="1">
        <p:scale>
          <a:sx n="96" d="100"/>
          <a:sy n="96" d="100"/>
        </p:scale>
        <p:origin x="178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5/31/2019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5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47662" y="1052736"/>
            <a:ext cx="6069360" cy="1656184"/>
          </a:xfrm>
        </p:spPr>
        <p:txBody>
          <a:bodyPr/>
          <a:lstStyle/>
          <a:p>
            <a:pPr algn="ctr"/>
            <a:r>
              <a:rPr lang="en-GB" dirty="0" smtClean="0"/>
              <a:t>Year 7 Calculator Challenge Lesson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3711217" y="2708920"/>
            <a:ext cx="1742249" cy="35069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239" y="19490"/>
            <a:ext cx="2247566" cy="745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to know your calculator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364" y="1628800"/>
            <a:ext cx="8363272" cy="485313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Look at your calculator</a:t>
            </a:r>
          </a:p>
          <a:p>
            <a:r>
              <a:rPr lang="en-GB" dirty="0" smtClean="0"/>
              <a:t>What is the difference between the scientific calculator and the ones you have used before?</a:t>
            </a:r>
          </a:p>
          <a:p>
            <a:r>
              <a:rPr lang="en-GB" dirty="0" smtClean="0"/>
              <a:t>How can each key have more than one function?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20572879">
            <a:off x="4212536" y="4405680"/>
            <a:ext cx="1264985" cy="21513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1731190">
            <a:off x="6652686" y="3669372"/>
            <a:ext cx="1447153" cy="2912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1" y="5158465"/>
            <a:ext cx="3607197" cy="11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3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111770"/>
            <a:ext cx="6300192" cy="580926"/>
          </a:xfrm>
        </p:spPr>
        <p:txBody>
          <a:bodyPr/>
          <a:lstStyle/>
          <a:p>
            <a:pPr algn="r"/>
            <a:r>
              <a:rPr lang="en-GB" sz="3600" dirty="0" smtClean="0"/>
              <a:t>Brackets-a-go-go</a:t>
            </a:r>
            <a:endParaRPr lang="en-GB" sz="36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63356" y="1207369"/>
            <a:ext cx="778105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many different ways can you use brackets to create different values for this expression?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 x 4 + 8 ÷ 2 –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would you use brackets to give these values?</a:t>
            </a:r>
            <a:endParaRPr kumimoji="0" lang="en-GB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491302" y="3717032"/>
          <a:ext cx="5725160" cy="2429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7185"/>
                <a:gridCol w="2847975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2060"/>
                          </a:solidFill>
                          <a:effectLst/>
                        </a:rPr>
                        <a:t> = 31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2060"/>
                          </a:solidFill>
                          <a:effectLst/>
                        </a:rPr>
                        <a:t>= 35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2060"/>
                          </a:solidFill>
                          <a:effectLst/>
                        </a:rPr>
                        <a:t>= 84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2060"/>
                          </a:solidFill>
                          <a:effectLst/>
                        </a:rPr>
                        <a:t>= 49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2060"/>
                          </a:solidFill>
                          <a:effectLst/>
                        </a:rPr>
                        <a:t>= 41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2060"/>
                          </a:solidFill>
                          <a:effectLst/>
                        </a:rPr>
                        <a:t>= 17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</a:rPr>
                        <a:t>Are there any more values that the calculation can have?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Oval Callout 5"/>
          <p:cNvSpPr/>
          <p:nvPr/>
        </p:nvSpPr>
        <p:spPr bwMode="auto">
          <a:xfrm>
            <a:off x="6444208" y="1562100"/>
            <a:ext cx="2304256" cy="1578868"/>
          </a:xfrm>
          <a:prstGeom prst="wedgeEllipseCallout">
            <a:avLst>
              <a:gd name="adj1" fmla="val -64356"/>
              <a:gd name="adj2" fmla="val 30456"/>
            </a:avLst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How will you deal with the brackets on your calculator?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73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344" y="68099"/>
            <a:ext cx="4191926" cy="580926"/>
          </a:xfrm>
        </p:spPr>
        <p:txBody>
          <a:bodyPr/>
          <a:lstStyle/>
          <a:p>
            <a:pPr algn="r"/>
            <a:r>
              <a:rPr lang="en-GB" sz="3200" dirty="0" smtClean="0"/>
              <a:t>Multiple Digit Magic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729046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Write a 3-digit number where all the digits are the same.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Add up the digits.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Divide the 3-digit number by the sum of the digits.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Record the quotient (answer).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Repeat with other numbers.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What do you notice?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Why do you think this happens?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88832" y="2057530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444</a:t>
            </a:r>
          </a:p>
          <a:p>
            <a:r>
              <a:rPr lang="en-GB" sz="3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+ 4 + 4 = 12</a:t>
            </a:r>
          </a:p>
          <a:p>
            <a:r>
              <a:rPr lang="en-GB" sz="3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444 ÷ </a:t>
            </a:r>
            <a:r>
              <a:rPr lang="en-GB" sz="3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= 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3674066"/>
            <a:ext cx="8229600" cy="2995294"/>
          </a:xfrm>
          <a:prstGeom prst="rect">
            <a:avLst/>
          </a:prstGeom>
          <a:ln>
            <a:solidFill>
              <a:srgbClr val="002350"/>
            </a:solidFill>
          </a:ln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solidFill>
                  <a:srgbClr val="002060"/>
                </a:solidFill>
              </a:rPr>
              <a:t>I noticed that ….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>
              <a:solidFill>
                <a:srgbClr val="00206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 smtClean="0">
              <a:solidFill>
                <a:srgbClr val="00206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>
              <a:solidFill>
                <a:srgbClr val="00206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solidFill>
                  <a:srgbClr val="002060"/>
                </a:solidFill>
              </a:rPr>
              <a:t>I think this happens because …</a:t>
            </a:r>
          </a:p>
        </p:txBody>
      </p:sp>
    </p:spTree>
    <p:extLst>
      <p:ext uri="{BB962C8B-B14F-4D97-AF65-F5344CB8AC3E}">
        <p14:creationId xmlns:p14="http://schemas.microsoft.com/office/powerpoint/2010/main" val="276964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344" y="68099"/>
            <a:ext cx="4191926" cy="580926"/>
          </a:xfrm>
        </p:spPr>
        <p:txBody>
          <a:bodyPr/>
          <a:lstStyle/>
          <a:p>
            <a:pPr algn="r"/>
            <a:r>
              <a:rPr lang="en-GB" sz="3200" dirty="0" smtClean="0"/>
              <a:t>Multiple Digit Magic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729046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What if we think of the number as </a:t>
            </a:r>
            <a:r>
              <a:rPr lang="en-GB" sz="2000" i="1" dirty="0" err="1" smtClean="0">
                <a:solidFill>
                  <a:srgbClr val="002060"/>
                </a:solidFill>
              </a:rPr>
              <a:t>nnn</a:t>
            </a:r>
            <a:r>
              <a:rPr lang="en-GB" sz="2000" dirty="0" smtClean="0">
                <a:solidFill>
                  <a:srgbClr val="002060"/>
                </a:solidFill>
              </a:rPr>
              <a:t>?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Can we use place value to think about the number?</a:t>
            </a:r>
          </a:p>
          <a:p>
            <a:pPr marL="0" indent="0"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How can thinking about this help us to explain what is happening?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Can we enter </a:t>
            </a:r>
            <a:r>
              <a:rPr lang="en-GB" sz="2000" i="1" dirty="0" err="1" smtClean="0">
                <a:solidFill>
                  <a:srgbClr val="002060"/>
                </a:solidFill>
              </a:rPr>
              <a:t>nnn</a:t>
            </a:r>
            <a:r>
              <a:rPr lang="en-GB" sz="2000" dirty="0" smtClean="0">
                <a:solidFill>
                  <a:srgbClr val="002060"/>
                </a:solidFill>
              </a:rPr>
              <a:t> into the calculator???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3674066"/>
            <a:ext cx="8229600" cy="2995294"/>
          </a:xfrm>
          <a:prstGeom prst="rect">
            <a:avLst/>
          </a:prstGeom>
          <a:ln>
            <a:solidFill>
              <a:srgbClr val="002350"/>
            </a:solidFill>
          </a:ln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solidFill>
                  <a:srgbClr val="002060"/>
                </a:solidFill>
              </a:rPr>
              <a:t>I noticed that ….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>
              <a:solidFill>
                <a:srgbClr val="00206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 smtClean="0">
              <a:solidFill>
                <a:srgbClr val="00206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>
              <a:solidFill>
                <a:srgbClr val="00206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solidFill>
                  <a:srgbClr val="002060"/>
                </a:solidFill>
              </a:rPr>
              <a:t>I think this happens because …</a:t>
            </a:r>
          </a:p>
        </p:txBody>
      </p:sp>
    </p:spTree>
    <p:extLst>
      <p:ext uri="{BB962C8B-B14F-4D97-AF65-F5344CB8AC3E}">
        <p14:creationId xmlns:p14="http://schemas.microsoft.com/office/powerpoint/2010/main" val="229966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056" y="111770"/>
            <a:ext cx="3826768" cy="580926"/>
          </a:xfrm>
        </p:spPr>
        <p:txBody>
          <a:bodyPr/>
          <a:lstStyle/>
          <a:p>
            <a:pPr algn="r"/>
            <a:r>
              <a:rPr lang="en-GB" sz="3200" dirty="0" smtClean="0"/>
              <a:t>Be Square!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864" y="1052736"/>
            <a:ext cx="8640960" cy="1827611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solidFill>
                  <a:srgbClr val="002060"/>
                </a:solidFill>
              </a:rPr>
              <a:t>Which numbers can be expressed as the sum of two squares?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002060"/>
                </a:solidFill>
              </a:rPr>
              <a:t>5 = 4 + 1 = 2</a:t>
            </a:r>
            <a:r>
              <a:rPr lang="en-GB" sz="2400" baseline="30000" dirty="0" smtClean="0">
                <a:solidFill>
                  <a:srgbClr val="002060"/>
                </a:solidFill>
              </a:rPr>
              <a:t>2</a:t>
            </a:r>
            <a:r>
              <a:rPr lang="en-GB" sz="2400" dirty="0" smtClean="0">
                <a:solidFill>
                  <a:srgbClr val="002060"/>
                </a:solidFill>
              </a:rPr>
              <a:t> + 1</a:t>
            </a:r>
            <a:r>
              <a:rPr lang="en-GB" sz="2400" baseline="30000" dirty="0" smtClean="0">
                <a:solidFill>
                  <a:srgbClr val="002060"/>
                </a:solidFill>
              </a:rPr>
              <a:t>2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002060"/>
                </a:solidFill>
              </a:rPr>
              <a:t>Which of these numbers can also be expressed as the sum of 2 squares?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7558"/>
              </p:ext>
            </p:extLst>
          </p:nvPr>
        </p:nvGraphicFramePr>
        <p:xfrm>
          <a:off x="827584" y="3089634"/>
          <a:ext cx="7488832" cy="3384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936104"/>
                <a:gridCol w="936104"/>
                <a:gridCol w="936104"/>
                <a:gridCol w="936104"/>
                <a:gridCol w="936104"/>
                <a:gridCol w="936104"/>
                <a:gridCol w="936104"/>
              </a:tblGrid>
              <a:tr h="564063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GB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6406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6406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6406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6406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6406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372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8144" y="181180"/>
            <a:ext cx="3240360" cy="580926"/>
          </a:xfrm>
        </p:spPr>
        <p:txBody>
          <a:bodyPr/>
          <a:lstStyle/>
          <a:p>
            <a:pPr algn="r"/>
            <a:r>
              <a:rPr lang="en-GB" sz="3200" dirty="0" smtClean="0"/>
              <a:t>Rooting it Out!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268760"/>
            <a:ext cx="8424936" cy="5016758"/>
          </a:xfrm>
          <a:prstGeom prst="rect">
            <a:avLst/>
          </a:prstGeom>
          <a:noFill/>
          <a:ln>
            <a:solidFill>
              <a:srgbClr val="00235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accurately can you estimate the square roots </a:t>
            </a: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numbers?</a:t>
            </a:r>
            <a:endParaRPr lang="en-GB" alt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strategies can you use to estimate the square root of a number</a:t>
            </a: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0"/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maths do you think the            key is doing? </a:t>
            </a:r>
          </a:p>
          <a:p>
            <a:pPr lvl="0"/>
            <a:endParaRPr lang="en-GB" alt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endParaRPr lang="en-GB" alt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4325094"/>
            <a:ext cx="67627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1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131024" cy="580926"/>
          </a:xfrm>
        </p:spPr>
        <p:txBody>
          <a:bodyPr/>
          <a:lstStyle/>
          <a:p>
            <a:pPr algn="r"/>
            <a:r>
              <a:rPr lang="en-GB" sz="2800" dirty="0" smtClean="0"/>
              <a:t>Beyond Integers: Call that a number?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592288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 smtClean="0"/>
              <a:t>Is </a:t>
            </a:r>
            <a:r>
              <a:rPr lang="en-GB" sz="1800" b="1" dirty="0"/>
              <a:t>the following statement always, sometimes or never true? Explain your reasoning</a:t>
            </a:r>
            <a:r>
              <a:rPr lang="en-GB" sz="1800" b="1" dirty="0" smtClean="0"/>
              <a:t>.</a:t>
            </a:r>
          </a:p>
          <a:p>
            <a:pPr marL="0" indent="0">
              <a:buNone/>
            </a:pPr>
            <a:endParaRPr lang="en-GB" sz="1800" b="1" dirty="0"/>
          </a:p>
          <a:p>
            <a:pPr marL="457200" lvl="1" indent="0" algn="ctr">
              <a:buNone/>
            </a:pPr>
            <a:r>
              <a:rPr lang="en-GB" sz="1800" b="1" dirty="0"/>
              <a:t>‘Addition and multiplication make numbers bigger, subtraction and division make numbers smaller.’	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9632" y="2780928"/>
            <a:ext cx="8229600" cy="324036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 smtClean="0"/>
              <a:t>What count as ‘numbers’?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2400" kern="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 smtClean="0"/>
              <a:t>What do we mean by ‘bigger’ and ‘smaller’?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2400" kern="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 smtClean="0"/>
              <a:t>How do we describe the different values in an expression or calculation?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2383551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116632"/>
            <a:ext cx="6275040" cy="580926"/>
          </a:xfrm>
        </p:spPr>
        <p:txBody>
          <a:bodyPr/>
          <a:lstStyle/>
          <a:p>
            <a:pPr algn="r"/>
            <a:r>
              <a:rPr lang="en-GB" sz="3200" dirty="0" smtClean="0"/>
              <a:t>Beyond Integers: The key keys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1800200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 smtClean="0"/>
              <a:t>Is </a:t>
            </a:r>
            <a:r>
              <a:rPr lang="en-GB" sz="1800" b="1" dirty="0"/>
              <a:t>the following statement always, sometimes or never true? Explain your reasoning</a:t>
            </a:r>
            <a:r>
              <a:rPr lang="en-GB" sz="1800" b="1" dirty="0" smtClean="0"/>
              <a:t>.</a:t>
            </a:r>
          </a:p>
          <a:p>
            <a:pPr marL="0" indent="0">
              <a:buNone/>
            </a:pPr>
            <a:endParaRPr lang="en-GB" sz="1800" b="1" dirty="0"/>
          </a:p>
          <a:p>
            <a:pPr marL="457200" lvl="1" indent="0" algn="ctr">
              <a:buNone/>
            </a:pPr>
            <a:r>
              <a:rPr lang="en-GB" sz="1800" b="1" dirty="0"/>
              <a:t>‘Addition and multiplication make numbers bigger, subtraction and division make numbers smaller.’	</a:t>
            </a:r>
          </a:p>
        </p:txBody>
      </p:sp>
      <p:pic>
        <p:nvPicPr>
          <p:cNvPr id="12" name="Picture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2708920"/>
            <a:ext cx="675506" cy="541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91680" y="2794888"/>
            <a:ext cx="7283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Pressing this key before entering a value will make the value negative</a:t>
            </a:r>
            <a:endParaRPr lang="en-GB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34" y="3505870"/>
            <a:ext cx="666048" cy="6755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67704" y="3658984"/>
            <a:ext cx="7283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key will allow you to enter fractions into the calculator</a:t>
            </a:r>
          </a:p>
          <a:p>
            <a:r>
              <a:rPr lang="en-GB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 and this key will allow you to enter mixed numbers</a:t>
            </a:r>
          </a:p>
          <a:p>
            <a:endParaRPr lang="en-GB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arrow keys to move the cursor to the correct part of the fraction or mixed number</a:t>
            </a:r>
            <a:endParaRPr lang="en-GB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34" y="5482264"/>
            <a:ext cx="666048" cy="51876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67704" y="5418480"/>
            <a:ext cx="7283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key (toggle key) allows you to switch between fraction and decimal answers</a:t>
            </a:r>
            <a:endParaRPr lang="en-GB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1" y="4527382"/>
            <a:ext cx="816135" cy="60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95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218" y="879268"/>
            <a:ext cx="8229600" cy="813393"/>
          </a:xfrm>
        </p:spPr>
        <p:txBody>
          <a:bodyPr/>
          <a:lstStyle/>
          <a:p>
            <a:pPr marL="457200" lvl="1" indent="0" algn="ctr">
              <a:buNone/>
            </a:pPr>
            <a:r>
              <a:rPr lang="en-GB" sz="1800" b="1" dirty="0" smtClean="0"/>
              <a:t>‘</a:t>
            </a:r>
            <a:r>
              <a:rPr lang="en-GB" sz="1800" b="1" dirty="0"/>
              <a:t>Addition and multiplication make numbers bigger, subtraction and division make numbers smaller.’	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15218" y="4218326"/>
            <a:ext cx="8229600" cy="288032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1600" b="1" kern="0" dirty="0" smtClean="0"/>
              <a:t>Use the language in the table to complete the sentence in as may ways as you can</a:t>
            </a:r>
            <a:endParaRPr lang="en-GB" sz="1600" kern="0" dirty="0" smtClean="0"/>
          </a:p>
          <a:p>
            <a:pPr marL="0" indent="0" algn="ctr">
              <a:buFont typeface="Wingdings" panose="05000000000000000000" pitchFamily="2" charset="2"/>
              <a:buNone/>
            </a:pPr>
            <a:endParaRPr lang="en-GB" sz="1800" b="1" kern="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15218" y="1484784"/>
            <a:ext cx="8229600" cy="2609493"/>
          </a:xfrm>
          <a:prstGeom prst="rect">
            <a:avLst/>
          </a:prstGeom>
          <a:ln>
            <a:solidFill>
              <a:srgbClr val="002350"/>
            </a:solidFill>
          </a:ln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1800" b="1" kern="0" dirty="0" smtClean="0"/>
              <a:t>I think the statement is always/sometimes/never true because …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1800" b="1" kern="0" dirty="0" smtClean="0"/>
              <a:t>Here is the evidence to support my answer:</a:t>
            </a:r>
            <a:endParaRPr lang="en-GB" sz="1800" b="1" kern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688668"/>
              </p:ext>
            </p:extLst>
          </p:nvPr>
        </p:nvGraphicFramePr>
        <p:xfrm>
          <a:off x="549976" y="5244024"/>
          <a:ext cx="8229601" cy="1369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/>
                <a:gridCol w="1800200"/>
                <a:gridCol w="1656184"/>
                <a:gridCol w="326104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multiplied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subtracted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divided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whole numbers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than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 than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decimals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mixed numbers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quotient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resulting value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than the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 number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smaller than the initial number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than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smaller than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than the dividend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smaller than the multiplicand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14614"/>
              </p:ext>
            </p:extLst>
          </p:nvPr>
        </p:nvGraphicFramePr>
        <p:xfrm>
          <a:off x="208132" y="4674365"/>
          <a:ext cx="87484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94"/>
                <a:gridCol w="936226"/>
                <a:gridCol w="504056"/>
                <a:gridCol w="989836"/>
                <a:gridCol w="882372"/>
                <a:gridCol w="864096"/>
                <a:gridCol w="1368152"/>
                <a:gridCol w="125959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rgbClr val="0023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the numbers being</a:t>
                      </a:r>
                      <a:endParaRPr lang="en-GB" sz="1400" b="1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1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rgbClr val="0023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</a:t>
                      </a:r>
                      <a:endParaRPr lang="en-GB" sz="1400" b="1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1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rgbClr val="0023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then the</a:t>
                      </a:r>
                      <a:endParaRPr lang="en-GB" sz="1400" b="1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1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rgbClr val="0023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always be</a:t>
                      </a:r>
                      <a:endParaRPr lang="en-GB" sz="1400" b="1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rgbClr val="0023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94928" y="4218326"/>
            <a:ext cx="8974832" cy="252304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131024" cy="580926"/>
          </a:xfrm>
        </p:spPr>
        <p:txBody>
          <a:bodyPr/>
          <a:lstStyle/>
          <a:p>
            <a:pPr algn="r"/>
            <a:r>
              <a:rPr lang="en-GB" sz="2800" dirty="0" smtClean="0"/>
              <a:t>Beyond Integers: Call that a number?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49295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67" y="836712"/>
            <a:ext cx="8229600" cy="1845223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 smtClean="0"/>
              <a:t>Is </a:t>
            </a:r>
            <a:r>
              <a:rPr lang="en-GB" sz="1800" b="1" dirty="0"/>
              <a:t>the following statement always, sometimes or never true? Explain your reasoning</a:t>
            </a:r>
            <a:r>
              <a:rPr lang="en-GB" sz="1800" b="1" dirty="0" smtClean="0"/>
              <a:t>.</a:t>
            </a:r>
          </a:p>
          <a:p>
            <a:pPr marL="0" indent="0">
              <a:buNone/>
            </a:pPr>
            <a:endParaRPr lang="en-GB" sz="1800" b="1" dirty="0"/>
          </a:p>
          <a:p>
            <a:pPr marL="457200" lvl="1" indent="0" algn="ctr">
              <a:buNone/>
            </a:pPr>
            <a:r>
              <a:rPr lang="en-GB" sz="1800" b="1" dirty="0"/>
              <a:t>‘Addition and multiplication make numbers bigger, subtraction and division make numbers smaller.’	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9567" y="2852936"/>
            <a:ext cx="8229600" cy="3672408"/>
          </a:xfrm>
          <a:prstGeom prst="rect">
            <a:avLst/>
          </a:prstGeom>
          <a:ln>
            <a:solidFill>
              <a:srgbClr val="002350"/>
            </a:solidFill>
          </a:ln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1800" b="1" kern="0" dirty="0" smtClean="0"/>
              <a:t>I think the statement is always/sometimes/never true because …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1800" b="1" kern="0" dirty="0" smtClean="0"/>
              <a:t>Here is the evidence to support my answer: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b="1" kern="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131024" cy="580926"/>
          </a:xfrm>
        </p:spPr>
        <p:txBody>
          <a:bodyPr/>
          <a:lstStyle/>
          <a:p>
            <a:pPr algn="r"/>
            <a:r>
              <a:rPr lang="en-GB" sz="2800" dirty="0" smtClean="0"/>
              <a:t>Beyond Integers: Call that a number?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78840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912" y="159857"/>
            <a:ext cx="4906888" cy="537882"/>
          </a:xfrm>
        </p:spPr>
        <p:txBody>
          <a:bodyPr/>
          <a:lstStyle/>
          <a:p>
            <a:pPr algn="r"/>
            <a:r>
              <a:rPr lang="en-GB" sz="3200" dirty="0" smtClean="0"/>
              <a:t>I think ….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3024336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</a:rPr>
              <a:t>When you are working with a friend, use these to explain what you are thinking …</a:t>
            </a:r>
          </a:p>
          <a:p>
            <a:pPr marL="0" indent="0">
              <a:buNone/>
            </a:pPr>
            <a:endParaRPr lang="en-GB" sz="2000" b="1" dirty="0" smtClean="0"/>
          </a:p>
          <a:p>
            <a:r>
              <a:rPr lang="en-GB" sz="2000" dirty="0" smtClean="0"/>
              <a:t>It </a:t>
            </a:r>
            <a:r>
              <a:rPr lang="en-GB" sz="2000" dirty="0"/>
              <a:t>could be this because …</a:t>
            </a:r>
          </a:p>
          <a:p>
            <a:r>
              <a:rPr lang="en-GB" sz="2000" dirty="0"/>
              <a:t>It can’t </a:t>
            </a:r>
            <a:r>
              <a:rPr lang="en-GB" sz="2000" dirty="0" smtClean="0"/>
              <a:t>be </a:t>
            </a:r>
            <a:r>
              <a:rPr lang="en-GB" sz="2000" dirty="0"/>
              <a:t>this because …</a:t>
            </a:r>
          </a:p>
          <a:p>
            <a:r>
              <a:rPr lang="en-GB" sz="2000" dirty="0" smtClean="0"/>
              <a:t>If </a:t>
            </a:r>
            <a:r>
              <a:rPr lang="en-GB" sz="2000" dirty="0"/>
              <a:t>we do </a:t>
            </a:r>
            <a:r>
              <a:rPr lang="en-GB" sz="2000" i="1" u="sng" dirty="0"/>
              <a:t>this</a:t>
            </a:r>
            <a:r>
              <a:rPr lang="en-GB" sz="2000" dirty="0"/>
              <a:t> then …</a:t>
            </a:r>
          </a:p>
          <a:p>
            <a:r>
              <a:rPr lang="en-GB" sz="2000" dirty="0"/>
              <a:t>I wonder what will happen if …</a:t>
            </a:r>
          </a:p>
          <a:p>
            <a:r>
              <a:rPr lang="en-GB" sz="2000" dirty="0"/>
              <a:t>I know </a:t>
            </a:r>
            <a:r>
              <a:rPr lang="en-GB" sz="2000" i="1" u="sng" dirty="0"/>
              <a:t>this</a:t>
            </a:r>
            <a:r>
              <a:rPr lang="en-GB" sz="2000" dirty="0"/>
              <a:t> so </a:t>
            </a:r>
            <a:r>
              <a:rPr lang="en-GB" sz="2000" dirty="0" smtClean="0"/>
              <a:t>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1187624" y="4794539"/>
            <a:ext cx="233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bigger </a:t>
            </a: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624" y="5274461"/>
            <a:ext cx="24498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smaller than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4314617"/>
            <a:ext cx="290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an even number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5734547"/>
            <a:ext cx="27944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an odd number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27984" y="5334437"/>
            <a:ext cx="3373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the answer has to be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27984" y="4812460"/>
            <a:ext cx="3796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if we multiply by 10 then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40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 smtClean="0"/>
              <a:t>Registered charity committed to improving mathematics education</a:t>
            </a:r>
          </a:p>
          <a:p>
            <a:pPr eaLnBrk="1" hangingPunct="1"/>
            <a:r>
              <a:rPr lang="en-GB" altLang="en-US" dirty="0" smtClean="0"/>
              <a:t>Independent UK curriculum development body</a:t>
            </a:r>
          </a:p>
          <a:p>
            <a:pPr eaLnBrk="1" hangingPunct="1"/>
            <a:r>
              <a:rPr lang="en-GB" altLang="en-US" dirty="0" smtClean="0"/>
              <a:t>We offer continuing professional development courses, provide specialist tuition for students and work </a:t>
            </a:r>
            <a:r>
              <a:rPr lang="en-GB" altLang="en-US" smtClean="0"/>
              <a:t>with employers </a:t>
            </a:r>
            <a:r>
              <a:rPr lang="en-GB" altLang="en-US" dirty="0" smtClean="0"/>
              <a:t>to enhance mathematical skills in the workplace</a:t>
            </a:r>
          </a:p>
          <a:p>
            <a:pPr eaLnBrk="1" hangingPunct="1"/>
            <a:r>
              <a:rPr lang="en-GB" altLang="en-US" dirty="0" smtClean="0"/>
              <a:t>We also pioneer the development of innovative teaching and learning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27261</TotalTime>
  <Words>845</Words>
  <Application>Microsoft Office PowerPoint</Application>
  <PresentationFormat>On-screen Show (4:3)</PresentationFormat>
  <Paragraphs>207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Rockwell</vt:lpstr>
      <vt:lpstr>Times</vt:lpstr>
      <vt:lpstr>Times New Roman</vt:lpstr>
      <vt:lpstr>Wingdings</vt:lpstr>
      <vt:lpstr>ヒラギノ角ゴ Pro W3</vt:lpstr>
      <vt:lpstr>Blank Presentation</vt:lpstr>
      <vt:lpstr>PowerPoint Presentation</vt:lpstr>
      <vt:lpstr>Year 7 Calculator Challenge Lesson </vt:lpstr>
      <vt:lpstr>Getting to know your calculator</vt:lpstr>
      <vt:lpstr>Brackets-a-go-go</vt:lpstr>
      <vt:lpstr>Multiple Digit Magic</vt:lpstr>
      <vt:lpstr>Multiple Digit Magic</vt:lpstr>
      <vt:lpstr>Be Square!</vt:lpstr>
      <vt:lpstr>Rooting it Out!</vt:lpstr>
      <vt:lpstr>Beyond Integers: Call that a number?</vt:lpstr>
      <vt:lpstr>Beyond Integers: The key keys</vt:lpstr>
      <vt:lpstr>Beyond Integers: Call that a number?</vt:lpstr>
      <vt:lpstr>Beyond Integers: Call that a number?</vt:lpstr>
      <vt:lpstr>I think ….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James Barker</cp:lastModifiedBy>
  <cp:revision>135</cp:revision>
  <dcterms:created xsi:type="dcterms:W3CDTF">2012-04-23T14:18:00Z</dcterms:created>
  <dcterms:modified xsi:type="dcterms:W3CDTF">2019-05-31T13:07:06Z</dcterms:modified>
</cp:coreProperties>
</file>