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30"/>
  </p:notesMasterIdLst>
  <p:handoutMasterIdLst>
    <p:handoutMasterId r:id="rId31"/>
  </p:handoutMasterIdLst>
  <p:sldIdLst>
    <p:sldId id="687" r:id="rId2"/>
    <p:sldId id="704" r:id="rId3"/>
    <p:sldId id="706" r:id="rId4"/>
    <p:sldId id="707" r:id="rId5"/>
    <p:sldId id="703" r:id="rId6"/>
    <p:sldId id="708" r:id="rId7"/>
    <p:sldId id="690" r:id="rId8"/>
    <p:sldId id="712" r:id="rId9"/>
    <p:sldId id="699" r:id="rId10"/>
    <p:sldId id="715" r:id="rId11"/>
    <p:sldId id="694" r:id="rId12"/>
    <p:sldId id="713" r:id="rId13"/>
    <p:sldId id="689" r:id="rId14"/>
    <p:sldId id="711" r:id="rId15"/>
    <p:sldId id="692" r:id="rId16"/>
    <p:sldId id="716" r:id="rId17"/>
    <p:sldId id="695" r:id="rId18"/>
    <p:sldId id="717" r:id="rId19"/>
    <p:sldId id="709" r:id="rId20"/>
    <p:sldId id="688" r:id="rId21"/>
    <p:sldId id="691" r:id="rId22"/>
    <p:sldId id="710" r:id="rId23"/>
    <p:sldId id="696" r:id="rId24"/>
    <p:sldId id="714" r:id="rId25"/>
    <p:sldId id="698" r:id="rId26"/>
    <p:sldId id="718" r:id="rId27"/>
    <p:sldId id="697" r:id="rId28"/>
    <p:sldId id="719" r:id="rId29"/>
  </p:sldIdLst>
  <p:sldSz cx="9144000" cy="6858000" type="screen4x3"/>
  <p:notesSz cx="9872663" cy="6858000"/>
  <p:custShowLst>
    <p:custShow name="Animator" id="0">
      <p:sldLst/>
    </p:custShow>
    <p:custShow name="Security Analyst" id="1">
      <p:sldLst/>
    </p:custShow>
    <p:custShow name="Biostat" id="2">
      <p:sldLst/>
    </p:custShow>
    <p:custShow name="Carto" id="3">
      <p:sldLst/>
    </p:custShow>
    <p:custShow name="Roller" id="4">
      <p:sldLst/>
    </p:custShow>
    <p:custShow name="Comment" id="5">
      <p:sldLst/>
    </p:custShow>
    <p:custShow name="Acoustic" id="6">
      <p:sldLst/>
    </p:custShow>
    <p:custShow name="Attorney" id="7">
      <p:sldLst/>
    </p:custShow>
    <p:custShow name="Forensic" id="8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1B93"/>
    <a:srgbClr val="9437FF"/>
    <a:srgbClr val="E000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68" autoAdjust="0"/>
    <p:restoredTop sz="71562" autoAdjust="0"/>
  </p:normalViewPr>
  <p:slideViewPr>
    <p:cSldViewPr>
      <p:cViewPr varScale="1">
        <p:scale>
          <a:sx n="59" d="100"/>
          <a:sy n="59" d="100"/>
        </p:scale>
        <p:origin x="5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230" cy="3432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1129" y="0"/>
            <a:ext cx="4279230" cy="3432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575CB-F6AA-43FB-B2CB-32F9CE862216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620"/>
            <a:ext cx="4279230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1129" y="6513620"/>
            <a:ext cx="4279230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61566-9676-443E-B52B-E1AE456EF0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461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154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2226" y="0"/>
            <a:ext cx="4278154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98D56-6DC8-4BC5-A6F1-013EF07CFB3D}" type="datetimeFigureOut">
              <a:rPr lang="en-GB" smtClean="0"/>
              <a:t>05/05/2023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22625" y="514350"/>
            <a:ext cx="3427413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267" y="3257551"/>
            <a:ext cx="789813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13909"/>
            <a:ext cx="4278154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2226" y="6513909"/>
            <a:ext cx="4278154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D81E5-F32D-425C-86C3-A41B18F915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70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59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pixabay.com</a:t>
            </a:r>
            <a:r>
              <a:rPr lang="en-US" dirty="0"/>
              <a:t>/vectors/london-panorama-tower-bridge-311833/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5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167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Houses of Parliament and Big Ben (Elizabeth Tower)</a:t>
            </a:r>
          </a:p>
          <a:p>
            <a:endParaRPr lang="en-US" b="1" dirty="0"/>
          </a:p>
          <a:p>
            <a:r>
              <a:rPr lang="en-US" b="1" dirty="0"/>
              <a:t>Discussion ideas:</a:t>
            </a:r>
          </a:p>
          <a:p>
            <a:r>
              <a:rPr lang="en-US" dirty="0"/>
              <a:t>Where is this?</a:t>
            </a:r>
          </a:p>
          <a:p>
            <a:r>
              <a:rPr lang="en-US" dirty="0"/>
              <a:t>How many windows? How long do you think it takes to clean them all?</a:t>
            </a:r>
          </a:p>
          <a:p>
            <a:r>
              <a:rPr lang="en-US" dirty="0"/>
              <a:t>How does a general election work? Do you think it is a fair method?</a:t>
            </a:r>
          </a:p>
          <a:p>
            <a:r>
              <a:rPr lang="en-US" dirty="0"/>
              <a:t>How many MPs are there? What is the breakdown by gender, party, ethnicity, age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Estimate the dimensions of the buildings</a:t>
            </a:r>
          </a:p>
          <a:p>
            <a:r>
              <a:rPr lang="en-US" dirty="0"/>
              <a:t>How much do you think upkeep would cost?</a:t>
            </a:r>
          </a:p>
          <a:p>
            <a:r>
              <a:rPr lang="en-US" dirty="0"/>
              <a:t>How much are the bars/ restaurants subsidized?</a:t>
            </a:r>
          </a:p>
          <a:p>
            <a:r>
              <a:rPr lang="en-US" dirty="0"/>
              <a:t>How does voting in the house work?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918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ideas:</a:t>
            </a:r>
          </a:p>
          <a:p>
            <a:r>
              <a:rPr lang="en-US" dirty="0"/>
              <a:t>Where is this?</a:t>
            </a:r>
          </a:p>
          <a:p>
            <a:r>
              <a:rPr lang="en-US" dirty="0"/>
              <a:t>How many windows? How long do you think it takes to clean them all?</a:t>
            </a:r>
          </a:p>
          <a:p>
            <a:r>
              <a:rPr lang="en-US" dirty="0"/>
              <a:t>How does a general election work? Do you think it is a fair method?</a:t>
            </a:r>
          </a:p>
          <a:p>
            <a:r>
              <a:rPr lang="en-US" dirty="0"/>
              <a:t>How many MPs are there? What is the breakdown by gender, party, ethnicity, age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Estimate the dimensions of the buildings</a:t>
            </a:r>
          </a:p>
          <a:p>
            <a:r>
              <a:rPr lang="en-US" dirty="0"/>
              <a:t>How much do you think upkeep would cost?</a:t>
            </a:r>
          </a:p>
          <a:p>
            <a:r>
              <a:rPr lang="en-US" dirty="0"/>
              <a:t>How much are the bars/ restaurants subsidized?</a:t>
            </a:r>
          </a:p>
          <a:p>
            <a:r>
              <a:rPr lang="en-US" dirty="0"/>
              <a:t>How does voting in the house work?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782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</a:t>
            </a:r>
          </a:p>
          <a:p>
            <a:r>
              <a:rPr lang="en-US" dirty="0"/>
              <a:t>How long do you think a London bus is?</a:t>
            </a:r>
          </a:p>
          <a:p>
            <a:r>
              <a:rPr lang="en-US" dirty="0"/>
              <a:t>How many people fit on at a time?</a:t>
            </a:r>
          </a:p>
          <a:p>
            <a:r>
              <a:rPr lang="en-US" dirty="0"/>
              <a:t>Look at a bus times app and investigate a route.</a:t>
            </a:r>
          </a:p>
          <a:p>
            <a:endParaRPr lang="en-US" dirty="0"/>
          </a:p>
          <a:p>
            <a:r>
              <a:rPr lang="en-US" dirty="0"/>
              <a:t>Use a double-decker bus as a unit of measure </a:t>
            </a:r>
            <a:r>
              <a:rPr lang="en-US" dirty="0" err="1"/>
              <a:t>eg</a:t>
            </a:r>
            <a:endParaRPr lang="en-US" dirty="0"/>
          </a:p>
          <a:p>
            <a:r>
              <a:rPr lang="en-US" dirty="0"/>
              <a:t>How tall is the Elizabeth Tower in double decker buses?</a:t>
            </a:r>
          </a:p>
          <a:p>
            <a:r>
              <a:rPr lang="en-US" dirty="0"/>
              <a:t>Tim Harford and Matt Parker video: https://</a:t>
            </a:r>
            <a:r>
              <a:rPr lang="en-US" dirty="0" err="1"/>
              <a:t>youtu.be</a:t>
            </a:r>
            <a:r>
              <a:rPr lang="en-US" dirty="0"/>
              <a:t>/esC4HB-AjgI </a:t>
            </a:r>
          </a:p>
          <a:p>
            <a:endParaRPr lang="en-US" dirty="0"/>
          </a:p>
          <a:p>
            <a:r>
              <a:rPr lang="en-US" dirty="0"/>
              <a:t>Fermi estimate – how many buses are there in London?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306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</a:t>
            </a:r>
          </a:p>
          <a:p>
            <a:r>
              <a:rPr lang="en-US" dirty="0"/>
              <a:t>How long do you think a London bus is?</a:t>
            </a:r>
          </a:p>
          <a:p>
            <a:r>
              <a:rPr lang="en-US" dirty="0"/>
              <a:t>How many people fit on at a time?</a:t>
            </a:r>
          </a:p>
          <a:p>
            <a:r>
              <a:rPr lang="en-US" dirty="0"/>
              <a:t>Look at a bus times app and investigate a route.</a:t>
            </a:r>
          </a:p>
          <a:p>
            <a:endParaRPr lang="en-US" dirty="0"/>
          </a:p>
          <a:p>
            <a:r>
              <a:rPr lang="en-US" dirty="0"/>
              <a:t>Use a double-decker bus as a unit of measure </a:t>
            </a:r>
            <a:r>
              <a:rPr lang="en-US" dirty="0" err="1"/>
              <a:t>eg</a:t>
            </a:r>
            <a:endParaRPr lang="en-US" dirty="0"/>
          </a:p>
          <a:p>
            <a:r>
              <a:rPr lang="en-US" dirty="0"/>
              <a:t>How tall is the Elizabeth Tower in double decker buses?</a:t>
            </a:r>
          </a:p>
          <a:p>
            <a:r>
              <a:rPr lang="en-US" dirty="0"/>
              <a:t>Tim Harford and Matt Parker video: https://</a:t>
            </a:r>
            <a:r>
              <a:rPr lang="en-US" dirty="0" err="1"/>
              <a:t>youtu.be</a:t>
            </a:r>
            <a:r>
              <a:rPr lang="en-US" dirty="0"/>
              <a:t>/esC4HB-AjgI </a:t>
            </a:r>
          </a:p>
          <a:p>
            <a:endParaRPr lang="en-US" dirty="0"/>
          </a:p>
          <a:p>
            <a:r>
              <a:rPr lang="en-US" dirty="0"/>
              <a:t>Fermi estimate – how many buses are there in London?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11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London Eye</a:t>
            </a:r>
          </a:p>
          <a:p>
            <a:endParaRPr lang="en-US" b="1" dirty="0"/>
          </a:p>
          <a:p>
            <a:r>
              <a:rPr lang="en-US" b="1" dirty="0"/>
              <a:t>Discussion ideas:</a:t>
            </a:r>
          </a:p>
          <a:p>
            <a:r>
              <a:rPr lang="en-US" dirty="0"/>
              <a:t>How many pods do you think there are? </a:t>
            </a:r>
          </a:p>
          <a:p>
            <a:r>
              <a:rPr lang="en-US" dirty="0"/>
              <a:t>How long does it take to go round?</a:t>
            </a:r>
          </a:p>
          <a:p>
            <a:r>
              <a:rPr lang="en-US" dirty="0"/>
              <a:t>How many people fit in a pod? How many people travel in a day.</a:t>
            </a:r>
          </a:p>
          <a:p>
            <a:endParaRPr lang="en-US" dirty="0"/>
          </a:p>
          <a:p>
            <a:r>
              <a:rPr lang="en-US" dirty="0"/>
              <a:t>Radius/ circumference  - how far do you travel in a pod?</a:t>
            </a:r>
          </a:p>
          <a:p>
            <a:r>
              <a:rPr lang="en-US" dirty="0"/>
              <a:t>How many double-decker buses high? (135m)</a:t>
            </a:r>
          </a:p>
          <a:p>
            <a:endParaRPr lang="en-US" dirty="0"/>
          </a:p>
          <a:p>
            <a:r>
              <a:rPr lang="en-US" dirty="0"/>
              <a:t>Costs of tickets and cost to build/maintain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www.london-tickets.co.uk</a:t>
            </a:r>
            <a:r>
              <a:rPr lang="en-US" dirty="0"/>
              <a:t>/</a:t>
            </a:r>
            <a:r>
              <a:rPr lang="en-US" dirty="0" err="1"/>
              <a:t>london</a:t>
            </a:r>
            <a:r>
              <a:rPr lang="en-US" dirty="0"/>
              <a:t>-eye-facts/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32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London Eye</a:t>
            </a:r>
          </a:p>
          <a:p>
            <a:endParaRPr lang="en-US" b="1" dirty="0"/>
          </a:p>
          <a:p>
            <a:r>
              <a:rPr lang="en-US" b="1" dirty="0"/>
              <a:t>Discussion ideas:</a:t>
            </a:r>
          </a:p>
          <a:p>
            <a:r>
              <a:rPr lang="en-US" dirty="0"/>
              <a:t>How many pods do you think there are? </a:t>
            </a:r>
          </a:p>
          <a:p>
            <a:r>
              <a:rPr lang="en-US" dirty="0"/>
              <a:t>How long does it take to go round?</a:t>
            </a:r>
          </a:p>
          <a:p>
            <a:r>
              <a:rPr lang="en-US" dirty="0"/>
              <a:t>How many people fit in a pod? How many people travel in a day.</a:t>
            </a:r>
          </a:p>
          <a:p>
            <a:endParaRPr lang="en-US" dirty="0"/>
          </a:p>
          <a:p>
            <a:r>
              <a:rPr lang="en-US" dirty="0"/>
              <a:t>Radius/ circumference  - how far do you travel in a pod?</a:t>
            </a:r>
          </a:p>
          <a:p>
            <a:r>
              <a:rPr lang="en-US" dirty="0"/>
              <a:t>How many double-decker buses high? (135m)</a:t>
            </a:r>
          </a:p>
          <a:p>
            <a:endParaRPr lang="en-US" dirty="0"/>
          </a:p>
          <a:p>
            <a:r>
              <a:rPr lang="en-US" dirty="0"/>
              <a:t>Costs of tickets and cost to build/maintain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www.london-tickets.co.uk</a:t>
            </a:r>
            <a:r>
              <a:rPr lang="en-US" dirty="0"/>
              <a:t>/</a:t>
            </a:r>
            <a:r>
              <a:rPr lang="en-US" dirty="0" err="1"/>
              <a:t>london</a:t>
            </a:r>
            <a:r>
              <a:rPr lang="en-US" dirty="0"/>
              <a:t>-eye-facts/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170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</a:t>
            </a:r>
          </a:p>
          <a:p>
            <a:endParaRPr lang="en-US" b="1" dirty="0"/>
          </a:p>
          <a:p>
            <a:r>
              <a:rPr lang="en-US" dirty="0"/>
              <a:t>How high do you think the Shard is? How does it compare to other London landmarks?</a:t>
            </a:r>
          </a:p>
          <a:p>
            <a:r>
              <a:rPr lang="en-US" dirty="0"/>
              <a:t>How many double-decker buses high?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much glass do you think there is?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londonpass.com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-us/blog/facts-about-the-shard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614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</a:t>
            </a:r>
          </a:p>
          <a:p>
            <a:endParaRPr lang="en-US" b="1" dirty="0"/>
          </a:p>
          <a:p>
            <a:r>
              <a:rPr lang="en-US" dirty="0"/>
              <a:t>How high do you think the Shard is? How does it compare to other London landmarks?</a:t>
            </a:r>
          </a:p>
          <a:p>
            <a:r>
              <a:rPr lang="en-US" dirty="0"/>
              <a:t>How many double-decker buses high?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much glass do you think there is?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londonpass.com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-us/blog/facts-about-the-shard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891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Uber Boat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Uber boat. Can link with next slide.</a:t>
            </a:r>
          </a:p>
          <a:p>
            <a:r>
              <a:rPr lang="en-US" dirty="0"/>
              <a:t>How many people do you think fit on a boat? </a:t>
            </a:r>
          </a:p>
          <a:p>
            <a:r>
              <a:rPr lang="en-US" dirty="0"/>
              <a:t>How far do you think an Uber boat travels in a day?</a:t>
            </a:r>
          </a:p>
          <a:p>
            <a:r>
              <a:rPr lang="en-US" dirty="0"/>
              <a:t>How much money does an Uber boat take per day?</a:t>
            </a:r>
          </a:p>
          <a:p>
            <a:r>
              <a:rPr lang="en-US" dirty="0"/>
              <a:t>How fast does it travel?</a:t>
            </a:r>
          </a:p>
          <a:p>
            <a:endParaRPr lang="en-US" dirty="0"/>
          </a:p>
          <a:p>
            <a:r>
              <a:rPr lang="en-US" dirty="0"/>
              <a:t>How does it compare to other transportation methods?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098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Uber Boat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Uber boat. Can link with next slide.</a:t>
            </a:r>
          </a:p>
          <a:p>
            <a:r>
              <a:rPr lang="en-US" dirty="0"/>
              <a:t>How many people do you think fit on a boat? </a:t>
            </a:r>
          </a:p>
          <a:p>
            <a:r>
              <a:rPr lang="en-US" dirty="0"/>
              <a:t>How far do you think an Uber boat travels in a day?</a:t>
            </a:r>
          </a:p>
          <a:p>
            <a:r>
              <a:rPr lang="en-US" dirty="0"/>
              <a:t>How much money does an Uber boat take per day?</a:t>
            </a:r>
          </a:p>
          <a:p>
            <a:r>
              <a:rPr lang="en-US" dirty="0"/>
              <a:t>How fast does it travel?</a:t>
            </a:r>
          </a:p>
          <a:p>
            <a:endParaRPr lang="en-US" dirty="0"/>
          </a:p>
          <a:p>
            <a:r>
              <a:rPr lang="en-US" dirty="0"/>
              <a:t>How does it compare to other transportation methods?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063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Discussion ideas: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What could you do with this information?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What else do you want to know?</a:t>
            </a:r>
          </a:p>
          <a:p>
            <a:r>
              <a:rPr lang="en-US" dirty="0"/>
              <a:t>Plan a boat trip. Search it up. How long would it take? How much would it cost?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008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ideas:</a:t>
            </a:r>
          </a:p>
          <a:p>
            <a:r>
              <a:rPr lang="en-US" dirty="0"/>
              <a:t>(Use with the next slide)</a:t>
            </a:r>
          </a:p>
          <a:p>
            <a:r>
              <a:rPr lang="en-US" dirty="0"/>
              <a:t>Compare prices of the different bike options </a:t>
            </a:r>
          </a:p>
          <a:p>
            <a:r>
              <a:rPr lang="en-US" dirty="0" err="1"/>
              <a:t>Eg</a:t>
            </a:r>
            <a:r>
              <a:rPr lang="en-US" dirty="0"/>
              <a:t> https://</a:t>
            </a:r>
            <a:r>
              <a:rPr lang="en-US" dirty="0" err="1"/>
              <a:t>www.cyclist.co.uk</a:t>
            </a:r>
            <a:r>
              <a:rPr lang="en-US" dirty="0"/>
              <a:t>/reviews/ridden-and-rated-ultimate-guide-to-london-s-bike-sharing-rental-bicycles </a:t>
            </a:r>
          </a:p>
          <a:p>
            <a:r>
              <a:rPr lang="en-US" dirty="0"/>
              <a:t>How does this compare to costs of other methods of transport?</a:t>
            </a:r>
          </a:p>
          <a:p>
            <a:r>
              <a:rPr lang="en-US" dirty="0"/>
              <a:t>How much does it help with your carbon footprint travelling by bike?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005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ideas:</a:t>
            </a:r>
          </a:p>
          <a:p>
            <a:r>
              <a:rPr lang="en-US" dirty="0"/>
              <a:t>(Use with the previous slide)</a:t>
            </a:r>
          </a:p>
          <a:p>
            <a:r>
              <a:rPr lang="en-US" dirty="0"/>
              <a:t>Compare prices of the different bike options </a:t>
            </a:r>
          </a:p>
          <a:p>
            <a:r>
              <a:rPr lang="en-US" dirty="0" err="1"/>
              <a:t>Eg</a:t>
            </a:r>
            <a:r>
              <a:rPr lang="en-US" dirty="0"/>
              <a:t> https://</a:t>
            </a:r>
            <a:r>
              <a:rPr lang="en-US" dirty="0" err="1"/>
              <a:t>www.cyclist.co.uk</a:t>
            </a:r>
            <a:r>
              <a:rPr lang="en-US" dirty="0"/>
              <a:t>/reviews/ridden-and-rated-ultimate-guide-to-london-s-bike-sharing-rental-bicycles </a:t>
            </a:r>
          </a:p>
          <a:p>
            <a:r>
              <a:rPr lang="en-US" dirty="0"/>
              <a:t>How does this compare to costs of other methods of transport?</a:t>
            </a:r>
          </a:p>
          <a:p>
            <a:r>
              <a:rPr lang="en-US" dirty="0"/>
              <a:t>How much does it help with your carbon footprint travelling by bike?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88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ideas:</a:t>
            </a:r>
          </a:p>
          <a:p>
            <a:r>
              <a:rPr lang="en-US" dirty="0"/>
              <a:t>(Use with the next slide)</a:t>
            </a:r>
          </a:p>
          <a:p>
            <a:r>
              <a:rPr lang="en-US" dirty="0"/>
              <a:t>Compare prices of the different bike options </a:t>
            </a:r>
          </a:p>
          <a:p>
            <a:r>
              <a:rPr lang="en-US" dirty="0" err="1"/>
              <a:t>Eg</a:t>
            </a:r>
            <a:r>
              <a:rPr lang="en-US" dirty="0"/>
              <a:t> https://</a:t>
            </a:r>
            <a:r>
              <a:rPr lang="en-US" dirty="0" err="1"/>
              <a:t>www.cyclist.co.uk</a:t>
            </a:r>
            <a:r>
              <a:rPr lang="en-US" dirty="0"/>
              <a:t>/reviews/ridden-and-rated-ultimate-guide-to-london-s-bike-sharing-rental-bicycles </a:t>
            </a:r>
          </a:p>
          <a:p>
            <a:r>
              <a:rPr lang="en-US" dirty="0"/>
              <a:t>How does this compare to costs of other methods of transport?</a:t>
            </a:r>
          </a:p>
          <a:p>
            <a:r>
              <a:rPr lang="en-US" dirty="0"/>
              <a:t>How much does it help with your carbon footprint travelling by bike?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342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Southwark Bridge</a:t>
            </a:r>
          </a:p>
          <a:p>
            <a:endParaRPr lang="en-US" b="1" dirty="0"/>
          </a:p>
          <a:p>
            <a:r>
              <a:rPr lang="en-US" b="0" dirty="0"/>
              <a:t>Can also be used with Tower Bridge –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105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How many bridges across the Thames?</a:t>
            </a:r>
          </a:p>
          <a:p>
            <a:r>
              <a:rPr lang="en-US" dirty="0"/>
              <a:t>Width/length/volume of the Thames?</a:t>
            </a:r>
          </a:p>
          <a:p>
            <a:r>
              <a:rPr lang="en-US" dirty="0"/>
              <a:t>Water pollution</a:t>
            </a:r>
          </a:p>
          <a:p>
            <a:r>
              <a:rPr lang="en-US" dirty="0"/>
              <a:t>Dredging costs</a:t>
            </a:r>
          </a:p>
          <a:p>
            <a:r>
              <a:rPr lang="en-US" dirty="0"/>
              <a:t>Weight limits</a:t>
            </a:r>
          </a:p>
          <a:p>
            <a:r>
              <a:rPr lang="en-US" dirty="0"/>
              <a:t>Bridge design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95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Tower Bridge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509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Tower Bridge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How many bridges across the Thames?</a:t>
            </a:r>
          </a:p>
          <a:p>
            <a:r>
              <a:rPr lang="en-US" dirty="0"/>
              <a:t>Width/length/volume of the Thames?</a:t>
            </a:r>
          </a:p>
          <a:p>
            <a:r>
              <a:rPr lang="en-US" dirty="0"/>
              <a:t>Water pollution</a:t>
            </a:r>
          </a:p>
          <a:p>
            <a:r>
              <a:rPr lang="en-US" dirty="0"/>
              <a:t>Dredging costs</a:t>
            </a:r>
          </a:p>
          <a:p>
            <a:r>
              <a:rPr lang="en-US" dirty="0"/>
              <a:t>Weight limits</a:t>
            </a:r>
          </a:p>
          <a:p>
            <a:r>
              <a:rPr lang="en-US" dirty="0"/>
              <a:t>Bridge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454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Southbank skatepark</a:t>
            </a:r>
            <a:endParaRPr lang="en-US" b="0" dirty="0"/>
          </a:p>
          <a:p>
            <a:endParaRPr lang="en-US" b="1" dirty="0"/>
          </a:p>
          <a:p>
            <a:r>
              <a:rPr lang="en-US" b="1" dirty="0"/>
              <a:t>Discussion ideas:</a:t>
            </a:r>
          </a:p>
          <a:p>
            <a:r>
              <a:rPr lang="en-US" dirty="0"/>
              <a:t>Angles, speed, potential &amp; kinetic energy</a:t>
            </a:r>
          </a:p>
          <a:p>
            <a:r>
              <a:rPr lang="en-US" dirty="0"/>
              <a:t>Design your own skatepark https://</a:t>
            </a:r>
            <a:r>
              <a:rPr lang="en-US" dirty="0" err="1"/>
              <a:t>www.mathscareers.org.uk</a:t>
            </a:r>
            <a:r>
              <a:rPr lang="en-US" dirty="0"/>
              <a:t>/design-skate-park/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6256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Southbank skatepark</a:t>
            </a:r>
            <a:endParaRPr lang="en-US" b="0" dirty="0"/>
          </a:p>
          <a:p>
            <a:endParaRPr lang="en-US" b="1" dirty="0"/>
          </a:p>
          <a:p>
            <a:r>
              <a:rPr lang="en-US" b="1" dirty="0"/>
              <a:t>Discussion ideas:</a:t>
            </a:r>
          </a:p>
          <a:p>
            <a:r>
              <a:rPr lang="en-US" dirty="0"/>
              <a:t>Angles, speed, potential &amp; kinetic energy</a:t>
            </a:r>
          </a:p>
          <a:p>
            <a:r>
              <a:rPr lang="en-US" dirty="0"/>
              <a:t>Design your own skatepark https://</a:t>
            </a:r>
            <a:r>
              <a:rPr lang="en-US" dirty="0" err="1"/>
              <a:t>www.mathscareers.org.uk</a:t>
            </a:r>
            <a:r>
              <a:rPr lang="en-US" dirty="0"/>
              <a:t>/design-skate-park/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397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Tube stats: https://</a:t>
            </a:r>
            <a:r>
              <a:rPr lang="en-US" dirty="0" err="1"/>
              <a:t>madeby.tfl.gov.uk</a:t>
            </a:r>
            <a:r>
              <a:rPr lang="en-US" dirty="0"/>
              <a:t>/2019/07/29/tube-trivia-and-facts/ </a:t>
            </a:r>
          </a:p>
          <a:p>
            <a:r>
              <a:rPr lang="en-US" dirty="0"/>
              <a:t>Look at tube map, plan a journey. How do costs compare to say travelling by bus?</a:t>
            </a:r>
          </a:p>
          <a:p>
            <a:endParaRPr lang="en-US" dirty="0"/>
          </a:p>
          <a:p>
            <a:r>
              <a:rPr lang="en-US" dirty="0"/>
              <a:t>Core </a:t>
            </a:r>
            <a:r>
              <a:rPr lang="en-US" dirty="0" err="1"/>
              <a:t>Maths</a:t>
            </a:r>
            <a:r>
              <a:rPr lang="en-US" dirty="0"/>
              <a:t> Task – steps and escalators and Pythagoras theorem https://</a:t>
            </a:r>
            <a:r>
              <a:rPr lang="en-US" dirty="0" err="1"/>
              <a:t>www.stem.org.uk</a:t>
            </a:r>
            <a:r>
              <a:rPr lang="en-US" dirty="0"/>
              <a:t>/resources/</a:t>
            </a:r>
            <a:r>
              <a:rPr lang="en-US" dirty="0" err="1"/>
              <a:t>elibrary</a:t>
            </a:r>
            <a:r>
              <a:rPr lang="en-US" dirty="0"/>
              <a:t>/resource/282087/</a:t>
            </a:r>
            <a:r>
              <a:rPr lang="en-US" dirty="0" err="1"/>
              <a:t>london</a:t>
            </a:r>
            <a:r>
              <a:rPr lang="en-US" dirty="0"/>
              <a:t>-underground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652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Tube stats: https://</a:t>
            </a:r>
            <a:r>
              <a:rPr lang="en-US" dirty="0" err="1"/>
              <a:t>madeby.tfl.gov.uk</a:t>
            </a:r>
            <a:r>
              <a:rPr lang="en-US" dirty="0"/>
              <a:t>/2019/07/29/tube-trivia-and-facts/ </a:t>
            </a:r>
          </a:p>
          <a:p>
            <a:r>
              <a:rPr lang="en-US" dirty="0"/>
              <a:t>Look at tube map, plan a journey. How do costs compare to say travelling by bus?</a:t>
            </a:r>
          </a:p>
          <a:p>
            <a:endParaRPr lang="en-US" dirty="0"/>
          </a:p>
          <a:p>
            <a:r>
              <a:rPr lang="en-US" dirty="0"/>
              <a:t>Core </a:t>
            </a:r>
            <a:r>
              <a:rPr lang="en-US" dirty="0" err="1"/>
              <a:t>Maths</a:t>
            </a:r>
            <a:r>
              <a:rPr lang="en-US" dirty="0"/>
              <a:t> Task – steps and escalators and Pythagoras theorem https://</a:t>
            </a:r>
            <a:r>
              <a:rPr lang="en-US" dirty="0" err="1"/>
              <a:t>www.stem.org.uk</a:t>
            </a:r>
            <a:r>
              <a:rPr lang="en-US" dirty="0"/>
              <a:t>/resources/</a:t>
            </a:r>
            <a:r>
              <a:rPr lang="en-US" dirty="0" err="1"/>
              <a:t>elibrary</a:t>
            </a:r>
            <a:r>
              <a:rPr lang="en-US" dirty="0"/>
              <a:t>/resource/282087/</a:t>
            </a:r>
            <a:r>
              <a:rPr lang="en-US" dirty="0" err="1"/>
              <a:t>london</a:t>
            </a:r>
            <a:r>
              <a:rPr lang="en-US" dirty="0"/>
              <a:t>-underground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9211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British Library</a:t>
            </a:r>
          </a:p>
          <a:p>
            <a:endParaRPr lang="en-US" b="1" dirty="0"/>
          </a:p>
          <a:p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How many books? How many pages? How many words?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Is it needed now everything is on the internet? </a:t>
            </a:r>
          </a:p>
          <a:p>
            <a:r>
              <a:rPr lang="en-US" dirty="0"/>
              <a:t>ISBN numbering</a:t>
            </a:r>
          </a:p>
          <a:p>
            <a:r>
              <a:rPr lang="en-US" dirty="0"/>
              <a:t>Dewey decimal system for cataloguing.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888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British Library</a:t>
            </a:r>
          </a:p>
          <a:p>
            <a:endParaRPr lang="en-US" b="1" dirty="0"/>
          </a:p>
          <a:p>
            <a:r>
              <a:rPr lang="en-US" b="1" dirty="0"/>
              <a:t>Discussion ideas:</a:t>
            </a:r>
          </a:p>
          <a:p>
            <a:endParaRPr lang="en-US" dirty="0"/>
          </a:p>
          <a:p>
            <a:r>
              <a:rPr lang="en-US" dirty="0"/>
              <a:t>How many books? How many pages? How many words?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Is it needed now everything is on the internet? </a:t>
            </a:r>
          </a:p>
          <a:p>
            <a:r>
              <a:rPr lang="en-US" dirty="0"/>
              <a:t>ISBN numbering</a:t>
            </a:r>
          </a:p>
          <a:p>
            <a:r>
              <a:rPr lang="en-US" dirty="0"/>
              <a:t>Dewey decimal system for cataloguing.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D81E5-F32D-425C-86C3-A41B18F9150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17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863" y="1724574"/>
            <a:ext cx="5224277" cy="340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Placeholder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4927532"/>
            <a:ext cx="2408453" cy="1440000"/>
          </a:xfrm>
          <a:prstGeom prst="rect">
            <a:avLst/>
          </a:prstGeom>
        </p:spPr>
      </p:pic>
      <p:sp>
        <p:nvSpPr>
          <p:cNvPr id="7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418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5868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tx2"/>
              </a:buClr>
              <a:buFont typeface="Arial" pitchFamily="34" charset="0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itte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1126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45221"/>
            <a:ext cx="4040188" cy="348094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81126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645223"/>
            <a:ext cx="4041775" cy="348094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75868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33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9" y="4437114"/>
            <a:ext cx="7848872" cy="769441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algn="l"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tx2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2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975868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975868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58404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58405"/>
            <a:ext cx="5111750" cy="5167759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772816"/>
            <a:ext cx="3008313" cy="4353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00600"/>
            <a:ext cx="7772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4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01787"/>
            <a:ext cx="9144000" cy="388843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68" y="5367338"/>
            <a:ext cx="7772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2" y="975867"/>
            <a:ext cx="8382001" cy="5549287"/>
          </a:xfrm>
          <a:prstGeom prst="rect">
            <a:avLst/>
          </a:prstGeom>
        </p:spPr>
        <p:txBody>
          <a:bodyPr vert="horz" wrap="square" tIns="90000" bIns="9000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sz="4400" dirty="0"/>
              <a:t>The AMSP holds the      </a:t>
            </a:r>
            <a:r>
              <a:rPr lang="en-GB" sz="4400" baseline="0" dirty="0"/>
              <a:t>      </a:t>
            </a:r>
            <a:r>
              <a:rPr lang="en-GB" sz="4400" dirty="0"/>
              <a:t>NCETM CPD Standard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l">
              <a:buNone/>
            </a:pPr>
            <a:r>
              <a:rPr lang="en-GB" kern="0" dirty="0">
                <a:solidFill>
                  <a:srgbClr val="002147"/>
                </a:solidFill>
              </a:rPr>
              <a:t>The CPD Standard supports maths teachers to access information about the wide range of CPD provision on offer and to be assured of its appropriateness and quality.</a:t>
            </a:r>
          </a:p>
          <a:p>
            <a:endParaRPr lang="en-GB" kern="0" dirty="0">
              <a:solidFill>
                <a:srgbClr val="002147"/>
              </a:solidFill>
            </a:endParaRPr>
          </a:p>
          <a:p>
            <a:pPr marL="0" indent="0">
              <a:buNone/>
            </a:pPr>
            <a:r>
              <a:rPr lang="en-GB" i="1" kern="0" dirty="0">
                <a:solidFill>
                  <a:schemeClr val="accent1"/>
                </a:solidFill>
              </a:rPr>
              <a:t>ncetm.org.uk/</a:t>
            </a:r>
            <a:r>
              <a:rPr lang="en-GB" i="1" kern="0" dirty="0" err="1">
                <a:solidFill>
                  <a:schemeClr val="accent1"/>
                </a:solidFill>
              </a:rPr>
              <a:t>cpdstandard</a:t>
            </a:r>
            <a:endParaRPr lang="en-GB" i="1" kern="0" dirty="0">
              <a:solidFill>
                <a:schemeClr val="accent1"/>
              </a:solidFill>
            </a:endParaRPr>
          </a:p>
        </p:txBody>
      </p:sp>
      <p:pic>
        <p:nvPicPr>
          <p:cNvPr id="4" name="Picture Placeholder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3" y="4793890"/>
            <a:ext cx="2895600" cy="1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4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7837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0" y="783754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3" y="136082"/>
            <a:ext cx="1464938" cy="5115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029" y="193877"/>
            <a:ext cx="1516984" cy="396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675786"/>
            <a:ext cx="15476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JM CM May 2023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04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0A821C-7D27-9238-D5C8-25D8EF9E2C4D}"/>
              </a:ext>
            </a:extLst>
          </p:cNvPr>
          <p:cNvSpPr txBox="1"/>
          <p:nvPr/>
        </p:nvSpPr>
        <p:spPr>
          <a:xfrm>
            <a:off x="3010617" y="2286227"/>
            <a:ext cx="3122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ierstadt" panose="020B0004020202020204" pitchFamily="34" charset="0"/>
              </a:rPr>
              <a:t>London Edition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B60B6E-F101-AFB6-DB0E-413521868C8B}"/>
              </a:ext>
            </a:extLst>
          </p:cNvPr>
          <p:cNvSpPr txBox="1"/>
          <p:nvPr/>
        </p:nvSpPr>
        <p:spPr>
          <a:xfrm>
            <a:off x="1547664" y="1236367"/>
            <a:ext cx="6400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ierstadt" panose="020B0004020202020204" pitchFamily="34" charset="0"/>
              </a:rPr>
              <a:t>Where’s the </a:t>
            </a:r>
            <a:r>
              <a:rPr lang="en-US" sz="4000" dirty="0" err="1">
                <a:latin typeface="Bierstadt" panose="020B0004020202020204" pitchFamily="34" charset="0"/>
              </a:rPr>
              <a:t>maths</a:t>
            </a:r>
            <a:r>
              <a:rPr lang="en-US" sz="4000" dirty="0">
                <a:latin typeface="Bierstadt" panose="020B0004020202020204" pitchFamily="34" charset="0"/>
              </a:rPr>
              <a:t> in that?</a:t>
            </a:r>
          </a:p>
        </p:txBody>
      </p:sp>
      <p:pic>
        <p:nvPicPr>
          <p:cNvPr id="1026" name="Picture 2" descr="Free London Panorama vector and picture">
            <a:extLst>
              <a:ext uri="{FF2B5EF4-FFF2-40B4-BE49-F238E27FC236}">
                <a16:creationId xmlns:a16="http://schemas.microsoft.com/office/drawing/2014/main" id="{9B9246F2-3C09-9B9D-194B-835C63F88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12" y="3212976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48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F57B24-2EE0-F462-0CA3-653BB957B1C5}"/>
              </a:ext>
            </a:extLst>
          </p:cNvPr>
          <p:cNvSpPr txBox="1">
            <a:spLocks/>
          </p:cNvSpPr>
          <p:nvPr/>
        </p:nvSpPr>
        <p:spPr>
          <a:xfrm>
            <a:off x="429028" y="1606153"/>
            <a:ext cx="8229600" cy="491919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235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2350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2350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2350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GB" kern="0" dirty="0">
                <a:latin typeface="Bierstadt" panose="020B0004020202020204" pitchFamily="34" charset="0"/>
              </a:rPr>
              <a:t>Simply display a photograph and ask </a:t>
            </a:r>
          </a:p>
          <a:p>
            <a:pPr lvl="1"/>
            <a:r>
              <a:rPr lang="en-GB" kern="0" dirty="0">
                <a:latin typeface="Bierstadt" panose="020B0004020202020204" pitchFamily="34" charset="0"/>
              </a:rPr>
              <a:t>“Where is the Maths in that?” </a:t>
            </a:r>
          </a:p>
          <a:p>
            <a:pPr lvl="1"/>
            <a:r>
              <a:rPr lang="en-GB" kern="0" dirty="0">
                <a:latin typeface="Bierstadt" panose="020B0004020202020204" pitchFamily="34" charset="0"/>
              </a:rPr>
              <a:t>“What do you notice? What do you wonder?” </a:t>
            </a:r>
          </a:p>
          <a:p>
            <a:endParaRPr lang="en-GB" kern="0" dirty="0">
              <a:latin typeface="Bierstadt" panose="020B0004020202020204" pitchFamily="34" charset="0"/>
            </a:endParaRPr>
          </a:p>
          <a:p>
            <a:r>
              <a:rPr lang="en-GB" kern="0" dirty="0">
                <a:latin typeface="Bierstadt" panose="020B0004020202020204" pitchFamily="34" charset="0"/>
              </a:rPr>
              <a:t>Let the ideas flow!</a:t>
            </a:r>
          </a:p>
          <a:p>
            <a:endParaRPr lang="en-GB" kern="0" dirty="0">
              <a:latin typeface="Bierstadt" panose="020B0004020202020204" pitchFamily="34" charset="0"/>
            </a:endParaRPr>
          </a:p>
          <a:p>
            <a:r>
              <a:rPr lang="en-GB" kern="0" dirty="0">
                <a:latin typeface="Bierstadt" panose="020B0004020202020204" pitchFamily="34" charset="0"/>
              </a:rPr>
              <a:t>There are suggestions in the notes and prompts on the slide following each picture - but these are by no means exhaustive. We’d love to hear your ideas too!</a:t>
            </a:r>
          </a:p>
          <a:p>
            <a:endParaRPr lang="en-GB" kern="0" dirty="0">
              <a:latin typeface="Bierstadt" panose="020B0004020202020204" pitchFamily="34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3E0B902-8309-3F67-1199-86A0B03B8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</p:spPr>
        <p:txBody>
          <a:bodyPr/>
          <a:lstStyle/>
          <a:p>
            <a:r>
              <a:rPr lang="en-GB" dirty="0">
                <a:latin typeface="Bierstadt" panose="020B0004020202020204" pitchFamily="34" charset="0"/>
              </a:rPr>
              <a:t>Using the slides</a:t>
            </a:r>
          </a:p>
        </p:txBody>
      </p:sp>
    </p:spTree>
    <p:extLst>
      <p:ext uri="{BB962C8B-B14F-4D97-AF65-F5344CB8AC3E}">
        <p14:creationId xmlns:p14="http://schemas.microsoft.com/office/powerpoint/2010/main" val="417737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E153EE-8A2E-888B-0D79-A0F8DF22DACD}"/>
              </a:ext>
            </a:extLst>
          </p:cNvPr>
          <p:cNvSpPr txBox="1">
            <a:spLocks/>
          </p:cNvSpPr>
          <p:nvPr/>
        </p:nvSpPr>
        <p:spPr>
          <a:xfrm>
            <a:off x="534380" y="1606152"/>
            <a:ext cx="8075240" cy="499119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235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2350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2350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2350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GB" kern="0" dirty="0">
                <a:latin typeface="Bierstadt" panose="020B0004020202020204" pitchFamily="34" charset="0"/>
              </a:rPr>
              <a:t>Aim to show…</a:t>
            </a:r>
          </a:p>
          <a:p>
            <a:pPr lvl="1"/>
            <a:r>
              <a:rPr lang="en-GB" kern="0" dirty="0">
                <a:latin typeface="Bierstadt" panose="020B0004020202020204" pitchFamily="34" charset="0"/>
              </a:rPr>
              <a:t>Maths is all around us</a:t>
            </a:r>
          </a:p>
          <a:p>
            <a:pPr lvl="1"/>
            <a:r>
              <a:rPr lang="en-GB" kern="0" dirty="0">
                <a:latin typeface="Bierstadt" panose="020B0004020202020204" pitchFamily="34" charset="0"/>
              </a:rPr>
              <a:t>Maths is creative</a:t>
            </a:r>
          </a:p>
          <a:p>
            <a:pPr lvl="1"/>
            <a:r>
              <a:rPr lang="en-GB" kern="0" dirty="0">
                <a:latin typeface="Bierstadt" panose="020B0004020202020204" pitchFamily="34" charset="0"/>
              </a:rPr>
              <a:t>Maths is not always about being right or wrong</a:t>
            </a:r>
          </a:p>
          <a:p>
            <a:r>
              <a:rPr lang="en-GB" kern="0" dirty="0">
                <a:latin typeface="Bierstadt" panose="020B0004020202020204" pitchFamily="34" charset="0"/>
              </a:rPr>
              <a:t>Emphasise…</a:t>
            </a:r>
          </a:p>
          <a:p>
            <a:pPr lvl="1"/>
            <a:r>
              <a:rPr lang="en-GB" kern="0" dirty="0">
                <a:latin typeface="Bierstadt" panose="020B0004020202020204" pitchFamily="34" charset="0"/>
              </a:rPr>
              <a:t>Nobody can be wrong</a:t>
            </a:r>
          </a:p>
          <a:p>
            <a:pPr lvl="1"/>
            <a:r>
              <a:rPr lang="en-GB" kern="0" dirty="0">
                <a:latin typeface="Bierstadt" panose="020B0004020202020204" pitchFamily="34" charset="0"/>
              </a:rPr>
              <a:t>Just explain your thoughts</a:t>
            </a:r>
          </a:p>
          <a:p>
            <a:pPr marL="457200" lvl="1" indent="0">
              <a:buNone/>
            </a:pPr>
            <a:endParaRPr lang="en-GB" kern="0" dirty="0">
              <a:latin typeface="Bierstadt" panose="020B0004020202020204" pitchFamily="34" charset="0"/>
            </a:endParaRPr>
          </a:p>
          <a:p>
            <a:pPr marL="17463" lvl="1" indent="0">
              <a:buNone/>
            </a:pPr>
            <a:r>
              <a:rPr lang="en-GB" sz="2800" dirty="0">
                <a:latin typeface="Bierstadt" panose="020B0004020202020204" pitchFamily="34" charset="0"/>
              </a:rPr>
              <a:t>Going further…why not use your own or your students’ photographs?</a:t>
            </a:r>
          </a:p>
          <a:p>
            <a:pPr marL="457200" lvl="1" indent="0">
              <a:buNone/>
            </a:pPr>
            <a:endParaRPr lang="en-GB" kern="0" dirty="0">
              <a:latin typeface="Bierstadt" panose="020B0004020202020204" pitchFamily="34" charset="0"/>
            </a:endParaRPr>
          </a:p>
          <a:p>
            <a:pPr lvl="1"/>
            <a:endParaRPr lang="en-GB" kern="0" dirty="0">
              <a:latin typeface="Bierstadt" panose="020B0004020202020204" pitchFamily="34" charset="0"/>
            </a:endParaRPr>
          </a:p>
          <a:p>
            <a:pPr marL="457200" lvl="1" indent="0">
              <a:buNone/>
            </a:pPr>
            <a:endParaRPr lang="en-GB" kern="0" dirty="0">
              <a:latin typeface="Bierstadt" panose="020B0004020202020204" pitchFamily="34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4E9C623-E462-B966-463F-E3D0FB2F7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</p:spPr>
        <p:txBody>
          <a:bodyPr/>
          <a:lstStyle/>
          <a:p>
            <a:r>
              <a:rPr lang="en-GB" dirty="0">
                <a:latin typeface="Bierstadt" panose="020B0004020202020204" pitchFamily="34" charset="0"/>
              </a:rPr>
              <a:t>Using the slides</a:t>
            </a:r>
          </a:p>
        </p:txBody>
      </p:sp>
    </p:spTree>
    <p:extLst>
      <p:ext uri="{BB962C8B-B14F-4D97-AF65-F5344CB8AC3E}">
        <p14:creationId xmlns:p14="http://schemas.microsoft.com/office/powerpoint/2010/main" val="3098470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uilding with a clock tower&#10;&#10;Description automatically generated with low confidence">
            <a:extLst>
              <a:ext uri="{FF2B5EF4-FFF2-40B4-BE49-F238E27FC236}">
                <a16:creationId xmlns:a16="http://schemas.microsoft.com/office/drawing/2014/main" id="{F7A3A4BD-D0F9-4F5E-4E52-CAB64BD8DE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97738"/>
            <a:ext cx="8744350" cy="479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10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large building with a clock tower&#10;&#10;Description automatically generated with low confidence">
            <a:extLst>
              <a:ext uri="{FF2B5EF4-FFF2-40B4-BE49-F238E27FC236}">
                <a16:creationId xmlns:a16="http://schemas.microsoft.com/office/drawing/2014/main" id="{AF96591A-61D5-0FDD-56FA-19371E7856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97738"/>
            <a:ext cx="8744350" cy="4795558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9CD0ACBE-2C6A-0F55-545B-FF1CCA4F280E}"/>
              </a:ext>
            </a:extLst>
          </p:cNvPr>
          <p:cNvSpPr/>
          <p:nvPr/>
        </p:nvSpPr>
        <p:spPr bwMode="auto">
          <a:xfrm>
            <a:off x="379338" y="1610575"/>
            <a:ext cx="3472582" cy="1168624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D7350AA9-4730-D7BB-78AE-335444E17343}"/>
              </a:ext>
            </a:extLst>
          </p:cNvPr>
          <p:cNvSpPr/>
          <p:nvPr/>
        </p:nvSpPr>
        <p:spPr bwMode="auto">
          <a:xfrm>
            <a:off x="4637967" y="1633422"/>
            <a:ext cx="4110498" cy="1903243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B5F9E-AB46-32AA-BA6C-A55749915994}"/>
              </a:ext>
            </a:extLst>
          </p:cNvPr>
          <p:cNvSpPr txBox="1"/>
          <p:nvPr/>
        </p:nvSpPr>
        <p:spPr>
          <a:xfrm>
            <a:off x="4845009" y="1789620"/>
            <a:ext cx="3528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tall is the Elizabeth Tower (Big Ben)? </a:t>
            </a:r>
          </a:p>
          <a:p>
            <a:r>
              <a:rPr lang="en-US" sz="2000" dirty="0">
                <a:latin typeface="Bierstadt" panose="020B0004020202020204" pitchFamily="34" charset="0"/>
              </a:rPr>
              <a:t>How big is the clock face? </a:t>
            </a:r>
          </a:p>
          <a:p>
            <a:r>
              <a:rPr lang="en-US" sz="2000" dirty="0">
                <a:latin typeface="Bierstadt" panose="020B0004020202020204" pitchFamily="34" charset="0"/>
              </a:rPr>
              <a:t>How many ‘bongs’ does it do in a day?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E6BD3E-D29E-9EA5-E476-B9E533E5D7A2}"/>
              </a:ext>
            </a:extLst>
          </p:cNvPr>
          <p:cNvSpPr txBox="1"/>
          <p:nvPr/>
        </p:nvSpPr>
        <p:spPr>
          <a:xfrm>
            <a:off x="395536" y="1656888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windows?</a:t>
            </a:r>
          </a:p>
          <a:p>
            <a:r>
              <a:rPr lang="en-US" sz="2000" dirty="0">
                <a:latin typeface="Bierstadt" panose="020B0004020202020204" pitchFamily="34" charset="0"/>
              </a:rPr>
              <a:t>How long does it take to clean them all?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3021A218-AA29-19E8-A5DF-9A43EC3C9AB2}"/>
              </a:ext>
            </a:extLst>
          </p:cNvPr>
          <p:cNvSpPr/>
          <p:nvPr/>
        </p:nvSpPr>
        <p:spPr bwMode="auto">
          <a:xfrm>
            <a:off x="467544" y="3325377"/>
            <a:ext cx="3384376" cy="1099307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97394A-FDB5-E2BF-7A6E-199210CA9688}"/>
              </a:ext>
            </a:extLst>
          </p:cNvPr>
          <p:cNvSpPr txBox="1"/>
          <p:nvPr/>
        </p:nvSpPr>
        <p:spPr>
          <a:xfrm>
            <a:off x="500260" y="3330901"/>
            <a:ext cx="34184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MPs?</a:t>
            </a:r>
          </a:p>
          <a:p>
            <a:r>
              <a:rPr lang="en-US" sz="2000" dirty="0">
                <a:latin typeface="Bierstadt" panose="020B0004020202020204" pitchFamily="34" charset="0"/>
              </a:rPr>
              <a:t>What is the breakdown by gender, ethnicity </a:t>
            </a:r>
            <a:r>
              <a:rPr lang="en-US" sz="2000" dirty="0" err="1">
                <a:latin typeface="Bierstadt" panose="020B0004020202020204" pitchFamily="34" charset="0"/>
              </a:rPr>
              <a:t>etc</a:t>
            </a:r>
            <a:r>
              <a:rPr lang="en-US" sz="2000" dirty="0">
                <a:latin typeface="Bierstadt" panose="020B0004020202020204" pitchFamily="34" charset="0"/>
              </a:rPr>
              <a:t>?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2A572FC6-2DA1-1CC0-5CC0-2B4CA774DE0E}"/>
              </a:ext>
            </a:extLst>
          </p:cNvPr>
          <p:cNvSpPr/>
          <p:nvPr/>
        </p:nvSpPr>
        <p:spPr bwMode="auto">
          <a:xfrm>
            <a:off x="5292082" y="4934438"/>
            <a:ext cx="3562497" cy="822432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918A10-1357-29CA-3072-1CA16661DE5B}"/>
              </a:ext>
            </a:extLst>
          </p:cNvPr>
          <p:cNvSpPr txBox="1"/>
          <p:nvPr/>
        </p:nvSpPr>
        <p:spPr>
          <a:xfrm>
            <a:off x="5326188" y="5048983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do elections work?</a:t>
            </a:r>
          </a:p>
          <a:p>
            <a:r>
              <a:rPr lang="en-US" sz="2000" dirty="0">
                <a:latin typeface="Bierstadt" panose="020B0004020202020204" pitchFamily="34" charset="0"/>
              </a:rPr>
              <a:t>Is it fair?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4F93E531-C340-B046-5006-FFBF3838F28E}"/>
              </a:ext>
            </a:extLst>
          </p:cNvPr>
          <p:cNvSpPr/>
          <p:nvPr/>
        </p:nvSpPr>
        <p:spPr bwMode="auto">
          <a:xfrm>
            <a:off x="1248407" y="4892742"/>
            <a:ext cx="3528392" cy="786006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59923-171F-0343-CAFB-33523238D50A}"/>
              </a:ext>
            </a:extLst>
          </p:cNvPr>
          <p:cNvSpPr txBox="1"/>
          <p:nvPr/>
        </p:nvSpPr>
        <p:spPr>
          <a:xfrm>
            <a:off x="1316617" y="4970862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does voting work in the house?</a:t>
            </a:r>
          </a:p>
        </p:txBody>
      </p:sp>
    </p:spTree>
    <p:extLst>
      <p:ext uri="{BB962C8B-B14F-4D97-AF65-F5344CB8AC3E}">
        <p14:creationId xmlns:p14="http://schemas.microsoft.com/office/powerpoint/2010/main" val="1997253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double decker bus&#10;&#10;Description automatically generated with medium confidence">
            <a:extLst>
              <a:ext uri="{FF2B5EF4-FFF2-40B4-BE49-F238E27FC236}">
                <a16:creationId xmlns:a16="http://schemas.microsoft.com/office/drawing/2014/main" id="{A3FBC4C0-D0AE-F38A-F7BA-E563C9369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4704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81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double decker bus&#10;&#10;Description automatically generated with medium confidence">
            <a:extLst>
              <a:ext uri="{FF2B5EF4-FFF2-40B4-BE49-F238E27FC236}">
                <a16:creationId xmlns:a16="http://schemas.microsoft.com/office/drawing/2014/main" id="{A3FBC4C0-D0AE-F38A-F7BA-E563C9369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4704"/>
            <a:ext cx="7772400" cy="5829300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809BFF10-9526-47AD-063F-694067D55706}"/>
              </a:ext>
            </a:extLst>
          </p:cNvPr>
          <p:cNvSpPr/>
          <p:nvPr/>
        </p:nvSpPr>
        <p:spPr bwMode="auto">
          <a:xfrm>
            <a:off x="4560346" y="1140749"/>
            <a:ext cx="3540046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597DF1-8BF0-D239-7A06-847A7FC37702}"/>
              </a:ext>
            </a:extLst>
          </p:cNvPr>
          <p:cNvSpPr txBox="1"/>
          <p:nvPr/>
        </p:nvSpPr>
        <p:spPr>
          <a:xfrm>
            <a:off x="4598681" y="1208755"/>
            <a:ext cx="3463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long and high do you think a double-decker bus is?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70C690C9-E3F3-140F-AB40-7A11E1FFAC89}"/>
              </a:ext>
            </a:extLst>
          </p:cNvPr>
          <p:cNvSpPr/>
          <p:nvPr/>
        </p:nvSpPr>
        <p:spPr bwMode="auto">
          <a:xfrm>
            <a:off x="1001855" y="1260889"/>
            <a:ext cx="3077273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E60B38-03C6-C3DD-2DAE-CDBC718D96FD}"/>
              </a:ext>
            </a:extLst>
          </p:cNvPr>
          <p:cNvSpPr txBox="1"/>
          <p:nvPr/>
        </p:nvSpPr>
        <p:spPr>
          <a:xfrm>
            <a:off x="1040189" y="1328895"/>
            <a:ext cx="30006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people fit on a double-decker bus?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08DDB78E-FCCA-735E-0A5E-6DB7AF1E1F75}"/>
              </a:ext>
            </a:extLst>
          </p:cNvPr>
          <p:cNvSpPr/>
          <p:nvPr/>
        </p:nvSpPr>
        <p:spPr bwMode="auto">
          <a:xfrm>
            <a:off x="827584" y="5362159"/>
            <a:ext cx="3540046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F26683-5A5A-609A-0F9C-511A8573C1CF}"/>
              </a:ext>
            </a:extLst>
          </p:cNvPr>
          <p:cNvSpPr txBox="1"/>
          <p:nvPr/>
        </p:nvSpPr>
        <p:spPr>
          <a:xfrm>
            <a:off x="904254" y="5498172"/>
            <a:ext cx="3463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much money does a bus take in fares each day?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3EAD9262-059A-5BD7-285D-BA348784710E}"/>
              </a:ext>
            </a:extLst>
          </p:cNvPr>
          <p:cNvSpPr/>
          <p:nvPr/>
        </p:nvSpPr>
        <p:spPr bwMode="auto">
          <a:xfrm>
            <a:off x="4711140" y="5295301"/>
            <a:ext cx="3540046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3CBC00-6256-7403-DE59-7BC5241526BA}"/>
              </a:ext>
            </a:extLst>
          </p:cNvPr>
          <p:cNvSpPr txBox="1"/>
          <p:nvPr/>
        </p:nvSpPr>
        <p:spPr>
          <a:xfrm>
            <a:off x="4787810" y="5431314"/>
            <a:ext cx="3463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much do they cost to run?</a:t>
            </a:r>
          </a:p>
        </p:txBody>
      </p:sp>
    </p:spTree>
    <p:extLst>
      <p:ext uri="{BB962C8B-B14F-4D97-AF65-F5344CB8AC3E}">
        <p14:creationId xmlns:p14="http://schemas.microsoft.com/office/powerpoint/2010/main" val="3857412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erris wheel by water&#10;&#10;Description automatically generated with medium confidence">
            <a:extLst>
              <a:ext uri="{FF2B5EF4-FFF2-40B4-BE49-F238E27FC236}">
                <a16:creationId xmlns:a16="http://schemas.microsoft.com/office/drawing/2014/main" id="{D7EE269B-42FB-2EBF-3F39-004CF1BDEC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4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erris wheel by water&#10;&#10;Description automatically generated with medium confidence">
            <a:extLst>
              <a:ext uri="{FF2B5EF4-FFF2-40B4-BE49-F238E27FC236}">
                <a16:creationId xmlns:a16="http://schemas.microsoft.com/office/drawing/2014/main" id="{D7EE269B-42FB-2EBF-3F39-004CF1BDEC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7772400" cy="5829300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720038F6-8805-619D-6CC5-B48F8298537E}"/>
              </a:ext>
            </a:extLst>
          </p:cNvPr>
          <p:cNvSpPr/>
          <p:nvPr/>
        </p:nvSpPr>
        <p:spPr bwMode="auto">
          <a:xfrm>
            <a:off x="5983667" y="1184924"/>
            <a:ext cx="2256278" cy="400110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534787-3A19-209E-3412-42A569B1C9D1}"/>
              </a:ext>
            </a:extLst>
          </p:cNvPr>
          <p:cNvSpPr txBox="1"/>
          <p:nvPr/>
        </p:nvSpPr>
        <p:spPr>
          <a:xfrm>
            <a:off x="6036247" y="1184924"/>
            <a:ext cx="2587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pods?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2003B5CC-4E8A-BB84-E862-A3459005912C}"/>
              </a:ext>
            </a:extLst>
          </p:cNvPr>
          <p:cNvSpPr/>
          <p:nvPr/>
        </p:nvSpPr>
        <p:spPr bwMode="auto">
          <a:xfrm>
            <a:off x="6500446" y="1910299"/>
            <a:ext cx="2664296" cy="730834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0A2BC-C912-9E89-3A4F-39EAD3CB745E}"/>
              </a:ext>
            </a:extLst>
          </p:cNvPr>
          <p:cNvSpPr txBox="1"/>
          <p:nvPr/>
        </p:nvSpPr>
        <p:spPr>
          <a:xfrm>
            <a:off x="6597537" y="1933246"/>
            <a:ext cx="2587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long does a ride take? 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26A6A04B-D0FD-D1AC-5722-1A247E9F7237}"/>
              </a:ext>
            </a:extLst>
          </p:cNvPr>
          <p:cNvSpPr/>
          <p:nvPr/>
        </p:nvSpPr>
        <p:spPr bwMode="auto">
          <a:xfrm>
            <a:off x="681093" y="1160172"/>
            <a:ext cx="1696342" cy="754644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B51A1D-3201-2F6F-3349-4BD5DDDC7C9D}"/>
              </a:ext>
            </a:extLst>
          </p:cNvPr>
          <p:cNvSpPr txBox="1"/>
          <p:nvPr/>
        </p:nvSpPr>
        <p:spPr>
          <a:xfrm>
            <a:off x="733673" y="1179224"/>
            <a:ext cx="1643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What is the diameter? 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CA095283-5ED7-C6AA-C258-99C7215AA380}"/>
              </a:ext>
            </a:extLst>
          </p:cNvPr>
          <p:cNvSpPr/>
          <p:nvPr/>
        </p:nvSpPr>
        <p:spPr bwMode="auto">
          <a:xfrm>
            <a:off x="6034109" y="5206253"/>
            <a:ext cx="2664296" cy="730834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CD4A2E-2A0E-C658-2591-D06C8B9D371F}"/>
              </a:ext>
            </a:extLst>
          </p:cNvPr>
          <p:cNvSpPr txBox="1"/>
          <p:nvPr/>
        </p:nvSpPr>
        <p:spPr>
          <a:xfrm>
            <a:off x="6131200" y="5229200"/>
            <a:ext cx="2587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people travel on it in a day?</a:t>
            </a:r>
          </a:p>
        </p:txBody>
      </p:sp>
    </p:spTree>
    <p:extLst>
      <p:ext uri="{BB962C8B-B14F-4D97-AF65-F5344CB8AC3E}">
        <p14:creationId xmlns:p14="http://schemas.microsoft.com/office/powerpoint/2010/main" val="562930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ll building in a city&#10;&#10;Description automatically generated with medium confidence">
            <a:extLst>
              <a:ext uri="{FF2B5EF4-FFF2-40B4-BE49-F238E27FC236}">
                <a16:creationId xmlns:a16="http://schemas.microsoft.com/office/drawing/2014/main" id="{9D571A5D-4456-0783-9BF8-376D3545A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663" y="0"/>
            <a:ext cx="4202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99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ll building in a city&#10;&#10;Description automatically generated with medium confidence">
            <a:extLst>
              <a:ext uri="{FF2B5EF4-FFF2-40B4-BE49-F238E27FC236}">
                <a16:creationId xmlns:a16="http://schemas.microsoft.com/office/drawing/2014/main" id="{9D571A5D-4456-0783-9BF8-376D3545A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663" y="0"/>
            <a:ext cx="4202674" cy="6858000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E0B42555-9141-E8AB-19BF-757D1B75168D}"/>
              </a:ext>
            </a:extLst>
          </p:cNvPr>
          <p:cNvSpPr/>
          <p:nvPr/>
        </p:nvSpPr>
        <p:spPr bwMode="auto">
          <a:xfrm>
            <a:off x="395536" y="1196753"/>
            <a:ext cx="2664296" cy="648071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7FE7A-DDE6-C898-3F38-9506CFCF2EBE}"/>
              </a:ext>
            </a:extLst>
          </p:cNvPr>
          <p:cNvSpPr txBox="1"/>
          <p:nvPr/>
        </p:nvSpPr>
        <p:spPr>
          <a:xfrm>
            <a:off x="472206" y="1332765"/>
            <a:ext cx="2803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tall is the Shard? 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C589CD5F-E55F-F21C-2AD1-5051A6F88BAA}"/>
              </a:ext>
            </a:extLst>
          </p:cNvPr>
          <p:cNvSpPr/>
          <p:nvPr/>
        </p:nvSpPr>
        <p:spPr bwMode="auto">
          <a:xfrm>
            <a:off x="5364088" y="2257040"/>
            <a:ext cx="2664296" cy="536122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6EFFF-FEE2-CF91-7A83-F16AD7B7717D}"/>
              </a:ext>
            </a:extLst>
          </p:cNvPr>
          <p:cNvSpPr txBox="1"/>
          <p:nvPr/>
        </p:nvSpPr>
        <p:spPr>
          <a:xfrm>
            <a:off x="5440758" y="2268868"/>
            <a:ext cx="2587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windows? 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202302CD-3A8D-8238-E511-ABA11FC87AEA}"/>
              </a:ext>
            </a:extLst>
          </p:cNvPr>
          <p:cNvSpPr/>
          <p:nvPr/>
        </p:nvSpPr>
        <p:spPr bwMode="auto">
          <a:xfrm>
            <a:off x="379231" y="4035313"/>
            <a:ext cx="2392569" cy="648071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D381E7-212E-86DF-6C1A-23BCB2B10D99}"/>
              </a:ext>
            </a:extLst>
          </p:cNvPr>
          <p:cNvSpPr txBox="1"/>
          <p:nvPr/>
        </p:nvSpPr>
        <p:spPr>
          <a:xfrm>
            <a:off x="455901" y="4171326"/>
            <a:ext cx="2171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floors?</a:t>
            </a:r>
          </a:p>
        </p:txBody>
      </p:sp>
    </p:spTree>
    <p:extLst>
      <p:ext uri="{BB962C8B-B14F-4D97-AF65-F5344CB8AC3E}">
        <p14:creationId xmlns:p14="http://schemas.microsoft.com/office/powerpoint/2010/main" val="3451479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outdoor, boat, ship&#10;&#10;Description automatically generated">
            <a:extLst>
              <a:ext uri="{FF2B5EF4-FFF2-40B4-BE49-F238E27FC236}">
                <a16:creationId xmlns:a16="http://schemas.microsoft.com/office/drawing/2014/main" id="{13B57BE9-466F-372B-3752-E471BD18A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3" y="1340768"/>
            <a:ext cx="8847373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24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outdoor, boat, ship&#10;&#10;Description automatically generated">
            <a:extLst>
              <a:ext uri="{FF2B5EF4-FFF2-40B4-BE49-F238E27FC236}">
                <a16:creationId xmlns:a16="http://schemas.microsoft.com/office/drawing/2014/main" id="{13B57BE9-466F-372B-3752-E471BD18A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3" y="1340768"/>
            <a:ext cx="8847373" cy="4536504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FFACB8E0-2979-F453-1D01-01821076B050}"/>
              </a:ext>
            </a:extLst>
          </p:cNvPr>
          <p:cNvSpPr/>
          <p:nvPr/>
        </p:nvSpPr>
        <p:spPr bwMode="auto">
          <a:xfrm>
            <a:off x="4560346" y="1140749"/>
            <a:ext cx="3540046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3386E-B4A9-257B-B476-483FDBCD4983}"/>
              </a:ext>
            </a:extLst>
          </p:cNvPr>
          <p:cNvSpPr txBox="1"/>
          <p:nvPr/>
        </p:nvSpPr>
        <p:spPr>
          <a:xfrm>
            <a:off x="4637016" y="1276762"/>
            <a:ext cx="3463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fast does an Uber boat travel?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E3E8B99B-FB69-01CC-5D1F-288BFA2777D7}"/>
              </a:ext>
            </a:extLst>
          </p:cNvPr>
          <p:cNvSpPr/>
          <p:nvPr/>
        </p:nvSpPr>
        <p:spPr bwMode="auto">
          <a:xfrm>
            <a:off x="370288" y="1848635"/>
            <a:ext cx="3900086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DF6F30-93C8-70C8-D7FD-EC810A91A9CD}"/>
              </a:ext>
            </a:extLst>
          </p:cNvPr>
          <p:cNvSpPr txBox="1"/>
          <p:nvPr/>
        </p:nvSpPr>
        <p:spPr>
          <a:xfrm>
            <a:off x="446958" y="1984648"/>
            <a:ext cx="3823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far does an Uber boat travel in a day?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56105170-7EA2-5B73-AD89-FAB89FC630F3}"/>
              </a:ext>
            </a:extLst>
          </p:cNvPr>
          <p:cNvSpPr/>
          <p:nvPr/>
        </p:nvSpPr>
        <p:spPr bwMode="auto">
          <a:xfrm>
            <a:off x="3635896" y="4633419"/>
            <a:ext cx="3900086" cy="1083832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DA4917-17B4-19E6-9080-03719F977D9F}"/>
              </a:ext>
            </a:extLst>
          </p:cNvPr>
          <p:cNvSpPr txBox="1"/>
          <p:nvPr/>
        </p:nvSpPr>
        <p:spPr>
          <a:xfrm>
            <a:off x="3652308" y="4687286"/>
            <a:ext cx="4088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does the cost of travelling by Uber boat compare with other methods of transport?</a:t>
            </a:r>
          </a:p>
        </p:txBody>
      </p:sp>
    </p:spTree>
    <p:extLst>
      <p:ext uri="{BB962C8B-B14F-4D97-AF65-F5344CB8AC3E}">
        <p14:creationId xmlns:p14="http://schemas.microsoft.com/office/powerpoint/2010/main" val="3988051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iteboard&#10;&#10;Description automatically generated">
            <a:extLst>
              <a:ext uri="{FF2B5EF4-FFF2-40B4-BE49-F238E27FC236}">
                <a16:creationId xmlns:a16="http://schemas.microsoft.com/office/drawing/2014/main" id="{10BD403F-56BC-82CA-A4BC-61028EAF49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" t="16401" r="50000" b="12201"/>
          <a:stretch/>
        </p:blipFill>
        <p:spPr>
          <a:xfrm rot="5400000">
            <a:off x="331239" y="455806"/>
            <a:ext cx="4320480" cy="4938277"/>
          </a:xfrm>
          <a:prstGeom prst="rect">
            <a:avLst/>
          </a:prstGeom>
        </p:spPr>
      </p:pic>
      <p:pic>
        <p:nvPicPr>
          <p:cNvPr id="2" name="Picture 1" descr="Whiteboard&#10;&#10;Description automatically generated">
            <a:extLst>
              <a:ext uri="{FF2B5EF4-FFF2-40B4-BE49-F238E27FC236}">
                <a16:creationId xmlns:a16="http://schemas.microsoft.com/office/drawing/2014/main" id="{5442E384-8D35-CC97-59D6-2A51E74E74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8" t="15163" r="2222" b="13438"/>
          <a:stretch/>
        </p:blipFill>
        <p:spPr>
          <a:xfrm rot="5400000">
            <a:off x="4654079" y="2170866"/>
            <a:ext cx="4169478" cy="476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53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ky, road, green&#10;&#10;Description automatically generated">
            <a:extLst>
              <a:ext uri="{FF2B5EF4-FFF2-40B4-BE49-F238E27FC236}">
                <a16:creationId xmlns:a16="http://schemas.microsoft.com/office/drawing/2014/main" id="{84541635-CACB-8A9C-D8ED-45624B07ED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08720"/>
            <a:ext cx="6480720" cy="571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35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ky, ground, bicycle&#10;&#10;Description automatically generated">
            <a:extLst>
              <a:ext uri="{FF2B5EF4-FFF2-40B4-BE49-F238E27FC236}">
                <a16:creationId xmlns:a16="http://schemas.microsoft.com/office/drawing/2014/main" id="{A12773FC-CF68-0931-4F60-7ED5C58035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7772400" cy="526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79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sky, ground, bicycle&#10;&#10;Description automatically generated">
            <a:extLst>
              <a:ext uri="{FF2B5EF4-FFF2-40B4-BE49-F238E27FC236}">
                <a16:creationId xmlns:a16="http://schemas.microsoft.com/office/drawing/2014/main" id="{F25D1E87-2145-B186-D09E-42FB96D1C4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65" y="3112058"/>
            <a:ext cx="5204168" cy="3522590"/>
          </a:xfrm>
          <a:prstGeom prst="rect">
            <a:avLst/>
          </a:prstGeom>
        </p:spPr>
      </p:pic>
      <p:pic>
        <p:nvPicPr>
          <p:cNvPr id="3" name="Picture 2" descr="A picture containing outdoor, sky, road, green&#10;&#10;Description automatically generated">
            <a:extLst>
              <a:ext uri="{FF2B5EF4-FFF2-40B4-BE49-F238E27FC236}">
                <a16:creationId xmlns:a16="http://schemas.microsoft.com/office/drawing/2014/main" id="{84541635-CACB-8A9C-D8ED-45624B07ED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4608512" cy="4060511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F5CD24E9-6BF1-E57A-9C75-CCA42AE3EF3B}"/>
              </a:ext>
            </a:extLst>
          </p:cNvPr>
          <p:cNvSpPr/>
          <p:nvPr/>
        </p:nvSpPr>
        <p:spPr bwMode="auto">
          <a:xfrm>
            <a:off x="4492454" y="1162386"/>
            <a:ext cx="3247898" cy="1112503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50024-B7F5-FE7A-4B32-E24C860B81C3}"/>
              </a:ext>
            </a:extLst>
          </p:cNvPr>
          <p:cNvSpPr txBox="1"/>
          <p:nvPr/>
        </p:nvSpPr>
        <p:spPr>
          <a:xfrm>
            <a:off x="4560346" y="1237589"/>
            <a:ext cx="3180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much does each bike cost to hire?</a:t>
            </a:r>
          </a:p>
          <a:p>
            <a:r>
              <a:rPr lang="en-US" sz="2000" dirty="0">
                <a:latin typeface="Bierstadt" panose="020B0004020202020204" pitchFamily="34" charset="0"/>
              </a:rPr>
              <a:t>Which is the best value?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9BE80973-1E97-37BC-8517-AA59C08CD144}"/>
              </a:ext>
            </a:extLst>
          </p:cNvPr>
          <p:cNvSpPr/>
          <p:nvPr/>
        </p:nvSpPr>
        <p:spPr bwMode="auto">
          <a:xfrm>
            <a:off x="-76670" y="4765675"/>
            <a:ext cx="3540046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1B033D-1A57-EB58-B2A1-4B3E7848164C}"/>
              </a:ext>
            </a:extLst>
          </p:cNvPr>
          <p:cNvSpPr txBox="1"/>
          <p:nvPr/>
        </p:nvSpPr>
        <p:spPr>
          <a:xfrm>
            <a:off x="0" y="4901688"/>
            <a:ext cx="3463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does this compare to other modes of transport?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745F66B3-BF22-13BF-97B6-F9D5961B28BD}"/>
              </a:ext>
            </a:extLst>
          </p:cNvPr>
          <p:cNvSpPr/>
          <p:nvPr/>
        </p:nvSpPr>
        <p:spPr bwMode="auto">
          <a:xfrm>
            <a:off x="1912259" y="5745587"/>
            <a:ext cx="2880523" cy="843899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86E0FD-CE86-94B6-996B-9FBEE9E5B757}"/>
              </a:ext>
            </a:extLst>
          </p:cNvPr>
          <p:cNvSpPr txBox="1"/>
          <p:nvPr/>
        </p:nvSpPr>
        <p:spPr>
          <a:xfrm>
            <a:off x="1988929" y="5881600"/>
            <a:ext cx="2803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does the carbon footprint compare?</a:t>
            </a:r>
          </a:p>
        </p:txBody>
      </p:sp>
    </p:spTree>
    <p:extLst>
      <p:ext uri="{BB962C8B-B14F-4D97-AF65-F5344CB8AC3E}">
        <p14:creationId xmlns:p14="http://schemas.microsoft.com/office/powerpoint/2010/main" val="3685235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over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B767106E-8500-C7E8-C257-3DD45FEC39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412776"/>
            <a:ext cx="8727587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17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over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B767106E-8500-C7E8-C257-3DD45FEC39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412776"/>
            <a:ext cx="8727587" cy="3744416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DA992147-D0A5-0458-AEAF-2A89386E3C64}"/>
              </a:ext>
            </a:extLst>
          </p:cNvPr>
          <p:cNvSpPr/>
          <p:nvPr/>
        </p:nvSpPr>
        <p:spPr bwMode="auto">
          <a:xfrm>
            <a:off x="4560346" y="1140749"/>
            <a:ext cx="3528392" cy="704075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D9F50-9562-EA11-D80A-81042B30B58B}"/>
              </a:ext>
            </a:extLst>
          </p:cNvPr>
          <p:cNvSpPr txBox="1"/>
          <p:nvPr/>
        </p:nvSpPr>
        <p:spPr>
          <a:xfrm>
            <a:off x="4637016" y="1276762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wide is the Thames?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B5845F28-FF2C-9BA2-1BD9-DF9F7618D457}"/>
              </a:ext>
            </a:extLst>
          </p:cNvPr>
          <p:cNvSpPr/>
          <p:nvPr/>
        </p:nvSpPr>
        <p:spPr bwMode="auto">
          <a:xfrm>
            <a:off x="580736" y="1844824"/>
            <a:ext cx="3528392" cy="704075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BED738-FE11-B071-42F7-C77DB1A86991}"/>
              </a:ext>
            </a:extLst>
          </p:cNvPr>
          <p:cNvSpPr txBox="1"/>
          <p:nvPr/>
        </p:nvSpPr>
        <p:spPr>
          <a:xfrm>
            <a:off x="806345" y="1871860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cars cross Southwark Bridge in a day?</a:t>
            </a:r>
          </a:p>
        </p:txBody>
      </p:sp>
    </p:spTree>
    <p:extLst>
      <p:ext uri="{BB962C8B-B14F-4D97-AF65-F5344CB8AC3E}">
        <p14:creationId xmlns:p14="http://schemas.microsoft.com/office/powerpoint/2010/main" val="3144117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with towers over water&#10;&#10;Description automatically generated with low confidence">
            <a:extLst>
              <a:ext uri="{FF2B5EF4-FFF2-40B4-BE49-F238E27FC236}">
                <a16:creationId xmlns:a16="http://schemas.microsoft.com/office/drawing/2014/main" id="{024D37FE-BA0E-52F5-B2E9-F39D4F15E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872361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23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with towers over water&#10;&#10;Description automatically generated with low confidence">
            <a:extLst>
              <a:ext uri="{FF2B5EF4-FFF2-40B4-BE49-F238E27FC236}">
                <a16:creationId xmlns:a16="http://schemas.microsoft.com/office/drawing/2014/main" id="{024D37FE-BA0E-52F5-B2E9-F39D4F15E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8723616" cy="4680520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8A0410B5-7E7D-86EE-2F5B-AB0DEAB07937}"/>
              </a:ext>
            </a:extLst>
          </p:cNvPr>
          <p:cNvSpPr/>
          <p:nvPr/>
        </p:nvSpPr>
        <p:spPr bwMode="auto">
          <a:xfrm>
            <a:off x="236007" y="1035509"/>
            <a:ext cx="3528392" cy="704075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2E4C-69C8-D498-A074-874CBB2997AC}"/>
              </a:ext>
            </a:extLst>
          </p:cNvPr>
          <p:cNvSpPr txBox="1"/>
          <p:nvPr/>
        </p:nvSpPr>
        <p:spPr>
          <a:xfrm>
            <a:off x="461616" y="1062545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tall is London Bridge?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20BE7641-4A0C-331E-8E27-E6FC3E995675}"/>
              </a:ext>
            </a:extLst>
          </p:cNvPr>
          <p:cNvSpPr/>
          <p:nvPr/>
        </p:nvSpPr>
        <p:spPr bwMode="auto">
          <a:xfrm>
            <a:off x="4778439" y="4482085"/>
            <a:ext cx="2385849" cy="603100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C0E706-3921-F49F-FD4D-0C5920DD3EB2}"/>
              </a:ext>
            </a:extLst>
          </p:cNvPr>
          <p:cNvSpPr txBox="1"/>
          <p:nvPr/>
        </p:nvSpPr>
        <p:spPr>
          <a:xfrm>
            <a:off x="4932040" y="4508546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does it open?</a:t>
            </a:r>
          </a:p>
        </p:txBody>
      </p:sp>
    </p:spTree>
    <p:extLst>
      <p:ext uri="{BB962C8B-B14F-4D97-AF65-F5344CB8AC3E}">
        <p14:creationId xmlns:p14="http://schemas.microsoft.com/office/powerpoint/2010/main" val="354063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ceiling&#10;&#10;Description automatically generated">
            <a:extLst>
              <a:ext uri="{FF2B5EF4-FFF2-40B4-BE49-F238E27FC236}">
                <a16:creationId xmlns:a16="http://schemas.microsoft.com/office/drawing/2014/main" id="{6B7A45E5-84EC-48BC-CF7B-4CBE397FF1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92696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96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ceiling&#10;&#10;Description automatically generated">
            <a:extLst>
              <a:ext uri="{FF2B5EF4-FFF2-40B4-BE49-F238E27FC236}">
                <a16:creationId xmlns:a16="http://schemas.microsoft.com/office/drawing/2014/main" id="{6B7A45E5-84EC-48BC-CF7B-4CBE397FF1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92696"/>
            <a:ext cx="7772400" cy="5829300"/>
          </a:xfrm>
          <a:prstGeom prst="rect">
            <a:avLst/>
          </a:prstGeom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8F13918C-343E-F60B-DD5F-EB3482285949}"/>
              </a:ext>
            </a:extLst>
          </p:cNvPr>
          <p:cNvSpPr/>
          <p:nvPr/>
        </p:nvSpPr>
        <p:spPr bwMode="auto">
          <a:xfrm>
            <a:off x="4560346" y="1140750"/>
            <a:ext cx="3528392" cy="724338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3EEBC9-EEF3-B26A-CDF9-4788A5AB7D01}"/>
              </a:ext>
            </a:extLst>
          </p:cNvPr>
          <p:cNvSpPr txBox="1"/>
          <p:nvPr/>
        </p:nvSpPr>
        <p:spPr>
          <a:xfrm>
            <a:off x="4593597" y="1157201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Is there an optimum angle for a ramp?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723FF6E4-2E32-F96B-AA86-D20406DBCEDC}"/>
              </a:ext>
            </a:extLst>
          </p:cNvPr>
          <p:cNvSpPr/>
          <p:nvPr/>
        </p:nvSpPr>
        <p:spPr bwMode="auto">
          <a:xfrm>
            <a:off x="1658429" y="4976462"/>
            <a:ext cx="2935168" cy="540770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4112E-F508-741E-A032-E9C6B18D1864}"/>
              </a:ext>
            </a:extLst>
          </p:cNvPr>
          <p:cNvSpPr txBox="1"/>
          <p:nvPr/>
        </p:nvSpPr>
        <p:spPr>
          <a:xfrm>
            <a:off x="1691680" y="4992913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fast could you go?</a:t>
            </a:r>
          </a:p>
        </p:txBody>
      </p:sp>
    </p:spTree>
    <p:extLst>
      <p:ext uri="{BB962C8B-B14F-4D97-AF65-F5344CB8AC3E}">
        <p14:creationId xmlns:p14="http://schemas.microsoft.com/office/powerpoint/2010/main" val="1013702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tation, ceiling, platform&#10;&#10;Description automatically generated">
            <a:extLst>
              <a:ext uri="{FF2B5EF4-FFF2-40B4-BE49-F238E27FC236}">
                <a16:creationId xmlns:a16="http://schemas.microsoft.com/office/drawing/2014/main" id="{EDECB85A-A536-BF33-93B9-9466D0540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64704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3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tation, ceiling, platform&#10;&#10;Description automatically generated">
            <a:extLst>
              <a:ext uri="{FF2B5EF4-FFF2-40B4-BE49-F238E27FC236}">
                <a16:creationId xmlns:a16="http://schemas.microsoft.com/office/drawing/2014/main" id="{EDECB85A-A536-BF33-93B9-9466D0540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64704"/>
            <a:ext cx="7772400" cy="5829300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C8E6547B-1F06-5897-95AB-E5F4AB914B2B}"/>
              </a:ext>
            </a:extLst>
          </p:cNvPr>
          <p:cNvSpPr/>
          <p:nvPr/>
        </p:nvSpPr>
        <p:spPr bwMode="auto">
          <a:xfrm>
            <a:off x="4560346" y="1140749"/>
            <a:ext cx="3528392" cy="704075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DA3433-1C3A-2940-8C1B-B41F56750FE6}"/>
              </a:ext>
            </a:extLst>
          </p:cNvPr>
          <p:cNvSpPr txBox="1"/>
          <p:nvPr/>
        </p:nvSpPr>
        <p:spPr>
          <a:xfrm>
            <a:off x="4572000" y="1140749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far underground is the tube?</a:t>
            </a: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EF515C23-699C-F7C9-33E8-4C0E49F7FD22}"/>
              </a:ext>
            </a:extLst>
          </p:cNvPr>
          <p:cNvSpPr/>
          <p:nvPr/>
        </p:nvSpPr>
        <p:spPr bwMode="auto">
          <a:xfrm>
            <a:off x="107504" y="4149080"/>
            <a:ext cx="3528392" cy="704075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0C72B-6BB1-46D2-0E3F-D9E5A25ADB2B}"/>
              </a:ext>
            </a:extLst>
          </p:cNvPr>
          <p:cNvSpPr txBox="1"/>
          <p:nvPr/>
        </p:nvSpPr>
        <p:spPr>
          <a:xfrm>
            <a:off x="184174" y="4285093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fast does it go?</a:t>
            </a:r>
          </a:p>
        </p:txBody>
      </p:sp>
    </p:spTree>
    <p:extLst>
      <p:ext uri="{BB962C8B-B14F-4D97-AF65-F5344CB8AC3E}">
        <p14:creationId xmlns:p14="http://schemas.microsoft.com/office/powerpoint/2010/main" val="3048877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BD5C8FF-6E67-D9B1-F7C8-9F35880D0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9"/>
          <a:stretch/>
        </p:blipFill>
        <p:spPr>
          <a:xfrm>
            <a:off x="685800" y="692696"/>
            <a:ext cx="777240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5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BD5C8FF-6E67-D9B1-F7C8-9F35880D0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9"/>
          <a:stretch/>
        </p:blipFill>
        <p:spPr>
          <a:xfrm>
            <a:off x="685800" y="692696"/>
            <a:ext cx="7772400" cy="5472608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CC5027FB-782A-CBEC-36DF-28D07BBFA32F}"/>
              </a:ext>
            </a:extLst>
          </p:cNvPr>
          <p:cNvSpPr/>
          <p:nvPr/>
        </p:nvSpPr>
        <p:spPr bwMode="auto">
          <a:xfrm>
            <a:off x="4572000" y="980728"/>
            <a:ext cx="2592288" cy="536123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CF017A-55AE-1281-D2EA-F7865FCFB895}"/>
              </a:ext>
            </a:extLst>
          </p:cNvPr>
          <p:cNvSpPr txBox="1"/>
          <p:nvPr/>
        </p:nvSpPr>
        <p:spPr>
          <a:xfrm>
            <a:off x="4682343" y="1077703"/>
            <a:ext cx="2371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books?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76DC8869-547B-AE02-A6BB-6F819999E3F2}"/>
              </a:ext>
            </a:extLst>
          </p:cNvPr>
          <p:cNvSpPr/>
          <p:nvPr/>
        </p:nvSpPr>
        <p:spPr bwMode="auto">
          <a:xfrm>
            <a:off x="933265" y="2395921"/>
            <a:ext cx="2592288" cy="536123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923700-6A25-A64F-8DCB-0585399A6833}"/>
              </a:ext>
            </a:extLst>
          </p:cNvPr>
          <p:cNvSpPr txBox="1"/>
          <p:nvPr/>
        </p:nvSpPr>
        <p:spPr>
          <a:xfrm>
            <a:off x="1043608" y="2492896"/>
            <a:ext cx="2371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many pages?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0B06D7F7-1503-6210-BF8F-59FF6994A92F}"/>
              </a:ext>
            </a:extLst>
          </p:cNvPr>
          <p:cNvSpPr/>
          <p:nvPr/>
        </p:nvSpPr>
        <p:spPr bwMode="auto">
          <a:xfrm>
            <a:off x="5469769" y="4556161"/>
            <a:ext cx="2592288" cy="1420414"/>
          </a:xfrm>
          <a:prstGeom prst="wedgeRoundRect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3346CD-8398-A513-BFF2-987FA8D582A5}"/>
              </a:ext>
            </a:extLst>
          </p:cNvPr>
          <p:cNvSpPr txBox="1"/>
          <p:nvPr/>
        </p:nvSpPr>
        <p:spPr>
          <a:xfrm>
            <a:off x="5580112" y="4653136"/>
            <a:ext cx="2371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ierstadt" panose="020B0004020202020204" pitchFamily="34" charset="0"/>
              </a:rPr>
              <a:t>How much space would all this information take up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4201184060"/>
      </p:ext>
    </p:extLst>
  </p:cSld>
  <p:clrMapOvr>
    <a:masterClrMapping/>
  </p:clrMapOvr>
</p:sld>
</file>

<file path=ppt/theme/theme1.xml><?xml version="1.0" encoding="utf-8"?>
<a:theme xmlns:a="http://schemas.openxmlformats.org/drawingml/2006/main" name="AMSP-PowerPoint-template (1)">
  <a:themeElements>
    <a:clrScheme name="AMSP">
      <a:dk1>
        <a:srgbClr val="002147"/>
      </a:dk1>
      <a:lt1>
        <a:sysClr val="window" lastClr="FFFFFF"/>
      </a:lt1>
      <a:dk2>
        <a:srgbClr val="E00034"/>
      </a:dk2>
      <a:lt2>
        <a:srgbClr val="FCAF17"/>
      </a:lt2>
      <a:accent1>
        <a:srgbClr val="E00034"/>
      </a:accent1>
      <a:accent2>
        <a:srgbClr val="FCAF17"/>
      </a:accent2>
      <a:accent3>
        <a:srgbClr val="002147"/>
      </a:accent3>
      <a:accent4>
        <a:srgbClr val="FFEBCB"/>
      </a:accent4>
      <a:accent5>
        <a:srgbClr val="FF5800"/>
      </a:accent5>
      <a:accent6>
        <a:srgbClr val="50B848"/>
      </a:accent6>
      <a:hlink>
        <a:srgbClr val="E00034"/>
      </a:hlink>
      <a:folHlink>
        <a:srgbClr val="002147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1732</Words>
  <Application>Microsoft Office PowerPoint</Application>
  <PresentationFormat>On-screen Show (4:3)</PresentationFormat>
  <Paragraphs>279</Paragraphs>
  <Slides>28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  <vt:variant>
        <vt:lpstr>Custom Shows</vt:lpstr>
      </vt:variant>
      <vt:variant>
        <vt:i4>9</vt:i4>
      </vt:variant>
    </vt:vector>
  </HeadingPairs>
  <TitlesOfParts>
    <vt:vector size="43" baseType="lpstr">
      <vt:lpstr>Arial</vt:lpstr>
      <vt:lpstr>Bierstadt</vt:lpstr>
      <vt:lpstr>Calibri</vt:lpstr>
      <vt:lpstr>Times</vt:lpstr>
      <vt:lpstr>Wingdings</vt:lpstr>
      <vt:lpstr>AMSP-PowerPoint-template (1)</vt:lpstr>
      <vt:lpstr>PowerPoint Presentation</vt:lpstr>
      <vt:lpstr>PowerPoint Presentation</vt:lpstr>
      <vt:lpstr>Using the slides</vt:lpstr>
      <vt:lpstr>Using the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Animator</vt:lpstr>
      <vt:lpstr>Security Analyst</vt:lpstr>
      <vt:lpstr>Biostat</vt:lpstr>
      <vt:lpstr>Carto</vt:lpstr>
      <vt:lpstr>Roller</vt:lpstr>
      <vt:lpstr>Comment</vt:lpstr>
      <vt:lpstr>Acoustic</vt:lpstr>
      <vt:lpstr>Attorney</vt:lpstr>
      <vt:lpstr>Forensic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Bamber, Martin</dc:creator>
  <cp:lastModifiedBy>Cath Moore</cp:lastModifiedBy>
  <cp:revision>292</cp:revision>
  <cp:lastPrinted>2018-10-03T15:23:26Z</cp:lastPrinted>
  <dcterms:created xsi:type="dcterms:W3CDTF">2016-01-18T12:41:17Z</dcterms:created>
  <dcterms:modified xsi:type="dcterms:W3CDTF">2023-05-05T10:20:22Z</dcterms:modified>
</cp:coreProperties>
</file>