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14" r:id="rId5"/>
    <p:sldId id="272" r:id="rId6"/>
    <p:sldId id="311" r:id="rId7"/>
    <p:sldId id="345" r:id="rId8"/>
    <p:sldId id="290" r:id="rId9"/>
    <p:sldId id="346" r:id="rId10"/>
    <p:sldId id="298" r:id="rId11"/>
    <p:sldId id="348" r:id="rId12"/>
    <p:sldId id="359" r:id="rId13"/>
    <p:sldId id="354" r:id="rId14"/>
    <p:sldId id="355" r:id="rId15"/>
    <p:sldId id="363" r:id="rId16"/>
    <p:sldId id="361" r:id="rId17"/>
    <p:sldId id="360" r:id="rId18"/>
    <p:sldId id="287" r:id="rId19"/>
    <p:sldId id="281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34"/>
    <a:srgbClr val="002147"/>
    <a:srgbClr val="002350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5E01F-B718-4D14-8D6F-1BAA5D518B77}" v="148" dt="2021-09-27T16:49:44.889"/>
    <p1510:client id="{09885A88-FAAE-8A1D-5D0F-16E0DB832AE4}" v="260" dt="2021-10-11T15:17:36.729"/>
    <p1510:client id="{1CF1B366-2900-4E13-A5C2-6600DBC438C4}" v="62" dt="2021-09-27T16:05:12.086"/>
    <p1510:client id="{39A1C9A7-7583-4B14-A319-461EE779D71C}" v="678" dt="2021-10-08T10:07:24.034"/>
    <p1510:client id="{4D15A9C2-6FF9-4320-A105-0DCA1C0AD7E2}" v="12" dt="2021-10-08T09:16:24.254"/>
    <p1510:client id="{7AE9E1A1-4A62-45AF-9986-DD267E787433}" v="29" dt="2021-10-08T07:24:33.362"/>
    <p1510:client id="{932AC82D-C968-4E47-BEB9-2C0BA50611BD}" v="1343" dt="2021-10-08T10:41:33.409"/>
    <p1510:client id="{A007EDDA-B6B2-4382-AB69-961A2E4CE0F8}" v="15" dt="2021-10-11T15:37:42.855"/>
    <p1510:client id="{B402E7DB-0072-48C2-BEFA-55F433AF195F}" v="248" dt="2021-10-08T10:40:38.814"/>
    <p1510:client id="{DA7C0882-640B-8FC9-18B8-E8E7FA702C66}" v="683" dt="2021-10-11T10:55:20.070"/>
    <p1510:client id="{DB7D8FA0-D8C4-495E-965B-77FEB814FA27}" v="11" dt="2021-09-27T15:48:07.257"/>
    <p1510:client id="{E4EB4880-F2BF-43D8-8C82-CC34B8C0D66A}" v="235" dt="2021-10-11T09:33:06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10/19/2021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ood-logs-bole-firewood-336547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RIdW5qi_Rddp9T77V6yd8kjWIL65-WIoVTEnK4UsPiI/edi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>
                <a:cs typeface="Calibri"/>
              </a:rPr>
              <a:t>Pixabay</a:t>
            </a:r>
            <a:r>
              <a:rPr lang="en-GB">
                <a:cs typeface="Calibri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37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97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https://pixabay.com/photos/smoothie-nutrition-detox-juice-3697014/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04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https://pixabay.com/photos/plastic-bottles-bottles-recycling-115069/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https://pixabay.com/photos/plastic-bottles-bottles-recycling-115069/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C19FF7-E622-448B-8121-4CD10148558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1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https://pixabay.com/photos/wood-logs-bole-firewood-336547/</a:t>
            </a:r>
            <a:endParaRPr lang="en-GB"/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Maybe: </a:t>
            </a:r>
            <a:r>
              <a:rPr lang="en-GB">
                <a:hlinkClick r:id="rId4"/>
              </a:rPr>
              <a:t>https://docs.google.com/document/d/1RIdW5qi_Rddp9T77V6yd8kjWIL65-WIoVTEnK4UsPiI/edit</a:t>
            </a:r>
            <a:r>
              <a:rPr lang="en-GB"/>
              <a:t> (section 4)</a:t>
            </a:r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3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61" y="915029"/>
            <a:ext cx="5224277" cy="3408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049B7C-B412-4BEF-A381-64CFD2490A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999" y="5238909"/>
            <a:ext cx="2700000" cy="70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5" y="1196975"/>
            <a:ext cx="4269160" cy="1446550"/>
          </a:xfrm>
          <a:prstGeom prst="rect">
            <a:avLst/>
          </a:prstGeom>
        </p:spPr>
        <p:txBody>
          <a:bodyPr vert="horz">
            <a:spAutoFit/>
          </a:bodyPr>
          <a:lstStyle>
            <a:lvl1pPr algn="l"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927532"/>
            <a:ext cx="2408453" cy="1440000"/>
          </a:xfrm>
          <a:prstGeom prst="rect">
            <a:avLst/>
          </a:prstGeom>
        </p:spPr>
      </p:pic>
      <p:sp>
        <p:nvSpPr>
          <p:cNvPr id="7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427538" y="2636838"/>
            <a:ext cx="4248150" cy="1512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18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rgbClr val="E000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tx2"/>
              </a:buClr>
              <a:buFont typeface="Arial" pitchFamily="34" charset="0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tt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1126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45221"/>
            <a:ext cx="4040188" cy="3480942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81126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645223"/>
            <a:ext cx="4041775" cy="348094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3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rgbClr val="0021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3569" y="4437114"/>
            <a:ext cx="7848872" cy="769441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algn="l"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tx2"/>
              </a:buClr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tx2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58404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8405"/>
            <a:ext cx="5111750" cy="516775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rgbClr val="0021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772816"/>
            <a:ext cx="3008313" cy="4353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00600"/>
            <a:ext cx="7772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4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01787"/>
            <a:ext cx="9144000" cy="388843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2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 userDrawn="1"/>
        </p:nvSpPr>
        <p:spPr>
          <a:xfrm>
            <a:off x="457202" y="975867"/>
            <a:ext cx="8382001" cy="5549287"/>
          </a:xfrm>
          <a:prstGeom prst="rect">
            <a:avLst/>
          </a:prstGeom>
        </p:spPr>
        <p:txBody>
          <a:bodyPr vert="horz" wrap="square" tIns="90000" bIns="9000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sz="4400"/>
              <a:t>MEI holds the</a:t>
            </a:r>
            <a:r>
              <a:rPr lang="en-GB" sz="4400" baseline="0"/>
              <a:t> </a:t>
            </a:r>
            <a:r>
              <a:rPr lang="en-GB" sz="4400"/>
              <a:t>NCETM CPD Standard</a:t>
            </a:r>
          </a:p>
          <a:p>
            <a:pPr marL="0" indent="0" algn="ctr">
              <a:buNone/>
            </a:pPr>
            <a:endParaRPr lang="en-GB" sz="2800"/>
          </a:p>
          <a:p>
            <a:pPr marL="0" indent="0" algn="l">
              <a:buNone/>
            </a:pPr>
            <a:r>
              <a:rPr lang="en-GB" kern="0">
                <a:solidFill>
                  <a:srgbClr val="002147"/>
                </a:solidFill>
              </a:rPr>
              <a:t>The CPD Standard supports maths teachers to access information about the wide range of CPD provision on offer and to be assured of its appropriateness and quality.</a:t>
            </a:r>
          </a:p>
          <a:p>
            <a:endParaRPr lang="en-GB" kern="0">
              <a:solidFill>
                <a:srgbClr val="002147"/>
              </a:solidFill>
            </a:endParaRPr>
          </a:p>
          <a:p>
            <a:pPr marL="0" indent="0">
              <a:buNone/>
            </a:pPr>
            <a:r>
              <a:rPr lang="en-GB" i="1" kern="0">
                <a:solidFill>
                  <a:schemeClr val="accent1"/>
                </a:solidFill>
              </a:rPr>
              <a:t>ncetm.org.uk/</a:t>
            </a:r>
            <a:r>
              <a:rPr lang="en-GB" i="1" kern="0" err="1">
                <a:solidFill>
                  <a:schemeClr val="accent1"/>
                </a:solidFill>
              </a:rPr>
              <a:t>cpdstandard</a:t>
            </a:r>
            <a:endParaRPr lang="en-GB" i="1" kern="0">
              <a:solidFill>
                <a:schemeClr val="accent1"/>
              </a:solidFill>
            </a:endParaRPr>
          </a:p>
        </p:txBody>
      </p:sp>
      <p:pic>
        <p:nvPicPr>
          <p:cNvPr id="4" name="Picture Placeholder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3" y="4793890"/>
            <a:ext cx="2895600" cy="17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783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3" y="136082"/>
            <a:ext cx="1464938" cy="5115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1CA70-18C5-47DC-B3DF-82AA14BAAB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t="-116" r="71455" b="44876"/>
          <a:stretch/>
        </p:blipFill>
        <p:spPr>
          <a:xfrm>
            <a:off x="8290388" y="0"/>
            <a:ext cx="778794" cy="783754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 bwMode="auto">
          <a:xfrm>
            <a:off x="0" y="783754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5" r:id="rId3"/>
    <p:sldLayoutId id="2147483732" r:id="rId4"/>
    <p:sldLayoutId id="2147483721" r:id="rId5"/>
    <p:sldLayoutId id="2147483733" r:id="rId6"/>
    <p:sldLayoutId id="2147483722" r:id="rId7"/>
    <p:sldLayoutId id="2147483723" r:id="rId8"/>
    <p:sldLayoutId id="2147483725" r:id="rId9"/>
    <p:sldLayoutId id="2147483727" r:id="rId10"/>
    <p:sldLayoutId id="2147483728" r:id="rId11"/>
    <p:sldLayoutId id="21474837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fun.org/kidszone/experiments/ice-fishing/&#8203;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msp.org.uk/resource/where-maths-meets-the-world-of-work" TargetMode="External"/><Relationship Id="rId4" Type="http://schemas.openxmlformats.org/officeDocument/2006/relationships/hyperlink" Target="https://www.mathscareers.org.uk/claire-burke-climate-change-attribution-scientis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otdec.org.uk/download/coes-or-cars-powerpoint-1-9mb/" TargetMode="External"/><Relationship Id="rId2" Type="http://schemas.openxmlformats.org/officeDocument/2006/relationships/hyperlink" Target="https://teacher.desmos.com/activitybuilder/custom/5ec15f336fd0330fa3c3edf6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programmes/b01fcycg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qlcFSFSxL-w?feature=oembed" TargetMode="Externa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ahXIMUkSXX0&amp;t=0s" TargetMode="External"/><Relationship Id="rId3" Type="http://schemas.openxmlformats.org/officeDocument/2006/relationships/hyperlink" Target="https://www.forestryengland.uk/sites/default/files/documents/Forestry%20England_Maths_Lesson%20Plan.pdf" TargetMode="External"/><Relationship Id="rId7" Type="http://schemas.openxmlformats.org/officeDocument/2006/relationships/hyperlink" Target="https://www.youtube.com/watch?v=YpTSfkqS7zg" TargetMode="External"/><Relationship Id="rId2" Type="http://schemas.openxmlformats.org/officeDocument/2006/relationships/hyperlink" Target="https://www.theguardian.com/education/2003/mar/25/primaryschoolteachingresources.primaryeducation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athscareers.org.uk/percolating-possibilities/" TargetMode="External"/><Relationship Id="rId5" Type="http://schemas.openxmlformats.org/officeDocument/2006/relationships/hyperlink" Target="https://www.think-maths.co.uk/graceful-tree" TargetMode="External"/><Relationship Id="rId4" Type="http://schemas.openxmlformats.org/officeDocument/2006/relationships/hyperlink" Target="https://www.mirror.co.uk/news/weird-news/how-work-out-age-living-2454153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mei.org.uk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8108" y="1844825"/>
            <a:ext cx="8084332" cy="2664296"/>
          </a:xfrm>
        </p:spPr>
        <p:txBody>
          <a:bodyPr/>
          <a:lstStyle/>
          <a:p>
            <a:r>
              <a:rPr lang="en-GB"/>
              <a:t>Simply display a photograph</a:t>
            </a:r>
          </a:p>
          <a:p>
            <a:endParaRPr lang="en-GB"/>
          </a:p>
          <a:p>
            <a:r>
              <a:rPr lang="en-GB"/>
              <a:t>Ask “Where is the Maths in that?”</a:t>
            </a:r>
          </a:p>
          <a:p>
            <a:endParaRPr lang="en-GB"/>
          </a:p>
          <a:p>
            <a:r>
              <a:rPr lang="en-GB"/>
              <a:t>Let the ideas flow!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the slides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48108" y="4797802"/>
            <a:ext cx="8507288" cy="647422"/>
          </a:xfrm>
          <a:prstGeom prst="rect">
            <a:avLst/>
          </a:prstGeom>
        </p:spPr>
        <p:txBody>
          <a:bodyPr vert="horz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-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GB" kern="0" dirty="0">
                <a:latin typeface="Arial"/>
                <a:cs typeface="Arial"/>
              </a:rPr>
              <a:t>Hidden slides have some suggestions but they are in no way exhaustive! </a:t>
            </a:r>
          </a:p>
          <a:p>
            <a:endParaRPr lang="en-GB" kern="0" dirty="0">
              <a:latin typeface="Arial"/>
              <a:cs typeface="Arial"/>
            </a:endParaRPr>
          </a:p>
          <a:p>
            <a:endParaRPr lang="en-GB" kern="0" dirty="0"/>
          </a:p>
          <a:p>
            <a:endParaRPr lang="en-GB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372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769960"/>
            <a:ext cx="8075240" cy="2800738"/>
          </a:xfrm>
        </p:spPr>
        <p:txBody>
          <a:bodyPr vert="horz" lIns="91440" tIns="45720" rIns="91440" bIns="45720" anchor="t"/>
          <a:lstStyle/>
          <a:p>
            <a:r>
              <a:rPr lang="en-GB" dirty="0">
                <a:latin typeface="Arial"/>
                <a:cs typeface="Arial"/>
              </a:rPr>
              <a:t>Aim to show</a:t>
            </a:r>
          </a:p>
          <a:p>
            <a:pPr lvl="1"/>
            <a:r>
              <a:rPr lang="en-GB" sz="2400" dirty="0">
                <a:latin typeface="Arial"/>
                <a:cs typeface="Arial"/>
              </a:rPr>
              <a:t>Maths is all around us</a:t>
            </a:r>
          </a:p>
          <a:p>
            <a:pPr lvl="1"/>
            <a:r>
              <a:rPr lang="en-GB" sz="2400">
                <a:latin typeface="Arial"/>
                <a:cs typeface="Arial"/>
              </a:rPr>
              <a:t>Maths is creative</a:t>
            </a:r>
          </a:p>
          <a:p>
            <a:pPr lvl="1"/>
            <a:r>
              <a:rPr lang="en-GB" sz="2400" dirty="0">
                <a:latin typeface="Arial"/>
                <a:cs typeface="Arial"/>
              </a:rPr>
              <a:t>Maths is not always about being right or wrong</a:t>
            </a:r>
          </a:p>
          <a:p>
            <a:pPr lvl="1"/>
            <a:r>
              <a:rPr lang="en-GB" sz="2400">
                <a:latin typeface="Arial"/>
                <a:cs typeface="Arial"/>
              </a:rPr>
              <a:t>Maths helps us make a difference to the planet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the slides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A7E24E-1593-4875-A33F-323F46B633E5}"/>
              </a:ext>
            </a:extLst>
          </p:cNvPr>
          <p:cNvSpPr txBox="1"/>
          <p:nvPr/>
        </p:nvSpPr>
        <p:spPr>
          <a:xfrm>
            <a:off x="-603" y="5065180"/>
            <a:ext cx="86868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800100" lvl="1" indent="-342900">
              <a:buClr>
                <a:schemeClr val="accent1"/>
              </a:buClr>
              <a:buFont typeface="Wingdings"/>
              <a:buChar char="§"/>
            </a:pPr>
            <a:r>
              <a:rPr lang="en-GB" dirty="0">
                <a:latin typeface="+mn-lt"/>
                <a:ea typeface="ヒラギノ角ゴ Pro W3"/>
              </a:rPr>
              <a:t>Set your students the challenge of taking their own </a:t>
            </a:r>
            <a:r>
              <a:rPr lang="en-GB">
                <a:latin typeface="+mn-lt"/>
                <a:ea typeface="ヒラギノ角ゴ Pro W3"/>
              </a:rPr>
              <a:t>photographs and link them to maths</a:t>
            </a:r>
            <a:endParaRPr lang="en-GB">
              <a:ea typeface="ヒラギノ角ゴ Pro W3"/>
              <a:cs typeface="Times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529D5-BC02-4D6F-8981-E7064263A0B0}"/>
              </a:ext>
            </a:extLst>
          </p:cNvPr>
          <p:cNvSpPr txBox="1"/>
          <p:nvPr/>
        </p:nvSpPr>
        <p:spPr>
          <a:xfrm>
            <a:off x="3343705" y="4215421"/>
            <a:ext cx="27728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>
                <a:solidFill>
                  <a:schemeClr val="tx2"/>
                </a:solidFill>
                <a:latin typeface="+mn-lt"/>
                <a:ea typeface="ヒラギノ角ゴ Pro W3"/>
                <a:cs typeface="Arial"/>
              </a:rPr>
              <a:t>Get involved</a:t>
            </a:r>
            <a:endParaRPr lang="en-GB" sz="3600" dirty="0">
              <a:solidFill>
                <a:schemeClr val="tx2"/>
              </a:solidFill>
              <a:latin typeface="+mn-lt"/>
              <a:ea typeface="ヒラギノ角ゴ Pro W3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921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sky, outdoor, snow, water&#10;&#10;Description automatically generated">
            <a:extLst>
              <a:ext uri="{FF2B5EF4-FFF2-40B4-BE49-F238E27FC236}">
                <a16:creationId xmlns:a16="http://schemas.microsoft.com/office/drawing/2014/main" id="{D2D79C7B-091C-4C6B-A709-AFF77F067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92"/>
            <a:ext cx="10724605" cy="7010875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878" y="-2703"/>
            <a:ext cx="8229600" cy="769441"/>
          </a:xfrm>
          <a:noFill/>
        </p:spPr>
        <p:txBody>
          <a:bodyPr/>
          <a:lstStyle/>
          <a:p>
            <a:r>
              <a:rPr lang="en-GB"/>
              <a:t>Where is the Maths in that?</a:t>
            </a:r>
          </a:p>
        </p:txBody>
      </p:sp>
    </p:spTree>
    <p:extLst>
      <p:ext uri="{BB962C8B-B14F-4D97-AF65-F5344CB8AC3E}">
        <p14:creationId xmlns:p14="http://schemas.microsoft.com/office/powerpoint/2010/main" val="425243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C62F90-98EB-429E-826C-1104762D6138}"/>
              </a:ext>
            </a:extLst>
          </p:cNvPr>
          <p:cNvSpPr/>
          <p:nvPr/>
        </p:nvSpPr>
        <p:spPr bwMode="auto">
          <a:xfrm>
            <a:off x="319859" y="5321009"/>
            <a:ext cx="8362614" cy="13346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216"/>
            <a:ext cx="8239327" cy="3446773"/>
          </a:xfrm>
        </p:spPr>
        <p:txBody>
          <a:bodyPr vert="horz" lIns="91440" tIns="45720" rIns="91440" bIns="45720" anchor="t"/>
          <a:lstStyle/>
          <a:p>
            <a:r>
              <a:rPr lang="en-GB" sz="2400" dirty="0">
                <a:latin typeface="Arial"/>
                <a:cs typeface="Arial"/>
              </a:rPr>
              <a:t>Reflection</a:t>
            </a:r>
          </a:p>
          <a:p>
            <a:r>
              <a:rPr lang="en-GB" sz="2400" dirty="0">
                <a:latin typeface="Arial"/>
                <a:cs typeface="Arial"/>
              </a:rPr>
              <a:t>Temperature (negative numbers)</a:t>
            </a:r>
            <a:endParaRPr lang="en-GB" sz="2400" dirty="0"/>
          </a:p>
          <a:p>
            <a:r>
              <a:rPr lang="en-GB" sz="2400" dirty="0">
                <a:latin typeface="Arial"/>
                <a:cs typeface="Arial"/>
              </a:rPr>
              <a:t>What shapes can you see?</a:t>
            </a:r>
          </a:p>
          <a:p>
            <a:r>
              <a:rPr lang="en-GB" sz="2400" dirty="0">
                <a:latin typeface="Arial"/>
                <a:cs typeface="Arial"/>
              </a:rPr>
              <a:t>Fractions/percentages - how much of an iceberg is above water? (</a:t>
            </a:r>
            <a:r>
              <a:rPr lang="en-GB" sz="2400" dirty="0" err="1">
                <a:latin typeface="Arial"/>
                <a:cs typeface="Arial"/>
              </a:rPr>
              <a:t>approx</a:t>
            </a:r>
            <a:r>
              <a:rPr lang="en-GB" sz="2400" dirty="0">
                <a:latin typeface="Arial"/>
                <a:cs typeface="Arial"/>
              </a:rPr>
              <a:t> 10%)</a:t>
            </a:r>
          </a:p>
          <a:p>
            <a:r>
              <a:rPr lang="en-GB" sz="2400" dirty="0">
                <a:latin typeface="Arial"/>
                <a:cs typeface="Arial"/>
              </a:rPr>
              <a:t>Estimating dimensions and volume of iceberg (use the boat for scale – you might need to zoom in!)</a:t>
            </a:r>
          </a:p>
          <a:p>
            <a:r>
              <a:rPr lang="en-GB" sz="2400" dirty="0">
                <a:latin typeface="Arial"/>
                <a:cs typeface="Arial"/>
              </a:rPr>
              <a:t>Rate of melting (try </a:t>
            </a:r>
            <a:r>
              <a:rPr lang="en-GB" sz="2400" dirty="0">
                <a:latin typeface="Arial"/>
                <a:cs typeface="Arial"/>
                <a:hlinkClick r:id="rId3"/>
              </a:rPr>
              <a:t>an experiment</a:t>
            </a:r>
            <a:r>
              <a:rPr lang="en-GB" sz="2400" dirty="0">
                <a:latin typeface="Arial"/>
                <a:cs typeface="Arial"/>
              </a:rPr>
              <a:t>)</a:t>
            </a:r>
          </a:p>
          <a:p>
            <a:endParaRPr lang="en-GB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b="1" dirty="0">
                <a:latin typeface="Arial"/>
                <a:cs typeface="Arial"/>
              </a:rPr>
              <a:t>Try investigating how maths is used in careers in climate change:</a:t>
            </a:r>
          </a:p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Read:</a:t>
            </a:r>
            <a:r>
              <a:rPr lang="en-GB" sz="1600" dirty="0">
                <a:latin typeface="Arial"/>
                <a:cs typeface="Arial"/>
              </a:rPr>
              <a:t> </a:t>
            </a:r>
            <a:r>
              <a:rPr lang="en-GB" sz="1600" dirty="0">
                <a:latin typeface="Arial"/>
                <a:cs typeface="Arial"/>
                <a:hlinkClick r:id="rId4"/>
              </a:rPr>
              <a:t>https://www.mathscareers.org.uk/claire-burke-climate-change-attribution-scientist/</a:t>
            </a:r>
            <a:endParaRPr lang="en-GB" sz="1600" dirty="0"/>
          </a:p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Watch: </a:t>
            </a:r>
            <a:r>
              <a:rPr lang="en-GB" sz="1600" dirty="0">
                <a:latin typeface="Arial"/>
                <a:cs typeface="Arial"/>
                <a:hlinkClick r:id="rId5"/>
              </a:rPr>
              <a:t>Video with Dr Sammie Buzzard </a:t>
            </a:r>
            <a:r>
              <a:rPr lang="en-GB" sz="1600" dirty="0">
                <a:latin typeface="Arial"/>
                <a:cs typeface="Arial"/>
              </a:rPr>
              <a:t>on how maths is essential for her career as a climate scientist (available from end of October 2021)</a:t>
            </a:r>
            <a:endParaRPr lang="en-GB" sz="16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BE2145-0537-4598-AE3C-C446D5D9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/>
              <a:t>Suggestions</a:t>
            </a:r>
          </a:p>
        </p:txBody>
      </p:sp>
    </p:spTree>
    <p:extLst>
      <p:ext uri="{BB962C8B-B14F-4D97-AF65-F5344CB8AC3E}">
        <p14:creationId xmlns:p14="http://schemas.microsoft.com/office/powerpoint/2010/main" val="3713015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green, wooden, sliced, fresh&#10;&#10;Description automatically generated">
            <a:extLst>
              <a:ext uri="{FF2B5EF4-FFF2-40B4-BE49-F238E27FC236}">
                <a16:creationId xmlns:a16="http://schemas.microsoft.com/office/drawing/2014/main" id="{9E6957B1-3FFA-4CE1-A449-74891E3BE2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88" b="2434"/>
          <a:stretch/>
        </p:blipFill>
        <p:spPr>
          <a:xfrm>
            <a:off x="-678611" y="852423"/>
            <a:ext cx="10486845" cy="5733815"/>
          </a:xfrm>
          <a:prstGeom prst="rect">
            <a:avLst/>
          </a:prstGeom>
          <a:noFill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40491"/>
            <a:ext cx="8229600" cy="769441"/>
          </a:xfrm>
        </p:spPr>
        <p:txBody>
          <a:bodyPr>
            <a:normAutofit/>
          </a:bodyPr>
          <a:lstStyle/>
          <a:p>
            <a:r>
              <a:rPr lang="en-GB"/>
              <a:t>Where is the Maths in that?</a:t>
            </a:r>
          </a:p>
        </p:txBody>
      </p:sp>
    </p:spTree>
    <p:extLst>
      <p:ext uri="{BB962C8B-B14F-4D97-AF65-F5344CB8AC3E}">
        <p14:creationId xmlns:p14="http://schemas.microsoft.com/office/powerpoint/2010/main" val="381388013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2564999"/>
          </a:xfrm>
        </p:spPr>
        <p:txBody>
          <a:bodyPr vert="horz" lIns="91440" tIns="45720" rIns="91440" bIns="45720" anchor="t"/>
          <a:lstStyle/>
          <a:p>
            <a:r>
              <a:rPr lang="en-GB" sz="2400" dirty="0">
                <a:latin typeface="Arial"/>
                <a:cs typeface="Arial"/>
              </a:rPr>
              <a:t>Fractions</a:t>
            </a:r>
            <a:endParaRPr lang="en-US" sz="2400" dirty="0"/>
          </a:p>
          <a:p>
            <a:r>
              <a:rPr lang="en-GB" sz="2400" dirty="0">
                <a:latin typeface="Arial"/>
                <a:cs typeface="Arial"/>
              </a:rPr>
              <a:t>Symmetry</a:t>
            </a:r>
            <a:endParaRPr lang="en-GB" sz="2400" dirty="0"/>
          </a:p>
          <a:p>
            <a:r>
              <a:rPr lang="en-GB" sz="2400" dirty="0">
                <a:latin typeface="Arial"/>
                <a:cs typeface="Arial"/>
              </a:rPr>
              <a:t>Shapes</a:t>
            </a:r>
          </a:p>
          <a:p>
            <a:pPr lvl="1"/>
            <a:r>
              <a:rPr lang="en-GB" sz="2400" dirty="0">
                <a:latin typeface="Arial"/>
                <a:cs typeface="Arial"/>
              </a:rPr>
              <a:t>Spheres, hemispheres, cylinders....</a:t>
            </a:r>
          </a:p>
          <a:p>
            <a:r>
              <a:rPr lang="en-GB" sz="2400" dirty="0">
                <a:latin typeface="Arial"/>
                <a:cs typeface="Arial"/>
              </a:rPr>
              <a:t>Fractals (broccoli)</a:t>
            </a:r>
            <a:endParaRPr lang="en-GB" sz="2400" dirty="0"/>
          </a:p>
          <a:p>
            <a:r>
              <a:rPr lang="en-GB" sz="2400" dirty="0">
                <a:latin typeface="Arial"/>
                <a:cs typeface="Arial"/>
              </a:rPr>
              <a:t>Volume</a:t>
            </a:r>
            <a:endParaRPr lang="en-GB" sz="2400" dirty="0"/>
          </a:p>
          <a:p>
            <a:r>
              <a:rPr lang="en-GB" sz="2400" dirty="0">
                <a:latin typeface="Arial"/>
                <a:cs typeface="Arial"/>
              </a:rPr>
              <a:t>Change of state – fruit and vegetables to liquid</a:t>
            </a:r>
            <a:endParaRPr lang="en-GB" sz="2400" dirty="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 dirty="0"/>
          </a:p>
          <a:p>
            <a:endParaRPr lang="en-GB" sz="2400"/>
          </a:p>
          <a:p>
            <a:endParaRPr lang="en-GB" sz="2400"/>
          </a:p>
        </p:txBody>
      </p:sp>
      <p:sp>
        <p:nvSpPr>
          <p:cNvPr id="4" name="TextBox 3"/>
          <p:cNvSpPr txBox="1"/>
          <p:nvPr/>
        </p:nvSpPr>
        <p:spPr>
          <a:xfrm>
            <a:off x="1514450" y="623731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1"/>
                </a:solidFill>
                <a:latin typeface="+mn-lt"/>
              </a:rPr>
              <a:t>What do you notice?  What do you wonder?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69AFB-955D-4BB8-B81E-785EC7980A32}"/>
              </a:ext>
            </a:extLst>
          </p:cNvPr>
          <p:cNvSpPr/>
          <p:nvPr/>
        </p:nvSpPr>
        <p:spPr bwMode="auto">
          <a:xfrm>
            <a:off x="525025" y="5141712"/>
            <a:ext cx="8239703" cy="804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GB" sz="2000" dirty="0">
                <a:latin typeface="Arial"/>
                <a:ea typeface="ヒラギノ角ゴ Pro W3"/>
                <a:cs typeface="Arial"/>
              </a:rPr>
              <a:t>Possible activity: Try </a:t>
            </a:r>
            <a:r>
              <a:rPr lang="en-GB" sz="2000" dirty="0">
                <a:latin typeface="Arial"/>
                <a:ea typeface="ヒラギノ角ゴ Pro W3"/>
                <a:cs typeface="Arial"/>
                <a:hlinkClick r:id="rId2"/>
              </a:rPr>
              <a:t>Your food's carbon footprint</a:t>
            </a:r>
            <a:r>
              <a:rPr lang="en-GB" sz="2000" dirty="0">
                <a:latin typeface="Arial"/>
                <a:ea typeface="ヒラギノ角ゴ Pro W3"/>
                <a:cs typeface="Arial"/>
              </a:rPr>
              <a:t> - </a:t>
            </a:r>
            <a:r>
              <a:rPr lang="en-GB" sz="1800" dirty="0">
                <a:latin typeface="Arial"/>
                <a:ea typeface="ヒラギノ角ゴ Pro W3"/>
                <a:cs typeface="Arial"/>
              </a:rPr>
              <a:t>Desmos activity</a:t>
            </a:r>
            <a:endParaRPr lang="en-GB" sz="2000" dirty="0">
              <a:latin typeface="Times" charset="0"/>
              <a:ea typeface="ヒラギノ角ゴ Pro W3"/>
              <a:cs typeface="Times"/>
            </a:endParaRPr>
          </a:p>
          <a:p>
            <a:pPr>
              <a:spcBef>
                <a:spcPct val="20000"/>
              </a:spcBef>
            </a:pPr>
            <a:r>
              <a:rPr lang="en-GB" sz="2000" dirty="0">
                <a:latin typeface="Arial"/>
                <a:ea typeface="ヒラギノ角ゴ Pro W3"/>
                <a:cs typeface="Arial"/>
              </a:rPr>
              <a:t>                            or </a:t>
            </a:r>
            <a:r>
              <a:rPr lang="en-GB" sz="2000" dirty="0">
                <a:latin typeface="Arial"/>
                <a:ea typeface="ヒラギノ角ゴ Pro W3"/>
                <a:cs typeface="Arial"/>
                <a:hlinkClick r:id="rId3"/>
              </a:rPr>
              <a:t>Cows or cars</a:t>
            </a:r>
            <a:r>
              <a:rPr lang="en-GB" sz="2000" dirty="0">
                <a:latin typeface="Arial"/>
                <a:ea typeface="ヒラギノ角ゴ Pro W3"/>
                <a:cs typeface="Arial"/>
              </a:rPr>
              <a:t> from </a:t>
            </a:r>
            <a:r>
              <a:rPr lang="en-GB" sz="2000" dirty="0" err="1">
                <a:latin typeface="Arial"/>
                <a:ea typeface="ヒラギノ角ゴ Pro W3"/>
                <a:cs typeface="Arial"/>
              </a:rPr>
              <a:t>Scotdec</a:t>
            </a:r>
            <a:endParaRPr lang="en-GB" sz="2000">
              <a:latin typeface="Times" charset="0"/>
              <a:ea typeface="ヒラギノ角ゴ Pro W3"/>
              <a:cs typeface="Times"/>
            </a:endParaRPr>
          </a:p>
          <a:p>
            <a:pPr marL="0" marR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000" b="0" i="0" u="none" strike="noStrike" cap="none" normalizeH="0" baseline="0" dirty="0">
              <a:ln>
                <a:noFill/>
              </a:ln>
              <a:effectLst/>
              <a:latin typeface="Times" charset="0"/>
              <a:ea typeface="ヒラギノ角ゴ Pro W3" charset="0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91136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grass, outdoor, colorful, decorated&#10;&#10;Description automatically generated">
            <a:extLst>
              <a:ext uri="{FF2B5EF4-FFF2-40B4-BE49-F238E27FC236}">
                <a16:creationId xmlns:a16="http://schemas.microsoft.com/office/drawing/2014/main" id="{9B6A9CDA-3C58-4D95-9749-D3B819749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1" y="-719"/>
            <a:ext cx="9213011" cy="693132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297402" y="0"/>
            <a:ext cx="8229600" cy="769441"/>
          </a:xfrm>
        </p:spPr>
        <p:txBody>
          <a:bodyPr/>
          <a:lstStyle/>
          <a:p>
            <a:r>
              <a:rPr lang="en-GB"/>
              <a:t>Where is the Maths in that?</a:t>
            </a:r>
          </a:p>
        </p:txBody>
      </p:sp>
    </p:spTree>
    <p:extLst>
      <p:ext uri="{BB962C8B-B14F-4D97-AF65-F5344CB8AC3E}">
        <p14:creationId xmlns:p14="http://schemas.microsoft.com/office/powerpoint/2010/main" val="414679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9719"/>
            <a:ext cx="8229600" cy="3393457"/>
          </a:xfrm>
        </p:spPr>
        <p:txBody>
          <a:bodyPr vert="horz" lIns="91440" tIns="45720" rIns="91440" bIns="45720" anchor="t"/>
          <a:lstStyle/>
          <a:p>
            <a:r>
              <a:rPr lang="en-GB" dirty="0">
                <a:latin typeface="Arial"/>
                <a:cs typeface="Arial"/>
              </a:rPr>
              <a:t>Shapes (2D and 3D)</a:t>
            </a:r>
          </a:p>
          <a:p>
            <a:r>
              <a:rPr lang="en-GB" dirty="0">
                <a:latin typeface="Arial"/>
                <a:cs typeface="Arial"/>
              </a:rPr>
              <a:t>Estimate</a:t>
            </a:r>
            <a:endParaRPr lang="en-US" dirty="0"/>
          </a:p>
          <a:p>
            <a:pPr lvl="1"/>
            <a:r>
              <a:rPr lang="en-GB" dirty="0">
                <a:latin typeface="Arial"/>
                <a:cs typeface="Arial"/>
              </a:rPr>
              <a:t>How high is the pile?</a:t>
            </a:r>
          </a:p>
          <a:p>
            <a:pPr lvl="1"/>
            <a:r>
              <a:rPr lang="en-GB" dirty="0">
                <a:latin typeface="Arial"/>
                <a:cs typeface="Arial"/>
              </a:rPr>
              <a:t>Number of bottles</a:t>
            </a:r>
            <a:endParaRPr lang="en-GB" dirty="0"/>
          </a:p>
          <a:p>
            <a:pPr lvl="1"/>
            <a:r>
              <a:rPr lang="en-GB" dirty="0">
                <a:latin typeface="Arial"/>
                <a:cs typeface="Arial"/>
              </a:rPr>
              <a:t>Amount spent on all these drinks</a:t>
            </a:r>
            <a:endParaRPr lang="en-GB" dirty="0"/>
          </a:p>
          <a:p>
            <a:pPr lvl="1"/>
            <a:r>
              <a:rPr lang="en-GB" dirty="0">
                <a:latin typeface="Arial"/>
                <a:cs typeface="Arial"/>
              </a:rPr>
              <a:t>Dimensions/volume of the pile</a:t>
            </a:r>
            <a:endParaRPr lang="en-GB" dirty="0"/>
          </a:p>
          <a:p>
            <a:pPr lvl="1"/>
            <a:r>
              <a:rPr lang="en-GB" dirty="0">
                <a:latin typeface="Arial"/>
                <a:cs typeface="Arial"/>
              </a:rPr>
              <a:t>If from one person/ one house/one class... how long to create?</a:t>
            </a:r>
            <a:endParaRPr lang="en-GB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74B70B-D534-4AC4-9240-B87A9D55775C}"/>
              </a:ext>
            </a:extLst>
          </p:cNvPr>
          <p:cNvSpPr/>
          <p:nvPr/>
        </p:nvSpPr>
        <p:spPr bwMode="auto">
          <a:xfrm>
            <a:off x="553189" y="5699844"/>
            <a:ext cx="8138662" cy="876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dirty="0">
                <a:latin typeface="Arial"/>
                <a:ea typeface="ヒラギノ角ゴ Pro W3"/>
                <a:cs typeface="Times"/>
              </a:rPr>
              <a:t>Try watching </a:t>
            </a:r>
            <a:r>
              <a:rPr lang="en-GB" dirty="0">
                <a:latin typeface="Arial"/>
                <a:ea typeface="ヒラギノ角ゴ Pro W3"/>
                <a:cs typeface="Times"/>
                <a:hlinkClick r:id="rId2"/>
              </a:rPr>
              <a:t>Ecomaths videos</a:t>
            </a:r>
            <a:r>
              <a:rPr lang="en-GB" dirty="0">
                <a:latin typeface="Arial"/>
                <a:ea typeface="ヒラギノ角ゴ Pro W3"/>
                <a:cs typeface="Times"/>
              </a:rPr>
              <a:t> with Stefan Gates (Primary)</a:t>
            </a:r>
            <a:endParaRPr lang="en-US" dirty="0">
              <a:latin typeface="Arial"/>
              <a:ea typeface="ヒラギノ角ゴ Pro W3"/>
              <a:cs typeface="Times"/>
            </a:endParaRPr>
          </a:p>
          <a:p>
            <a:r>
              <a:rPr lang="en-GB" dirty="0">
                <a:latin typeface="Arial"/>
                <a:ea typeface="ヒラギノ角ゴ Pro W3"/>
                <a:cs typeface="Times"/>
              </a:rPr>
              <a:t>The re-cycling episode is embedded on the next slide</a:t>
            </a:r>
            <a:endParaRPr lang="en-US" dirty="0">
              <a:latin typeface="Arial"/>
              <a:ea typeface="ヒラギノ角ゴ Pro W3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11368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08C452-1C68-4946-A17E-4AFDA0025397}"/>
              </a:ext>
            </a:extLst>
          </p:cNvPr>
          <p:cNvSpPr txBox="1"/>
          <p:nvPr/>
        </p:nvSpPr>
        <p:spPr>
          <a:xfrm>
            <a:off x="1539138" y="5583809"/>
            <a:ext cx="726957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latin typeface="+mn-lt"/>
                <a:ea typeface="ヒラギノ角ゴ Pro W3"/>
                <a:cs typeface="Arial"/>
              </a:rPr>
              <a:t>Find out how maths is used to recycle rubbish</a:t>
            </a:r>
            <a:endParaRPr lang="en-US"/>
          </a:p>
        </p:txBody>
      </p:sp>
      <p:pic>
        <p:nvPicPr>
          <p:cNvPr id="5" name="Picture 5">
            <a:hlinkClick r:id="" action="ppaction://media"/>
            <a:extLst>
              <a:ext uri="{FF2B5EF4-FFF2-40B4-BE49-F238E27FC236}">
                <a16:creationId xmlns:a16="http://schemas.microsoft.com/office/drawing/2014/main" id="{9B9F1490-2B7D-4A9E-A3A7-C9A47EF5A5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708" y="153687"/>
            <a:ext cx="8760940" cy="533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4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8741-C0E1-4D78-8CC4-E86D04D6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A picture containing tree, outdoor, day&#10;&#10;Description automatically generated">
            <a:extLst>
              <a:ext uri="{FF2B5EF4-FFF2-40B4-BE49-F238E27FC236}">
                <a16:creationId xmlns:a16="http://schemas.microsoft.com/office/drawing/2014/main" id="{60A7DABF-534D-4D34-828D-3DEDB8F65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41463" y="-666"/>
            <a:ext cx="10244994" cy="686246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16ECEA5-329C-4DE1-9B30-305943BB3EFD}"/>
              </a:ext>
            </a:extLst>
          </p:cNvPr>
          <p:cNvSpPr txBox="1">
            <a:spLocks/>
          </p:cNvSpPr>
          <p:nvPr/>
        </p:nvSpPr>
        <p:spPr>
          <a:xfrm>
            <a:off x="-545265" y="94195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E0003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kern="0"/>
              <a:t>Where is the Maths in that?</a:t>
            </a:r>
          </a:p>
        </p:txBody>
      </p:sp>
    </p:spTree>
    <p:extLst>
      <p:ext uri="{BB962C8B-B14F-4D97-AF65-F5344CB8AC3E}">
        <p14:creationId xmlns:p14="http://schemas.microsoft.com/office/powerpoint/2010/main" val="417648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654" y="1470750"/>
            <a:ext cx="8231484" cy="2032385"/>
          </a:xfrm>
        </p:spPr>
        <p:txBody>
          <a:bodyPr vert="horz" lIns="91440" tIns="45720" rIns="91440" bIns="45720" anchor="t"/>
          <a:lstStyle/>
          <a:p>
            <a:r>
              <a:rPr lang="en-GB" sz="2400" dirty="0">
                <a:latin typeface="Arial"/>
                <a:cs typeface="Arial"/>
              </a:rPr>
              <a:t>Symmetry</a:t>
            </a:r>
          </a:p>
          <a:p>
            <a:r>
              <a:rPr lang="en-GB" sz="2400" dirty="0">
                <a:latin typeface="Arial"/>
                <a:cs typeface="Arial"/>
              </a:rPr>
              <a:t>Fractals</a:t>
            </a:r>
          </a:p>
          <a:p>
            <a:r>
              <a:rPr lang="en-GB" sz="2400" dirty="0">
                <a:latin typeface="Arial"/>
                <a:cs typeface="Arial"/>
              </a:rPr>
              <a:t>Shapes and Curves</a:t>
            </a:r>
            <a:endParaRPr lang="en-GB" dirty="0"/>
          </a:p>
          <a:p>
            <a:pPr lvl="1"/>
            <a:r>
              <a:rPr lang="en-GB" sz="1800" dirty="0">
                <a:latin typeface="Arial"/>
                <a:cs typeface="Arial"/>
              </a:rPr>
              <a:t>Circles</a:t>
            </a:r>
          </a:p>
          <a:p>
            <a:pPr lvl="1"/>
            <a:r>
              <a:rPr lang="en-GB" sz="1800" dirty="0">
                <a:latin typeface="Arial"/>
                <a:cs typeface="Arial"/>
              </a:rPr>
              <a:t>Cylinders</a:t>
            </a:r>
            <a:endParaRPr lang="en-GB" dirty="0"/>
          </a:p>
          <a:p>
            <a:pPr lvl="1"/>
            <a:r>
              <a:rPr lang="en-GB" sz="1800" dirty="0">
                <a:latin typeface="Arial"/>
                <a:cs typeface="Arial"/>
              </a:rPr>
              <a:t>Tessellations</a:t>
            </a:r>
            <a:endParaRPr lang="en-GB"/>
          </a:p>
          <a:p>
            <a:pPr lvl="1"/>
            <a:r>
              <a:rPr lang="en-GB" sz="1800" dirty="0">
                <a:latin typeface="Arial"/>
                <a:cs typeface="Arial"/>
              </a:rPr>
              <a:t>Quadratics</a:t>
            </a:r>
            <a:endParaRPr lang="en-GB"/>
          </a:p>
          <a:p>
            <a:r>
              <a:rPr lang="en-GB" sz="2400" dirty="0">
                <a:latin typeface="Arial"/>
                <a:cs typeface="Arial"/>
              </a:rPr>
              <a:t>Estimate</a:t>
            </a:r>
            <a:endParaRPr lang="en-GB" dirty="0"/>
          </a:p>
          <a:p>
            <a:pPr lvl="1"/>
            <a:r>
              <a:rPr lang="en-GB" sz="1800" dirty="0">
                <a:latin typeface="Arial"/>
                <a:cs typeface="Arial"/>
              </a:rPr>
              <a:t>No of trees in pile</a:t>
            </a:r>
          </a:p>
          <a:p>
            <a:pPr lvl="1"/>
            <a:r>
              <a:rPr lang="en-GB" sz="1800" dirty="0">
                <a:latin typeface="Arial"/>
                <a:cs typeface="Arial"/>
              </a:rPr>
              <a:t>Height of trees</a:t>
            </a:r>
            <a:endParaRPr lang="en-GB"/>
          </a:p>
          <a:p>
            <a:pPr lvl="1"/>
            <a:r>
              <a:rPr lang="en-GB" sz="1800" dirty="0">
                <a:latin typeface="Arial"/>
                <a:cs typeface="Arial"/>
              </a:rPr>
              <a:t>Amount of earth covered in trees</a:t>
            </a:r>
            <a:endParaRPr lang="en-GB"/>
          </a:p>
          <a:p>
            <a:pPr lvl="1"/>
            <a:r>
              <a:rPr lang="en-GB" sz="1800" dirty="0">
                <a:latin typeface="Arial"/>
                <a:cs typeface="Arial"/>
              </a:rPr>
              <a:t>Age of trees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E11012-A658-49C6-8A14-D8A87F6BA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9359"/>
            <a:ext cx="8229600" cy="769441"/>
          </a:xfrm>
        </p:spPr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8041BA-C4CE-4459-997A-114A4AE26599}"/>
              </a:ext>
            </a:extLst>
          </p:cNvPr>
          <p:cNvSpPr/>
          <p:nvPr/>
        </p:nvSpPr>
        <p:spPr bwMode="auto">
          <a:xfrm>
            <a:off x="556203" y="6146372"/>
            <a:ext cx="8128935" cy="423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800" dirty="0">
                <a:latin typeface="Arial"/>
                <a:ea typeface="ヒラギノ角ゴ Pro W3"/>
                <a:cs typeface="Times"/>
              </a:rPr>
              <a:t>Activities exploring the connections between maths and trees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333241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67C012B-2A20-4994-AA9F-11472263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t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Maths and Trees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CC06CF-8CB7-40DA-A521-A71C529D179A}"/>
              </a:ext>
            </a:extLst>
          </p:cNvPr>
          <p:cNvSpPr txBox="1"/>
          <p:nvPr/>
        </p:nvSpPr>
        <p:spPr>
          <a:xfrm>
            <a:off x="422060" y="1751618"/>
            <a:ext cx="8407760" cy="41926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+mn-lt"/>
                <a:ea typeface="ヒラギノ角ゴ Pro W3"/>
                <a:cs typeface="Arial"/>
              </a:rPr>
              <a:t>Activities to try: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</a:t>
            </a:r>
          </a:p>
          <a:p>
            <a:endParaRPr lang="en-US" dirty="0">
              <a:latin typeface="+mn-lt"/>
              <a:ea typeface="ヒラギノ角ゴ Pro W3"/>
              <a:cs typeface="Arial"/>
            </a:endParaRP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GB" dirty="0">
                <a:latin typeface="+mn-lt"/>
                <a:ea typeface="ヒラギノ角ゴ Pro W3"/>
                <a:cs typeface="Arial"/>
              </a:rPr>
              <a:t>Symmetry – </a:t>
            </a:r>
            <a:r>
              <a:rPr lang="en-GB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2"/>
              </a:rPr>
              <a:t>Primary</a:t>
            </a:r>
            <a:r>
              <a:rPr lang="en-GB" dirty="0">
                <a:latin typeface="+mn-lt"/>
                <a:ea typeface="ヒラギノ角ゴ Pro W3"/>
                <a:cs typeface="Arial"/>
              </a:rPr>
              <a:t> tree and leaf activities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​​</a:t>
            </a: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US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3"/>
              </a:rPr>
              <a:t>Maths in the forest - primary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</a:t>
            </a: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US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4"/>
              </a:rPr>
              <a:t>Find the age of a living tree using maths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</a:t>
            </a: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US" dirty="0">
                <a:latin typeface="+mn-lt"/>
                <a:ea typeface="ヒラギノ角ゴ Pro W3"/>
                <a:cs typeface="Arial"/>
              </a:rPr>
              <a:t>Clinometers – use trigonometry to find the height of a tree​</a:t>
            </a: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GB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5"/>
              </a:rPr>
              <a:t>Graceful Trees</a:t>
            </a:r>
            <a:r>
              <a:rPr lang="en-GB" dirty="0">
                <a:latin typeface="+mn-lt"/>
                <a:ea typeface="ヒラギノ角ゴ Pro W3"/>
                <a:cs typeface="Arial"/>
              </a:rPr>
              <a:t>  from Think Maths (graph theory)</a:t>
            </a:r>
            <a:endParaRPr lang="en-US" dirty="0">
              <a:latin typeface="+mn-lt"/>
              <a:ea typeface="ヒラギノ角ゴ Pro W3"/>
              <a:cs typeface="Arial"/>
            </a:endParaRP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GB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6"/>
              </a:rPr>
              <a:t>How to best plant your orchard?</a:t>
            </a:r>
            <a:r>
              <a:rPr lang="en-GB" dirty="0">
                <a:latin typeface="+mn-lt"/>
                <a:ea typeface="ヒラギノ角ゴ Pro W3"/>
                <a:cs typeface="Arial"/>
              </a:rPr>
              <a:t>  Maths careers</a:t>
            </a:r>
            <a:r>
              <a:rPr lang="en-US" dirty="0">
                <a:latin typeface="+mn-lt"/>
                <a:ea typeface="ヒラギノ角ゴ Pro W3"/>
                <a:cs typeface="Arial"/>
              </a:rPr>
              <a:t> </a:t>
            </a:r>
            <a:r>
              <a:rPr lang="en-GB" dirty="0">
                <a:latin typeface="+mn-lt"/>
                <a:ea typeface="ヒラギノ角ゴ Pro W3"/>
                <a:cs typeface="Arial"/>
              </a:rPr>
              <a:t>​</a:t>
            </a:r>
          </a:p>
          <a:p>
            <a:pPr marL="342900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GB" dirty="0">
                <a:latin typeface="+mn-lt"/>
                <a:ea typeface="ヒラギノ角ゴ Pro W3"/>
                <a:cs typeface="Arial"/>
              </a:rPr>
              <a:t>Investigate </a:t>
            </a:r>
            <a:r>
              <a:rPr lang="en-GB" dirty="0">
                <a:latin typeface="+mn-lt"/>
                <a:ea typeface="ヒラギノ角ゴ Pro W3"/>
                <a:cs typeface="Arial"/>
                <a:hlinkClick r:id="rId7"/>
              </a:rPr>
              <a:t>how trees grow</a:t>
            </a:r>
            <a:r>
              <a:rPr lang="en-GB" dirty="0">
                <a:latin typeface="+mn-lt"/>
                <a:ea typeface="ヒラギノ角ゴ Pro W3"/>
                <a:cs typeface="Arial"/>
              </a:rPr>
              <a:t> (Fibonacci)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​​</a:t>
            </a:r>
          </a:p>
          <a:p>
            <a:pPr marL="800100" lvl="1" indent="-342900">
              <a:lnSpc>
                <a:spcPct val="114999"/>
              </a:lnSpc>
              <a:buClr>
                <a:schemeClr val="tx2"/>
              </a:buClr>
              <a:buFont typeface="Wingdings"/>
              <a:buChar char="§"/>
            </a:pPr>
            <a:r>
              <a:rPr lang="en-GB" sz="2000" dirty="0">
                <a:latin typeface="+mn-lt"/>
                <a:ea typeface="ヒラギノ角ゴ Pro W3"/>
                <a:cs typeface="Arial"/>
              </a:rPr>
              <a:t>Get creative and </a:t>
            </a:r>
            <a:r>
              <a:rPr lang="en-GB" sz="2000" dirty="0">
                <a:solidFill>
                  <a:srgbClr val="E00034"/>
                </a:solidFill>
                <a:latin typeface="+mn-lt"/>
                <a:ea typeface="ヒラギノ角ゴ Pro W3"/>
                <a:cs typeface="Arial"/>
                <a:hlinkClick r:id="rId8"/>
              </a:rPr>
              <a:t>draw</a:t>
            </a:r>
            <a:r>
              <a:rPr lang="en-GB" sz="2000" dirty="0">
                <a:latin typeface="+mn-lt"/>
                <a:ea typeface="ヒラギノ角ゴ Pro W3"/>
                <a:cs typeface="Arial"/>
              </a:rPr>
              <a:t> Fibonacci trees and plants</a:t>
            </a:r>
            <a:r>
              <a:rPr lang="en-US" dirty="0">
                <a:latin typeface="+mn-lt"/>
                <a:ea typeface="ヒラギノ角ゴ Pro W3"/>
                <a:cs typeface="Arial"/>
              </a:rPr>
              <a:t>​​ </a:t>
            </a:r>
            <a:r>
              <a:rPr lang="en-US" sz="1800" dirty="0">
                <a:latin typeface="+mn-lt"/>
                <a:ea typeface="ヒラギノ角ゴ Pro W3"/>
                <a:cs typeface="Arial"/>
              </a:rPr>
              <a:t>(3 videos)</a:t>
            </a:r>
          </a:p>
        </p:txBody>
      </p:sp>
    </p:spTree>
    <p:extLst>
      <p:ext uri="{BB962C8B-B14F-4D97-AF65-F5344CB8AC3E}">
        <p14:creationId xmlns:p14="http://schemas.microsoft.com/office/powerpoint/2010/main" val="172805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D28A-990F-42E6-BFA6-AF705C7E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45B34D1-75B9-42B1-A851-3CE69BE1CF3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4822" r="-134" b="18775"/>
          <a:stretch/>
        </p:blipFill>
        <p:spPr>
          <a:xfrm>
            <a:off x="1408" y="-69071"/>
            <a:ext cx="9430577" cy="686316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578A2-8719-40AB-9821-D8B276A92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551BE0-5B43-42E4-90E4-E82EB60F718D}"/>
              </a:ext>
            </a:extLst>
          </p:cNvPr>
          <p:cNvSpPr txBox="1">
            <a:spLocks/>
          </p:cNvSpPr>
          <p:nvPr/>
        </p:nvSpPr>
        <p:spPr>
          <a:xfrm>
            <a:off x="-574953" y="183260"/>
            <a:ext cx="8229600" cy="769441"/>
          </a:xfrm>
          <a:prstGeom prst="rect">
            <a:avLst/>
          </a:prstGeom>
        </p:spPr>
        <p:txBody>
          <a:bodyPr vert="horz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E0003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GB" kern="0"/>
              <a:t>Where is the Maths in that?</a:t>
            </a:r>
          </a:p>
        </p:txBody>
      </p:sp>
    </p:spTree>
    <p:extLst>
      <p:ext uri="{BB962C8B-B14F-4D97-AF65-F5344CB8AC3E}">
        <p14:creationId xmlns:p14="http://schemas.microsoft.com/office/powerpoint/2010/main" val="2964460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0437"/>
            <a:ext cx="8229600" cy="769441"/>
          </a:xfrm>
        </p:spPr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654" y="1620266"/>
            <a:ext cx="8193596" cy="6048672"/>
          </a:xfrm>
        </p:spPr>
        <p:txBody>
          <a:bodyPr vert="horz" lIns="91440" tIns="45720" rIns="91440" bIns="45720" anchor="t"/>
          <a:lstStyle/>
          <a:p>
            <a:pPr lvl="1">
              <a:buFont typeface="Wingdings" pitchFamily="34" charset="0"/>
              <a:buChar char="§"/>
            </a:pPr>
            <a:r>
              <a:rPr lang="en-GB" dirty="0">
                <a:latin typeface="Arial"/>
                <a:cs typeface="Arial"/>
              </a:rPr>
              <a:t>Angles</a:t>
            </a:r>
            <a:endParaRPr lang="en-GB" dirty="0"/>
          </a:p>
          <a:p>
            <a:pPr lvl="1">
              <a:buFont typeface="Wingdings" pitchFamily="34" charset="0"/>
              <a:buChar char="§"/>
            </a:pPr>
            <a:r>
              <a:rPr lang="en-GB" dirty="0">
                <a:latin typeface="Arial"/>
                <a:cs typeface="Arial"/>
              </a:rPr>
              <a:t>Rotational Symmetry</a:t>
            </a:r>
          </a:p>
          <a:p>
            <a:pPr lvl="1">
              <a:buFont typeface="Wingdings" pitchFamily="34" charset="0"/>
              <a:buChar char="§"/>
            </a:pPr>
            <a:r>
              <a:rPr lang="en-GB" dirty="0">
                <a:latin typeface="Arial"/>
                <a:cs typeface="Arial"/>
              </a:rPr>
              <a:t>Straight lines</a:t>
            </a:r>
          </a:p>
          <a:p>
            <a:pPr lvl="1">
              <a:buFont typeface="Wingdings" pitchFamily="34" charset="0"/>
              <a:buChar char="§"/>
            </a:pPr>
            <a:r>
              <a:rPr lang="en-GB" dirty="0">
                <a:latin typeface="Arial"/>
                <a:cs typeface="Arial"/>
              </a:rPr>
              <a:t>Estimate</a:t>
            </a:r>
            <a:endParaRPr lang="en-GB" dirty="0"/>
          </a:p>
          <a:p>
            <a:pPr lvl="2">
              <a:buFont typeface="Arial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Height of turbine </a:t>
            </a:r>
            <a:r>
              <a:rPr lang="en-GB" sz="2000" dirty="0">
                <a:latin typeface="Arial"/>
                <a:cs typeface="Arial"/>
              </a:rPr>
              <a:t>(compare to ship in picture)</a:t>
            </a:r>
          </a:p>
          <a:p>
            <a:pPr lvl="2">
              <a:buFont typeface="Arial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Distance between turbines </a:t>
            </a:r>
            <a:r>
              <a:rPr lang="en-GB" sz="2000" dirty="0">
                <a:latin typeface="Arial"/>
                <a:cs typeface="Arial"/>
              </a:rPr>
              <a:t>(to optimise generation)</a:t>
            </a:r>
          </a:p>
          <a:p>
            <a:pPr lvl="2">
              <a:buFont typeface="Arial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Amount of energy generated</a:t>
            </a:r>
          </a:p>
          <a:p>
            <a:pPr lvl="2">
              <a:buFont typeface="Arial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No of turbines required </a:t>
            </a:r>
            <a:r>
              <a:rPr lang="en-GB" sz="2000" dirty="0">
                <a:latin typeface="Arial"/>
                <a:cs typeface="Arial"/>
              </a:rPr>
              <a:t>(to power where you live)</a:t>
            </a:r>
          </a:p>
          <a:p>
            <a:pPr lvl="1">
              <a:buFont typeface="Wingdings" pitchFamily="34" charset="0"/>
              <a:buChar char="§"/>
            </a:pPr>
            <a:endParaRPr lang="en-GB" sz="2400" dirty="0">
              <a:latin typeface="Arial"/>
              <a:cs typeface="Arial"/>
            </a:endParaRPr>
          </a:p>
          <a:p>
            <a:pPr lvl="1"/>
            <a:endParaRPr lang="en-GB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943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/>
              <a:t>About the AMSP</a:t>
            </a:r>
            <a:br>
              <a:rPr lang="en-GB"/>
            </a:br>
            <a:endParaRPr lang="en-GB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/>
              <a:t>A government-funded initiative, managed by </a:t>
            </a:r>
            <a:r>
              <a:rPr lang="en-GB" sz="2400">
                <a:hlinkClick r:id="rId2"/>
              </a:rPr>
              <a:t>MEI</a:t>
            </a:r>
            <a:r>
              <a:rPr lang="en-GB" sz="2400"/>
              <a:t>, providing national support for teachers and students in all state-funded schools and colleges in England.	</a:t>
            </a:r>
          </a:p>
          <a:p>
            <a:r>
              <a:rPr lang="en-GB" sz="2400"/>
              <a:t>It aims to increase participation in AS/A level Mathematics and Further Mathematics, and Core Maths, and improve the teaching of these qualifications.</a:t>
            </a:r>
          </a:p>
          <a:p>
            <a:r>
              <a:rPr lang="en-GB" sz="2400"/>
              <a:t>Additional support is given to those in priority areas to boost social mobility so that, whatever their gender, background or location, students can choose their best maths pathway post-16, and have access to high quality maths teaching. 	</a:t>
            </a:r>
          </a:p>
          <a:p>
            <a:endParaRPr lang="en-GB" altLang="en-US" sz="2400"/>
          </a:p>
        </p:txBody>
      </p:sp>
    </p:spTree>
    <p:extLst>
      <p:ext uri="{BB962C8B-B14F-4D97-AF65-F5344CB8AC3E}">
        <p14:creationId xmlns:p14="http://schemas.microsoft.com/office/powerpoint/2010/main" val="1801375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75867"/>
            <a:ext cx="8229600" cy="14465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Contact the AMSP</a:t>
            </a:r>
            <a:br>
              <a:rPr lang="en-GB"/>
            </a:br>
            <a:endParaRPr lang="en-GB"/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7139" y="1771068"/>
            <a:ext cx="822960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800"/>
              <a:t> 	01225 716 492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b="1" i="1">
                <a:latin typeface="Font Awesome 5 Free Solid" panose="02000503000000000000" pitchFamily="50" charset="0"/>
              </a:rPr>
              <a:t> 	</a:t>
            </a:r>
            <a:r>
              <a:rPr lang="en-GB" sz="3800" i="1"/>
              <a:t>admin@amsp.org.uk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>
                <a:latin typeface="+mn-lt"/>
              </a:rPr>
              <a:t> 	</a:t>
            </a:r>
            <a:r>
              <a:rPr lang="en-GB" sz="3800" i="1"/>
              <a:t>amsp.org.uk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800" i="1">
                <a:latin typeface="+mn-lt"/>
              </a:rPr>
              <a:t> 	</a:t>
            </a:r>
            <a:r>
              <a:rPr lang="en-GB" sz="3800" err="1">
                <a:latin typeface="+mn-lt"/>
              </a:rPr>
              <a:t>Advanced_Maths</a:t>
            </a:r>
            <a:r>
              <a:rPr lang="en-GB" sz="3800">
                <a:latin typeface="+mn-lt"/>
              </a:rPr>
              <a:t>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9" y="3991680"/>
            <a:ext cx="337358" cy="5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1" y="4975068"/>
            <a:ext cx="664777" cy="54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8292"/>
            <a:ext cx="540000" cy="54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9" y="2024904"/>
            <a:ext cx="54019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59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AMSP">
      <a:dk1>
        <a:srgbClr val="002147"/>
      </a:dk1>
      <a:lt1>
        <a:sysClr val="window" lastClr="FFFFFF"/>
      </a:lt1>
      <a:dk2>
        <a:srgbClr val="E00034"/>
      </a:dk2>
      <a:lt2>
        <a:srgbClr val="FCAF17"/>
      </a:lt2>
      <a:accent1>
        <a:srgbClr val="E00034"/>
      </a:accent1>
      <a:accent2>
        <a:srgbClr val="FCAF17"/>
      </a:accent2>
      <a:accent3>
        <a:srgbClr val="002147"/>
      </a:accent3>
      <a:accent4>
        <a:srgbClr val="FFEBCB"/>
      </a:accent4>
      <a:accent5>
        <a:srgbClr val="FF5800"/>
      </a:accent5>
      <a:accent6>
        <a:srgbClr val="50B848"/>
      </a:accent6>
      <a:hlink>
        <a:srgbClr val="E00034"/>
      </a:hlink>
      <a:folHlink>
        <a:srgbClr val="00214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D6744ADDF8459F092B8B3D26A050" ma:contentTypeVersion="12" ma:contentTypeDescription="Create a new document." ma:contentTypeScope="" ma:versionID="a871cef92b655457befab68a223a6559">
  <xsd:schema xmlns:xsd="http://www.w3.org/2001/XMLSchema" xmlns:xs="http://www.w3.org/2001/XMLSchema" xmlns:p="http://schemas.microsoft.com/office/2006/metadata/properties" xmlns:ns2="a9a00b00-988f-4032-b89e-27ff338b0eaa" xmlns:ns3="b42b1286-bb82-46ed-8a4d-b8611832ba6b" targetNamespace="http://schemas.microsoft.com/office/2006/metadata/properties" ma:root="true" ma:fieldsID="f543c276f21fdf3e1167b27ec25d49fa" ns2:_="" ns3:_="">
    <xsd:import namespace="a9a00b00-988f-4032-b89e-27ff338b0eaa"/>
    <xsd:import namespace="b42b1286-bb82-46ed-8a4d-b8611832ba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00b00-988f-4032-b89e-27ff338b0e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b1286-bb82-46ed-8a4d-b8611832ba6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A6F046-65DC-4560-B788-A52D472B6F8A}">
  <ds:schemaRefs>
    <ds:schemaRef ds:uri="a9a00b00-988f-4032-b89e-27ff338b0eaa"/>
    <ds:schemaRef ds:uri="b42b1286-bb82-46ed-8a4d-b8611832ba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787E479-851A-4597-A023-6E6D1A5A7E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8D1EDC-CB67-439C-8E4F-55FE9D52999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719</Words>
  <Application>Microsoft Office PowerPoint</Application>
  <PresentationFormat>On-screen Show (4:3)</PresentationFormat>
  <Paragraphs>112</Paragraphs>
  <Slides>16</Slides>
  <Notes>6</Notes>
  <HiddenSlides>8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Font Awesome 5 Free Solid</vt:lpstr>
      <vt:lpstr>Times</vt:lpstr>
      <vt:lpstr>Wingdings</vt:lpstr>
      <vt:lpstr>Blank Presentation</vt:lpstr>
      <vt:lpstr>Using the slides</vt:lpstr>
      <vt:lpstr>Using the slides</vt:lpstr>
      <vt:lpstr>Where is the Maths in that?</vt:lpstr>
      <vt:lpstr>Suggestions</vt:lpstr>
      <vt:lpstr>Where is the Maths in that?</vt:lpstr>
      <vt:lpstr>Suggestions</vt:lpstr>
      <vt:lpstr>Where is the Maths in that?</vt:lpstr>
      <vt:lpstr>Suggestions</vt:lpstr>
      <vt:lpstr>PowerPoint Presentation</vt:lpstr>
      <vt:lpstr>PowerPoint Presentation</vt:lpstr>
      <vt:lpstr>Suggestions</vt:lpstr>
      <vt:lpstr>Maths and Trees</vt:lpstr>
      <vt:lpstr>PowerPoint Presentation</vt:lpstr>
      <vt:lpstr>Suggestions</vt:lpstr>
      <vt:lpstr>About the AMSP </vt:lpstr>
      <vt:lpstr>Contact the AMSP 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Catherine Van Saarloos</cp:lastModifiedBy>
  <cp:revision>319</cp:revision>
  <dcterms:created xsi:type="dcterms:W3CDTF">2012-04-23T14:18:00Z</dcterms:created>
  <dcterms:modified xsi:type="dcterms:W3CDTF">2021-10-19T16:13:51Z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0x010100370FD6744ADDF8459F092B8B3D26A050</vt:lpwstr>
  </property>
</Properties>
</file>