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346" r:id="rId3"/>
    <p:sldId id="272" r:id="rId4"/>
    <p:sldId id="345" r:id="rId5"/>
    <p:sldId id="313" r:id="rId6"/>
    <p:sldId id="288" r:id="rId7"/>
    <p:sldId id="315" r:id="rId8"/>
    <p:sldId id="297" r:id="rId9"/>
    <p:sldId id="317" r:id="rId10"/>
    <p:sldId id="298" r:id="rId11"/>
    <p:sldId id="318" r:id="rId12"/>
    <p:sldId id="299" r:id="rId13"/>
    <p:sldId id="320" r:id="rId14"/>
    <p:sldId id="300" r:id="rId15"/>
    <p:sldId id="321" r:id="rId16"/>
    <p:sldId id="347" r:id="rId17"/>
    <p:sldId id="323" r:id="rId18"/>
    <p:sldId id="303" r:id="rId19"/>
    <p:sldId id="324" r:id="rId20"/>
    <p:sldId id="348" r:id="rId21"/>
    <p:sldId id="326" r:id="rId22"/>
    <p:sldId id="310" r:id="rId23"/>
    <p:sldId id="327" r:id="rId24"/>
    <p:sldId id="349" r:id="rId25"/>
    <p:sldId id="344" r:id="rId26"/>
    <p:sldId id="350" r:id="rId27"/>
    <p:sldId id="333" r:id="rId28"/>
    <p:sldId id="335" r:id="rId29"/>
    <p:sldId id="336" r:id="rId30"/>
    <p:sldId id="337" r:id="rId31"/>
    <p:sldId id="343" r:id="rId32"/>
    <p:sldId id="351" r:id="rId33"/>
    <p:sldId id="312" r:id="rId34"/>
    <p:sldId id="338" r:id="rId35"/>
    <p:sldId id="331" r:id="rId36"/>
    <p:sldId id="340" r:id="rId37"/>
    <p:sldId id="287" r:id="rId38"/>
    <p:sldId id="281" r:id="rId3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0034"/>
    <a:srgbClr val="002147"/>
    <a:srgbClr val="002350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41"/>
    <p:restoredTop sz="86715" autoAdjust="0"/>
  </p:normalViewPr>
  <p:slideViewPr>
    <p:cSldViewPr>
      <p:cViewPr varScale="1">
        <p:scale>
          <a:sx n="61" d="100"/>
          <a:sy n="61" d="100"/>
        </p:scale>
        <p:origin x="161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10/31/2019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10/31/2019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money-finance-mortgage-loan-2696229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water-drop-liquid-splash-wet-1759703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iphone-smartphone-apps-apple-inc-410311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eiffel-tower-arch-tourism-crowd-4416700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pixabay.com/?utm_source=link-attribution&amp;utm_medium=referral&amp;utm_campaign=image&amp;utm_content=4416700" TargetMode="External"/><Relationship Id="rId4" Type="http://schemas.openxmlformats.org/officeDocument/2006/relationships/hyperlink" Target="https://pixabay.com/users/philriley427-331295/?utm_source=link-attribution&amp;utm_medium=referral&amp;utm_campaign=image&amp;utm_content=4416700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glass-facade-window-cleaner-facade-817732/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pixabay.com/?utm_source=link-attribution&amp;utm_medium=referral&amp;utm_campaign=image&amp;utm_content=817732" TargetMode="External"/><Relationship Id="rId4" Type="http://schemas.openxmlformats.org/officeDocument/2006/relationships/hyperlink" Target="https://pixabay.com/users/bogitw-851103/?utm_source=link-attribution&amp;utm_medium=referral&amp;utm_campaign=image&amp;utm_content=817732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ilymail.co.uk/news/article-6476653/Quality-Street-tins-shrink-Size-Christmas-favourites-fallen-40-cent-decade.html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ilymail.co.uk/news/article-6476653/Quality-Street-tins-shrink-Size-Christmas-favourites-fallen-40-cent-decade.html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manhattan-empire-state-building-336708/" TargetMode="External"/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anniemole/5574625240" TargetMode="External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Photo taken by and property of Cath</a:t>
            </a:r>
            <a:r>
              <a:rPr lang="en-GB" baseline="0" dirty="0" smtClean="0"/>
              <a:t> Moore – permission granted to use.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560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https://pixabay.com/photos/money-finance-mortgage-loan-2696229/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490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https://pixabay.com/photos/water-drop-liquid-splash-wet-1759703/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01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https://pixabay.com/photos/iphone-smartphone-apps-apple-inc-410311/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92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https://pixabay.com/photos/eiffel-tower-arch-tourism-crowd-4416700/</a:t>
            </a:r>
            <a:r>
              <a:rPr lang="en-GB" dirty="0" smtClean="0"/>
              <a:t> 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Image by </a:t>
            </a:r>
            <a:r>
              <a:rPr lang="en-GB" sz="1200" b="0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Phil Riley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from </a:t>
            </a:r>
            <a:r>
              <a:rPr lang="en-GB" sz="1200" b="0" i="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Pixabay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611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https://pixabay.com/photos/glass-facade-window-cleaner-facade-817732/</a:t>
            </a:r>
            <a:r>
              <a:rPr lang="en-GB" dirty="0" smtClean="0"/>
              <a:t> 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Image by </a:t>
            </a:r>
            <a:r>
              <a:rPr lang="en-GB" sz="1200" b="0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Gerhard </a:t>
            </a:r>
            <a:r>
              <a:rPr lang="en-GB" sz="1200" b="0" i="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Bögner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from </a:t>
            </a:r>
            <a:r>
              <a:rPr lang="en-GB" sz="1200" b="0" i="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Pixabay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60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Photo</a:t>
            </a:r>
            <a:r>
              <a:rPr lang="en-GB" baseline="0" dirty="0" smtClean="0"/>
              <a:t> taken by and</a:t>
            </a:r>
            <a:r>
              <a:rPr lang="en-GB" dirty="0" smtClean="0"/>
              <a:t> property of Rachel Beddoes – permission granted to use</a:t>
            </a:r>
          </a:p>
          <a:p>
            <a:r>
              <a:rPr lang="en-GB" dirty="0" smtClean="0"/>
              <a:t>*You could</a:t>
            </a:r>
            <a:r>
              <a:rPr lang="en-GB" baseline="0" dirty="0" smtClean="0"/>
              <a:t> replace this photo with one of Bloodhound with the new livery if you wish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35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>
                <a:latin typeface="Arial" pitchFamily="34" charset="0"/>
                <a:cs typeface="Arial" pitchFamily="34" charset="0"/>
              </a:rPr>
              <a:t>https://pixabay.com/en/american-express-cards-credit-89024/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58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Photo taken by and property of Rachel Beddoes</a:t>
            </a:r>
            <a:r>
              <a:rPr lang="en-GB" baseline="0" dirty="0" smtClean="0"/>
              <a:t> – permission to use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490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Photo taken by and property of Rachel Beddoes</a:t>
            </a:r>
            <a:r>
              <a:rPr lang="en-GB" baseline="0" dirty="0" smtClean="0"/>
              <a:t> – permission to use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7932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Photo taken by and property of Rachel Beddoes</a:t>
            </a:r>
            <a:r>
              <a:rPr lang="en-GB" baseline="0" dirty="0" smtClean="0"/>
              <a:t> – permission to use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72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Photo taken by and property of Rachel Beddoes</a:t>
            </a:r>
            <a:r>
              <a:rPr lang="en-GB" baseline="0" dirty="0" smtClean="0"/>
              <a:t> – permission to use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442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This is just an example you can use to a quick bit of maths</a:t>
            </a:r>
            <a:r>
              <a:rPr lang="en-GB" baseline="0" dirty="0" smtClean="0"/>
              <a:t> to check their understanding of percentage change </a:t>
            </a:r>
            <a:r>
              <a:rPr lang="en-GB" baseline="0" dirty="0" err="1" smtClean="0"/>
              <a:t>e.g</a:t>
            </a:r>
            <a:r>
              <a:rPr lang="en-GB" baseline="0" dirty="0" smtClean="0"/>
              <a:t> size of tin shrunk by 54% or over 50% from 1985 – 2015.  There is more data you can use on the following two slides and students could come up with their own investigations/presentations of the data. </a:t>
            </a:r>
            <a:r>
              <a:rPr lang="en-GB" smtClean="0">
                <a:hlinkClick r:id="rId3"/>
              </a:rPr>
              <a:t>https://www.dailymail.co.uk/news/article-6476653/Quality-Street-tins-shrink-Size-Christmas-favourites-fallen-40-cent-decade.html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673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https://www.dailymail.co.uk/news/article-6476653/Quality-Street-tins-shrink-Size-Christmas-favourites-fallen-40-cent-decade.html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5307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7491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https://pixabay.com/photos/manhattan-empire-state-building-336708/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2620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 dirty="0" smtClean="0">
                <a:hlinkClick r:id="rId3"/>
              </a:rPr>
              <a:t>https://www.flickr.com/photos/anniemole/5574625240</a:t>
            </a:r>
            <a:endParaRPr lang="en-GB" sz="1000" dirty="0" smtClean="0"/>
          </a:p>
          <a:p>
            <a:r>
              <a:rPr lang="en-GB" sz="1000" dirty="0" smtClean="0"/>
              <a:t>Usage rights: free to use or share</a:t>
            </a:r>
            <a:endParaRPr lang="en-GB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7253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https://images.app.goo.gl/VL7Ab5QFnyeukmi97  </a:t>
            </a:r>
          </a:p>
          <a:p>
            <a:r>
              <a:rPr lang="en-GB" dirty="0" smtClean="0"/>
              <a:t>Usage</a:t>
            </a:r>
            <a:r>
              <a:rPr lang="en-GB" baseline="0" dirty="0" smtClean="0"/>
              <a:t> rights:  Free to use, modify or share freely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836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9861" y="915029"/>
            <a:ext cx="5224277" cy="34088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5049B7C-B412-4BEF-A381-64CFD2490A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1999" y="5238909"/>
            <a:ext cx="2700000" cy="70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5" y="1196975"/>
            <a:ext cx="4269160" cy="1446550"/>
          </a:xfrm>
          <a:prstGeom prst="rect">
            <a:avLst/>
          </a:prstGeom>
        </p:spPr>
        <p:txBody>
          <a:bodyPr vert="horz">
            <a:spAutoFit/>
          </a:bodyPr>
          <a:lstStyle>
            <a:lvl1pPr algn="l"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427538" y="2636838"/>
            <a:ext cx="4248150" cy="1512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5" y="1196975"/>
            <a:ext cx="4269160" cy="1446550"/>
          </a:xfrm>
          <a:prstGeom prst="rect">
            <a:avLst/>
          </a:prstGeom>
        </p:spPr>
        <p:txBody>
          <a:bodyPr vert="horz">
            <a:spAutoFit/>
          </a:bodyPr>
          <a:lstStyle>
            <a:lvl1pPr algn="l"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4" name="Picture Placeholder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288" y="4927532"/>
            <a:ext cx="2408453" cy="1440000"/>
          </a:xfrm>
          <a:prstGeom prst="rect">
            <a:avLst/>
          </a:prstGeom>
        </p:spPr>
      </p:pic>
      <p:sp>
        <p:nvSpPr>
          <p:cNvPr id="7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427538" y="2636838"/>
            <a:ext cx="4248150" cy="1512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4182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tx2"/>
              </a:buClr>
              <a:buFont typeface="Arial" pitchFamily="34" charset="0"/>
              <a:buChar char="-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itte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81126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45221"/>
            <a:ext cx="4040188" cy="3480942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781126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645223"/>
            <a:ext cx="4041775" cy="348094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330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3569" y="4437114"/>
            <a:ext cx="7848872" cy="769441"/>
          </a:xfrm>
          <a:prstGeom prst="rect">
            <a:avLst/>
          </a:prstGeom>
        </p:spPr>
        <p:txBody>
          <a:bodyPr vert="horz" wrap="square">
            <a:spAutoFit/>
          </a:bodyPr>
          <a:lstStyle>
            <a:lvl1pPr algn="l"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6"/>
            <a:ext cx="4038600" cy="4353347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tx2"/>
              </a:buClr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tx2"/>
              </a:buClr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2816"/>
            <a:ext cx="4038600" cy="4353347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958404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58405"/>
            <a:ext cx="5111750" cy="5167759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80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80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772816"/>
            <a:ext cx="3008313" cy="435334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800600"/>
            <a:ext cx="7772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4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801787"/>
            <a:ext cx="9144000" cy="388843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568" y="5367338"/>
            <a:ext cx="7772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 userDrawn="1"/>
        </p:nvSpPr>
        <p:spPr>
          <a:xfrm>
            <a:off x="457202" y="975867"/>
            <a:ext cx="8382001" cy="5549287"/>
          </a:xfrm>
          <a:prstGeom prst="rect">
            <a:avLst/>
          </a:prstGeom>
        </p:spPr>
        <p:txBody>
          <a:bodyPr vert="horz" wrap="square" tIns="90000" bIns="90000" anchor="t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GB" sz="4400" dirty="0"/>
              <a:t>MEI holds the</a:t>
            </a:r>
            <a:r>
              <a:rPr lang="en-GB" sz="4400" baseline="0" dirty="0"/>
              <a:t> </a:t>
            </a:r>
            <a:r>
              <a:rPr lang="en-GB" sz="4400" dirty="0"/>
              <a:t>NCETM CPD Standard</a:t>
            </a:r>
          </a:p>
          <a:p>
            <a:pPr marL="0" indent="0" algn="ctr">
              <a:buNone/>
            </a:pPr>
            <a:endParaRPr lang="en-GB" sz="2800" dirty="0"/>
          </a:p>
          <a:p>
            <a:pPr marL="0" indent="0" algn="l">
              <a:buNone/>
            </a:pPr>
            <a:r>
              <a:rPr lang="en-GB" kern="0" dirty="0">
                <a:solidFill>
                  <a:srgbClr val="002147"/>
                </a:solidFill>
              </a:rPr>
              <a:t>The CPD Standard supports maths teachers to access information about the wide range of CPD provision on offer and to be assured of its appropriateness and quality.</a:t>
            </a:r>
          </a:p>
          <a:p>
            <a:endParaRPr lang="en-GB" kern="0" dirty="0">
              <a:solidFill>
                <a:srgbClr val="002147"/>
              </a:solidFill>
            </a:endParaRPr>
          </a:p>
          <a:p>
            <a:pPr marL="0" indent="0">
              <a:buNone/>
            </a:pPr>
            <a:r>
              <a:rPr lang="en-GB" i="1" kern="0" dirty="0">
                <a:solidFill>
                  <a:schemeClr val="accent1"/>
                </a:solidFill>
              </a:rPr>
              <a:t>ncetm.org.uk/</a:t>
            </a:r>
            <a:r>
              <a:rPr lang="en-GB" i="1" kern="0" dirty="0" err="1">
                <a:solidFill>
                  <a:schemeClr val="accent1"/>
                </a:solidFill>
              </a:rPr>
              <a:t>cpdstandard</a:t>
            </a:r>
            <a:endParaRPr lang="en-GB" i="1" kern="0" dirty="0">
              <a:solidFill>
                <a:schemeClr val="accent1"/>
              </a:solidFill>
            </a:endParaRPr>
          </a:p>
        </p:txBody>
      </p:sp>
      <p:pic>
        <p:nvPicPr>
          <p:cNvPr id="4" name="Picture Placeholder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3" y="4793890"/>
            <a:ext cx="2895600" cy="173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548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9144000" cy="78375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6E3CB87-E264-47D6-8D2F-32974331B7C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596336" y="0"/>
            <a:ext cx="1547664" cy="773832"/>
          </a:xfrm>
          <a:prstGeom prst="rect">
            <a:avLst/>
          </a:prstGeom>
        </p:spPr>
      </p:pic>
      <p:cxnSp>
        <p:nvCxnSpPr>
          <p:cNvPr id="3" name="Straight Connector 2"/>
          <p:cNvCxnSpPr/>
          <p:nvPr userDrawn="1"/>
        </p:nvCxnSpPr>
        <p:spPr bwMode="auto">
          <a:xfrm>
            <a:off x="0" y="783754"/>
            <a:ext cx="9144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214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533" y="136082"/>
            <a:ext cx="1464938" cy="51159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0" y="6675786"/>
            <a:ext cx="15476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AE Version 2.0 11/09/18.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5" r:id="rId3"/>
    <p:sldLayoutId id="2147483732" r:id="rId4"/>
    <p:sldLayoutId id="2147483721" r:id="rId5"/>
    <p:sldLayoutId id="2147483733" r:id="rId6"/>
    <p:sldLayoutId id="2147483722" r:id="rId7"/>
    <p:sldLayoutId id="2147483723" r:id="rId8"/>
    <p:sldLayoutId id="2147483725" r:id="rId9"/>
    <p:sldLayoutId id="2147483727" r:id="rId10"/>
    <p:sldLayoutId id="2147483728" r:id="rId11"/>
    <p:sldLayoutId id="214748373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NY7X-_wpNs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bath.ac.uk/mascjb/" TargetMode="External"/><Relationship Id="rId2" Type="http://schemas.openxmlformats.org/officeDocument/2006/relationships/hyperlink" Target="https://soundcloud.com/uniofbath/maths-and-the-making-of-the-modern-world" TargetMode="Externa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ovement-strategies-2019.webflow.io/news/winning-team-announced-for-the-eiffel-tower-design-competition" TargetMode="External"/><Relationship Id="rId2" Type="http://schemas.openxmlformats.org/officeDocument/2006/relationships/hyperlink" Target="https://www.youtube.com/watch?v=gP_Gy0wU-ik" TargetMode="Externa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56fa8Jz-FQQ" TargetMode="Externa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dailymail.co.uk/news/article-6476653/Quality-Street-tins-shrink-Size-Christmas-favourites-fallen-40-cent-decade.html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mei.org.uk/" TargetMode="Externa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48108" y="1844825"/>
            <a:ext cx="8084332" cy="2664296"/>
          </a:xfrm>
        </p:spPr>
        <p:txBody>
          <a:bodyPr/>
          <a:lstStyle/>
          <a:p>
            <a:r>
              <a:rPr lang="en-GB" dirty="0"/>
              <a:t>Simply display a</a:t>
            </a:r>
            <a:r>
              <a:rPr lang="en-GB" dirty="0" smtClean="0"/>
              <a:t> photograph</a:t>
            </a:r>
          </a:p>
          <a:p>
            <a:endParaRPr lang="en-GB" dirty="0"/>
          </a:p>
          <a:p>
            <a:r>
              <a:rPr lang="en-GB" dirty="0"/>
              <a:t>Ask “Where is the Maths in that</a:t>
            </a:r>
            <a:r>
              <a:rPr lang="en-GB" dirty="0" smtClean="0"/>
              <a:t>?”</a:t>
            </a:r>
          </a:p>
          <a:p>
            <a:endParaRPr lang="en-GB" dirty="0"/>
          </a:p>
          <a:p>
            <a:r>
              <a:rPr lang="en-GB" dirty="0"/>
              <a:t>Let the ideas </a:t>
            </a:r>
            <a:r>
              <a:rPr lang="en-GB" dirty="0" smtClean="0"/>
              <a:t>flow!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Using the slides</a:t>
            </a:r>
            <a:endParaRPr lang="en-GB" dirty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448108" y="4797802"/>
            <a:ext cx="8507288" cy="647422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r>
              <a:rPr lang="en-GB" kern="0" dirty="0" smtClean="0"/>
              <a:t>Hidden slides have some suggestions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7504" y="5527837"/>
            <a:ext cx="9036496" cy="10156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GB" sz="2000" b="1" kern="0" dirty="0">
                <a:solidFill>
                  <a:srgbClr val="002147"/>
                </a:solidFill>
                <a:latin typeface="+mn-lt"/>
              </a:rPr>
              <a:t>The suggestions are in no way </a:t>
            </a:r>
            <a:r>
              <a:rPr lang="en-GB" sz="2000" b="1" kern="0" dirty="0" smtClean="0">
                <a:solidFill>
                  <a:srgbClr val="002147"/>
                </a:solidFill>
                <a:latin typeface="+mn-lt"/>
              </a:rPr>
              <a:t>exhaustive.  They </a:t>
            </a:r>
            <a:r>
              <a:rPr lang="en-GB" sz="2000" b="1" kern="0" dirty="0">
                <a:solidFill>
                  <a:srgbClr val="002147"/>
                </a:solidFill>
                <a:latin typeface="+mn-lt"/>
              </a:rPr>
              <a:t>also range in </a:t>
            </a:r>
            <a:r>
              <a:rPr lang="en-GB" sz="2000" b="1" kern="0" dirty="0" smtClean="0">
                <a:solidFill>
                  <a:srgbClr val="002147"/>
                </a:solidFill>
                <a:latin typeface="+mn-lt"/>
              </a:rPr>
              <a:t>complexity and so you may consider some to be beyond what you would like to use with your students.  Use as many or as few as you wish.</a:t>
            </a:r>
            <a:endParaRPr lang="en-GB" b="1" kern="0" dirty="0">
              <a:solidFill>
                <a:srgbClr val="002147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248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3933056"/>
            <a:ext cx="7580276" cy="4353347"/>
          </a:xfrm>
        </p:spPr>
        <p:txBody>
          <a:bodyPr/>
          <a:lstStyle/>
          <a:p>
            <a:r>
              <a:rPr lang="en-GB" dirty="0" smtClean="0"/>
              <a:t>Emphasise…</a:t>
            </a:r>
          </a:p>
          <a:p>
            <a:pPr lvl="1"/>
            <a:r>
              <a:rPr lang="en-GB" dirty="0" smtClean="0"/>
              <a:t>Nobody can be wrong</a:t>
            </a:r>
          </a:p>
          <a:p>
            <a:pPr lvl="1"/>
            <a:r>
              <a:rPr lang="en-GB" dirty="0" smtClean="0"/>
              <a:t>Just explain your thoughts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805071"/>
            <a:ext cx="8075240" cy="2800738"/>
          </a:xfrm>
        </p:spPr>
        <p:txBody>
          <a:bodyPr/>
          <a:lstStyle/>
          <a:p>
            <a:r>
              <a:rPr lang="en-GB" dirty="0" smtClean="0"/>
              <a:t>Aim to show…</a:t>
            </a:r>
            <a:endParaRPr lang="en-GB" dirty="0"/>
          </a:p>
          <a:p>
            <a:pPr lvl="1"/>
            <a:r>
              <a:rPr lang="en-GB" sz="2400" dirty="0"/>
              <a:t>Maths is all around is</a:t>
            </a:r>
          </a:p>
          <a:p>
            <a:pPr lvl="1"/>
            <a:r>
              <a:rPr lang="en-GB" sz="2400" dirty="0"/>
              <a:t>Maths is creative</a:t>
            </a:r>
          </a:p>
          <a:p>
            <a:pPr lvl="1"/>
            <a:r>
              <a:rPr lang="en-GB" sz="2400" dirty="0"/>
              <a:t>Maths is not always about being right or </a:t>
            </a:r>
            <a:r>
              <a:rPr lang="en-GB" sz="2400" dirty="0" smtClean="0"/>
              <a:t>wrong</a:t>
            </a:r>
            <a:endParaRPr lang="en-GB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Using the slides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5663453"/>
            <a:ext cx="8686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GB" sz="2800" dirty="0" smtClean="0">
                <a:latin typeface="+mn-lt"/>
              </a:rPr>
              <a:t>Going further…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dirty="0" smtClean="0">
                <a:latin typeface="+mn-lt"/>
              </a:rPr>
              <a:t>Why not use your own or your students’ photographs?</a:t>
            </a: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921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780" y="1628800"/>
            <a:ext cx="8532440" cy="511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54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7462"/>
            <a:ext cx="8229600" cy="769441"/>
          </a:xfrm>
        </p:spPr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0605"/>
            <a:ext cx="8229600" cy="3816424"/>
          </a:xfrm>
        </p:spPr>
        <p:txBody>
          <a:bodyPr/>
          <a:lstStyle/>
          <a:p>
            <a:r>
              <a:rPr lang="en-GB" dirty="0" smtClean="0"/>
              <a:t>Name different shapes</a:t>
            </a:r>
          </a:p>
          <a:p>
            <a:r>
              <a:rPr lang="en-GB" dirty="0" smtClean="0"/>
              <a:t>Notice they fit together  - why?</a:t>
            </a:r>
          </a:p>
          <a:p>
            <a:r>
              <a:rPr lang="en-GB" dirty="0" smtClean="0"/>
              <a:t>Different angles?</a:t>
            </a:r>
          </a:p>
          <a:p>
            <a:r>
              <a:rPr lang="en-GB" dirty="0" smtClean="0"/>
              <a:t>Minimum number of colours required</a:t>
            </a:r>
          </a:p>
          <a:p>
            <a:pPr lvl="1"/>
            <a:r>
              <a:rPr lang="en-GB" sz="2400" dirty="0" smtClean="0"/>
              <a:t>to</a:t>
            </a:r>
            <a:r>
              <a:rPr lang="en-GB" sz="2400" dirty="0"/>
              <a:t> </a:t>
            </a:r>
            <a:r>
              <a:rPr lang="en-GB" sz="2400" b="1" dirty="0" smtClean="0"/>
              <a:t>colour</a:t>
            </a:r>
            <a:r>
              <a:rPr lang="en-GB" sz="2400" dirty="0"/>
              <a:t> the </a:t>
            </a:r>
            <a:r>
              <a:rPr lang="en-GB" sz="2400" dirty="0" smtClean="0"/>
              <a:t>shapes in the picture</a:t>
            </a:r>
            <a:r>
              <a:rPr lang="en-GB" sz="2400" dirty="0"/>
              <a:t> so that no two adjacent </a:t>
            </a:r>
            <a:r>
              <a:rPr lang="en-GB" sz="2400" dirty="0" smtClean="0"/>
              <a:t>shapes are </a:t>
            </a:r>
            <a:r>
              <a:rPr lang="en-GB" sz="2400" dirty="0"/>
              <a:t>the same </a:t>
            </a:r>
            <a:r>
              <a:rPr lang="en-GB" sz="2400" b="1" dirty="0" smtClean="0"/>
              <a:t>colour</a:t>
            </a:r>
            <a:r>
              <a:rPr lang="en-GB" sz="2400" dirty="0" smtClean="0"/>
              <a:t>.</a:t>
            </a:r>
            <a:endParaRPr lang="en-GB" dirty="0" smtClean="0"/>
          </a:p>
          <a:p>
            <a:r>
              <a:rPr lang="en-GB" dirty="0" smtClean="0"/>
              <a:t>Area - of the whole thing? </a:t>
            </a:r>
          </a:p>
          <a:p>
            <a:pPr lvl="1"/>
            <a:r>
              <a:rPr lang="en-GB" sz="2400" dirty="0" smtClean="0"/>
              <a:t>Can you find area of each shape?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8533" y="5433616"/>
            <a:ext cx="8229600" cy="67710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n-lt"/>
              </a:rPr>
              <a:t>Lesson idea: 4 colour map theorem </a:t>
            </a:r>
            <a:r>
              <a:rPr lang="en-GB" sz="1400" dirty="0">
                <a:latin typeface="+mn-lt"/>
                <a:hlinkClick r:id="rId2"/>
              </a:rPr>
              <a:t>https://www.youtube.com/watch?v=ANY7X-_wpNs</a:t>
            </a:r>
            <a:endParaRPr lang="en-GB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636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16832"/>
            <a:ext cx="8147248" cy="4684668"/>
          </a:xfrm>
          <a:prstGeom prst="rect">
            <a:avLst/>
          </a:prstGeom>
          <a:ln>
            <a:solidFill>
              <a:srgbClr val="002147"/>
            </a:solidFill>
          </a:ln>
        </p:spPr>
      </p:pic>
    </p:spTree>
    <p:extLst>
      <p:ext uri="{BB962C8B-B14F-4D97-AF65-F5344CB8AC3E}">
        <p14:creationId xmlns:p14="http://schemas.microsoft.com/office/powerpoint/2010/main" val="153348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Time – units?</a:t>
            </a:r>
          </a:p>
          <a:p>
            <a:pPr lvl="1"/>
            <a:r>
              <a:rPr lang="en-GB" dirty="0" smtClean="0"/>
              <a:t>What other measurements use those units?</a:t>
            </a:r>
          </a:p>
          <a:p>
            <a:r>
              <a:rPr lang="en-GB" dirty="0" smtClean="0"/>
              <a:t>Money – how much is there?</a:t>
            </a:r>
          </a:p>
          <a:p>
            <a:pPr lvl="1"/>
            <a:r>
              <a:rPr lang="en-GB" dirty="0" smtClean="0"/>
              <a:t>how much would you need for a …? House?</a:t>
            </a:r>
          </a:p>
          <a:p>
            <a:r>
              <a:rPr lang="en-GB" dirty="0" smtClean="0"/>
              <a:t>Scale – how big would the clock be if the house was full size?</a:t>
            </a:r>
          </a:p>
          <a:p>
            <a:r>
              <a:rPr lang="en-GB" dirty="0" smtClean="0"/>
              <a:t>How are all the items connected?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095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3" r="9437"/>
          <a:stretch/>
        </p:blipFill>
        <p:spPr>
          <a:xfrm>
            <a:off x="643543" y="1603879"/>
            <a:ext cx="7810443" cy="518310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7235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264" y="1484785"/>
            <a:ext cx="8229600" cy="4032447"/>
          </a:xfrm>
        </p:spPr>
        <p:txBody>
          <a:bodyPr/>
          <a:lstStyle/>
          <a:p>
            <a:r>
              <a:rPr lang="en-GB" sz="2000" dirty="0" smtClean="0"/>
              <a:t>Symmetry</a:t>
            </a:r>
          </a:p>
          <a:p>
            <a:r>
              <a:rPr lang="en-GB" sz="2000" dirty="0" smtClean="0"/>
              <a:t>Circles</a:t>
            </a:r>
          </a:p>
          <a:p>
            <a:pPr lvl="1"/>
            <a:r>
              <a:rPr lang="en-GB" sz="2000" dirty="0" smtClean="0"/>
              <a:t>Formulae</a:t>
            </a:r>
          </a:p>
          <a:p>
            <a:pPr lvl="1"/>
            <a:r>
              <a:rPr lang="en-GB" sz="2000" dirty="0" smtClean="0"/>
              <a:t>Look at pattern in sizes</a:t>
            </a:r>
          </a:p>
          <a:p>
            <a:pPr lvl="2"/>
            <a:r>
              <a:rPr lang="en-GB" sz="1600" dirty="0" smtClean="0"/>
              <a:t>Ratio of radii of the increasing circles</a:t>
            </a:r>
          </a:p>
          <a:p>
            <a:pPr lvl="2"/>
            <a:r>
              <a:rPr lang="en-GB" sz="1600" dirty="0" smtClean="0"/>
              <a:t>Ratio of perimeters of the increasing circles</a:t>
            </a:r>
          </a:p>
          <a:p>
            <a:pPr lvl="2"/>
            <a:r>
              <a:rPr lang="en-GB" sz="1600" dirty="0" smtClean="0"/>
              <a:t>Ratio of areas of the increasing circles</a:t>
            </a:r>
          </a:p>
          <a:p>
            <a:pPr lvl="2"/>
            <a:r>
              <a:rPr lang="en-GB" sz="1600" dirty="0" smtClean="0"/>
              <a:t>How long will the ripples continue for?</a:t>
            </a:r>
          </a:p>
          <a:p>
            <a:pPr lvl="2"/>
            <a:r>
              <a:rPr lang="en-GB" sz="1600" dirty="0" smtClean="0"/>
              <a:t>Does how high the water drop from make a difference?</a:t>
            </a:r>
          </a:p>
          <a:p>
            <a:r>
              <a:rPr lang="en-GB" sz="2000" dirty="0" smtClean="0"/>
              <a:t>Reflection</a:t>
            </a:r>
          </a:p>
          <a:p>
            <a:r>
              <a:rPr lang="en-GB" sz="2000" dirty="0" smtClean="0"/>
              <a:t>Waves – wavelength, speed….</a:t>
            </a:r>
          </a:p>
          <a:p>
            <a:r>
              <a:rPr lang="en-GB" sz="2000" dirty="0" smtClean="0"/>
              <a:t>Surface tension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434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0" y="1615635"/>
            <a:ext cx="7866620" cy="524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79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9719"/>
            <a:ext cx="8229600" cy="3393457"/>
          </a:xfrm>
        </p:spPr>
        <p:txBody>
          <a:bodyPr/>
          <a:lstStyle/>
          <a:p>
            <a:r>
              <a:rPr lang="en-GB" dirty="0" smtClean="0"/>
              <a:t>Coding</a:t>
            </a:r>
          </a:p>
          <a:p>
            <a:r>
              <a:rPr lang="en-GB" dirty="0" smtClean="0"/>
              <a:t>Statistics in design</a:t>
            </a:r>
          </a:p>
          <a:p>
            <a:pPr lvl="1"/>
            <a:r>
              <a:rPr lang="en-GB" sz="2400" dirty="0"/>
              <a:t>T</a:t>
            </a:r>
            <a:r>
              <a:rPr lang="en-GB" sz="2400" dirty="0" smtClean="0"/>
              <a:t>he right size for your hand</a:t>
            </a:r>
          </a:p>
          <a:p>
            <a:r>
              <a:rPr lang="en-GB" dirty="0" smtClean="0"/>
              <a:t>Screen time data</a:t>
            </a:r>
          </a:p>
          <a:p>
            <a:pPr lvl="1"/>
            <a:r>
              <a:rPr lang="en-GB" sz="2400" dirty="0" smtClean="0"/>
              <a:t>Today</a:t>
            </a:r>
          </a:p>
          <a:p>
            <a:pPr lvl="1"/>
            <a:r>
              <a:rPr lang="en-GB" sz="2400" dirty="0" smtClean="0"/>
              <a:t>Last 7 days</a:t>
            </a:r>
          </a:p>
          <a:p>
            <a:r>
              <a:rPr lang="en-GB" dirty="0" smtClean="0"/>
              <a:t>Battery symbol – visual percentages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301208"/>
            <a:ext cx="8229600" cy="67710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buClr>
                <a:srgbClr val="E00034"/>
              </a:buClr>
            </a:pPr>
            <a:r>
              <a:rPr lang="en-GB" kern="0" dirty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Lesson </a:t>
            </a:r>
            <a:r>
              <a:rPr lang="en-GB" kern="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idea:  </a:t>
            </a:r>
            <a:r>
              <a:rPr lang="en-GB" sz="2000" kern="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Try </a:t>
            </a:r>
            <a:r>
              <a:rPr lang="en-GB" sz="1400" kern="0" dirty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https://soundcloud.com/uniofbath/maths-and-the-making-of-the-modern-world</a:t>
            </a:r>
            <a:r>
              <a:rPr lang="en-GB" sz="1400" kern="0" dirty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lang="en-GB" sz="1400" b="1" i="1" kern="0" dirty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 talks, lectures and workshops:          </a:t>
            </a:r>
            <a:r>
              <a:rPr lang="en-GB" sz="1400" kern="0" dirty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https://people.bath.ac.uk/mascjb/</a:t>
            </a:r>
            <a:endParaRPr lang="en-GB" sz="1400" kern="0" dirty="0">
              <a:solidFill>
                <a:srgbClr val="002147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10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96" y="1580191"/>
            <a:ext cx="7787208" cy="525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9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457200" y="5805264"/>
            <a:ext cx="8229600" cy="4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0305"/>
            <a:ext cx="8229600" cy="769441"/>
          </a:xfrm>
        </p:spPr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204" y="1044887"/>
            <a:ext cx="8193596" cy="6048672"/>
          </a:xfrm>
        </p:spPr>
        <p:txBody>
          <a:bodyPr/>
          <a:lstStyle/>
          <a:p>
            <a:r>
              <a:rPr lang="en-GB" sz="2400" b="1" dirty="0" smtClean="0"/>
              <a:t>Shapes</a:t>
            </a:r>
          </a:p>
          <a:p>
            <a:pPr lvl="1"/>
            <a:r>
              <a:rPr lang="en-GB" sz="2400" dirty="0" smtClean="0"/>
              <a:t>Triangles? Semi Circles?</a:t>
            </a:r>
          </a:p>
          <a:p>
            <a:pPr lvl="1"/>
            <a:r>
              <a:rPr lang="en-GB" sz="2400" dirty="0" smtClean="0"/>
              <a:t>How many can you see?</a:t>
            </a:r>
          </a:p>
          <a:p>
            <a:r>
              <a:rPr lang="en-GB" sz="2400" b="1" dirty="0" smtClean="0"/>
              <a:t>Estimate</a:t>
            </a:r>
          </a:p>
          <a:p>
            <a:pPr lvl="1"/>
            <a:r>
              <a:rPr lang="en-GB" sz="2400" dirty="0" smtClean="0"/>
              <a:t>How many people are in the photograph?</a:t>
            </a:r>
          </a:p>
          <a:p>
            <a:pPr lvl="1"/>
            <a:r>
              <a:rPr lang="en-GB" sz="2400" dirty="0" smtClean="0"/>
              <a:t>Visit in a year…. a day……. an hour?</a:t>
            </a:r>
            <a:endParaRPr lang="en-GB" dirty="0" smtClean="0"/>
          </a:p>
          <a:p>
            <a:pPr lvl="1"/>
            <a:r>
              <a:rPr lang="en-GB" sz="2400" dirty="0" smtClean="0"/>
              <a:t>How much money taken in a year … a day……an hour?</a:t>
            </a:r>
          </a:p>
          <a:p>
            <a:r>
              <a:rPr lang="en-GB" sz="2400" b="1" dirty="0" smtClean="0"/>
              <a:t>Crowds  </a:t>
            </a:r>
          </a:p>
          <a:p>
            <a:pPr lvl="1"/>
            <a:r>
              <a:rPr lang="en-GB" sz="2400" dirty="0" smtClean="0"/>
              <a:t>Density of people per m</a:t>
            </a:r>
            <a:r>
              <a:rPr lang="en-GB" sz="2400" baseline="30000" dirty="0" smtClean="0"/>
              <a:t>2 </a:t>
            </a:r>
            <a:r>
              <a:rPr lang="en-GB" sz="2400" dirty="0" smtClean="0"/>
              <a:t> </a:t>
            </a:r>
          </a:p>
          <a:p>
            <a:pPr lvl="1"/>
            <a:r>
              <a:rPr lang="en-GB" sz="2400" dirty="0" smtClean="0"/>
              <a:t>Flow (*Fluid mechanics)</a:t>
            </a:r>
            <a:endParaRPr lang="en-GB" sz="2400" b="1" dirty="0" smtClean="0"/>
          </a:p>
          <a:p>
            <a:pPr marL="0" indent="0">
              <a:buNone/>
            </a:pPr>
            <a:r>
              <a:rPr lang="en-GB" sz="2000" dirty="0" smtClean="0"/>
              <a:t>Look up </a:t>
            </a:r>
            <a:r>
              <a:rPr lang="en-GB" sz="2000" dirty="0" smtClean="0">
                <a:hlinkClick r:id="rId2"/>
              </a:rPr>
              <a:t>Dr Aoife Hunt </a:t>
            </a:r>
            <a:r>
              <a:rPr lang="en-GB" sz="2000" dirty="0" smtClean="0"/>
              <a:t>– Associate Director of </a:t>
            </a:r>
            <a:r>
              <a:rPr lang="en-GB" sz="2000" dirty="0" smtClean="0">
                <a:hlinkClick r:id="rId3"/>
              </a:rPr>
              <a:t>Movement Strategies  </a:t>
            </a:r>
            <a:r>
              <a:rPr lang="en-GB" dirty="0" smtClean="0"/>
              <a:t>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3600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820" y="1628800"/>
            <a:ext cx="7812360" cy="518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8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904" y="1484784"/>
            <a:ext cx="8229600" cy="4497363"/>
          </a:xfrm>
        </p:spPr>
        <p:txBody>
          <a:bodyPr/>
          <a:lstStyle/>
          <a:p>
            <a:r>
              <a:rPr lang="en-GB" dirty="0" smtClean="0"/>
              <a:t>Rectangles</a:t>
            </a:r>
          </a:p>
          <a:p>
            <a:r>
              <a:rPr lang="en-GB" dirty="0" smtClean="0"/>
              <a:t>Tessellation</a:t>
            </a:r>
          </a:p>
          <a:p>
            <a:r>
              <a:rPr lang="en-GB" dirty="0" smtClean="0"/>
              <a:t>Reflection</a:t>
            </a:r>
          </a:p>
          <a:p>
            <a:r>
              <a:rPr lang="en-GB" dirty="0" smtClean="0"/>
              <a:t>Translation</a:t>
            </a:r>
          </a:p>
          <a:p>
            <a:r>
              <a:rPr lang="en-GB" dirty="0" smtClean="0"/>
              <a:t>Amount of water needed?</a:t>
            </a:r>
          </a:p>
          <a:p>
            <a:r>
              <a:rPr lang="en-GB" dirty="0" smtClean="0"/>
              <a:t>Cost to clean?</a:t>
            </a:r>
          </a:p>
          <a:p>
            <a:r>
              <a:rPr lang="en-GB" dirty="0" smtClean="0"/>
              <a:t>How are the cleaners being held up?</a:t>
            </a:r>
          </a:p>
          <a:p>
            <a:pPr lvl="1"/>
            <a:r>
              <a:rPr lang="en-GB" sz="2000" dirty="0" smtClean="0"/>
              <a:t>Force</a:t>
            </a:r>
          </a:p>
          <a:p>
            <a:pPr lvl="1"/>
            <a:r>
              <a:rPr lang="en-GB" sz="2000" dirty="0" smtClean="0"/>
              <a:t>Tension</a:t>
            </a:r>
          </a:p>
          <a:p>
            <a:pPr lvl="1"/>
            <a:r>
              <a:rPr lang="en-GB" sz="2000" dirty="0" smtClean="0"/>
              <a:t>Mass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517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601" y="1844824"/>
            <a:ext cx="6796797" cy="45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4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904" y="1484784"/>
            <a:ext cx="8229600" cy="44973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Bloodhound SSC</a:t>
            </a:r>
          </a:p>
          <a:p>
            <a:r>
              <a:rPr lang="en-GB" dirty="0" smtClean="0"/>
              <a:t>World speed records</a:t>
            </a:r>
            <a:r>
              <a:rPr lang="en-GB" dirty="0"/>
              <a:t>? Compare</a:t>
            </a:r>
            <a:r>
              <a:rPr lang="en-GB" dirty="0" smtClean="0"/>
              <a:t>….</a:t>
            </a:r>
          </a:p>
          <a:p>
            <a:pPr lvl="1"/>
            <a:r>
              <a:rPr lang="en-GB" sz="2000" dirty="0" smtClean="0"/>
              <a:t>Human</a:t>
            </a:r>
          </a:p>
          <a:p>
            <a:pPr lvl="1"/>
            <a:r>
              <a:rPr lang="en-GB" sz="2000" dirty="0" smtClean="0"/>
              <a:t>Animal </a:t>
            </a:r>
          </a:p>
          <a:p>
            <a:pPr lvl="1"/>
            <a:r>
              <a:rPr lang="en-GB" sz="2000" dirty="0" smtClean="0"/>
              <a:t>Land</a:t>
            </a:r>
          </a:p>
          <a:p>
            <a:pPr lvl="1"/>
            <a:r>
              <a:rPr lang="en-GB" sz="2000" dirty="0" smtClean="0"/>
              <a:t>Water</a:t>
            </a:r>
          </a:p>
          <a:p>
            <a:pPr lvl="1"/>
            <a:r>
              <a:rPr lang="en-GB" sz="2000" dirty="0" smtClean="0"/>
              <a:t>Air ………</a:t>
            </a:r>
          </a:p>
          <a:p>
            <a:r>
              <a:rPr lang="en-GB" dirty="0" smtClean="0"/>
              <a:t>How fast can it go? Mph? Different units?</a:t>
            </a:r>
          </a:p>
          <a:p>
            <a:r>
              <a:rPr lang="en-GB" dirty="0" smtClean="0"/>
              <a:t>Aerodynamics?</a:t>
            </a:r>
          </a:p>
          <a:p>
            <a:r>
              <a:rPr lang="en-GB" dirty="0" smtClean="0"/>
              <a:t>Cost of project?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710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42" y="1628567"/>
            <a:ext cx="8235758" cy="518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3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444142" y="5733256"/>
            <a:ext cx="8229600" cy="50405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142" y="700882"/>
            <a:ext cx="8229600" cy="769441"/>
          </a:xfrm>
        </p:spPr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142" y="1340768"/>
            <a:ext cx="8229600" cy="4497363"/>
          </a:xfrm>
        </p:spPr>
        <p:txBody>
          <a:bodyPr/>
          <a:lstStyle/>
          <a:p>
            <a:r>
              <a:rPr lang="en-GB" dirty="0" smtClean="0"/>
              <a:t>What is credit? How does a credit card work?</a:t>
            </a:r>
          </a:p>
          <a:p>
            <a:pPr lvl="1"/>
            <a:r>
              <a:rPr lang="en-GB" dirty="0" smtClean="0"/>
              <a:t>Complete an example</a:t>
            </a:r>
          </a:p>
          <a:p>
            <a:r>
              <a:rPr lang="en-GB" dirty="0" smtClean="0"/>
              <a:t>Percentages?  APR?</a:t>
            </a:r>
          </a:p>
          <a:p>
            <a:r>
              <a:rPr lang="en-GB" dirty="0" smtClean="0"/>
              <a:t>Security</a:t>
            </a:r>
          </a:p>
          <a:p>
            <a:pPr lvl="1"/>
            <a:r>
              <a:rPr lang="en-GB" dirty="0" smtClean="0"/>
              <a:t>How many combinations</a:t>
            </a:r>
          </a:p>
          <a:p>
            <a:pPr lvl="2"/>
            <a:r>
              <a:rPr lang="en-GB" dirty="0" smtClean="0"/>
              <a:t>Pin number (4 digits)</a:t>
            </a:r>
          </a:p>
          <a:p>
            <a:pPr lvl="2"/>
            <a:r>
              <a:rPr lang="en-GB" dirty="0" smtClean="0"/>
              <a:t>Security code (3 digits)</a:t>
            </a:r>
          </a:p>
          <a:p>
            <a:pPr lvl="1"/>
            <a:r>
              <a:rPr lang="en-GB" dirty="0" smtClean="0"/>
              <a:t>Encryption</a:t>
            </a:r>
          </a:p>
          <a:p>
            <a:pPr lvl="2"/>
            <a:r>
              <a:rPr lang="en-GB" dirty="0" smtClean="0"/>
              <a:t>Prime Numbers and cryptography</a:t>
            </a:r>
            <a:endParaRPr lang="en-GB" dirty="0"/>
          </a:p>
          <a:p>
            <a:pPr marL="0" indent="0">
              <a:buNone/>
            </a:pPr>
            <a:r>
              <a:rPr lang="en-GB" sz="2400" dirty="0" smtClean="0"/>
              <a:t>Try </a:t>
            </a:r>
            <a:r>
              <a:rPr lang="en-GB" sz="2400" dirty="0">
                <a:hlinkClick r:id="rId2"/>
              </a:rPr>
              <a:t>https://www.youtube.com/watch?v=56fa8Jz-FQQ</a:t>
            </a: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5662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0" r="7284"/>
          <a:stretch/>
        </p:blipFill>
        <p:spPr>
          <a:xfrm>
            <a:off x="1458544" y="1556792"/>
            <a:ext cx="6226912" cy="52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0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904" y="715343"/>
            <a:ext cx="8229600" cy="769441"/>
          </a:xfrm>
        </p:spPr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904" y="1484784"/>
            <a:ext cx="8229600" cy="4497363"/>
          </a:xfrm>
        </p:spPr>
        <p:txBody>
          <a:bodyPr/>
          <a:lstStyle/>
          <a:p>
            <a:r>
              <a:rPr lang="en-GB" dirty="0" smtClean="0"/>
              <a:t>Volume and net of a Cone</a:t>
            </a:r>
          </a:p>
          <a:p>
            <a:r>
              <a:rPr lang="en-GB" dirty="0" smtClean="0"/>
              <a:t>Volume and surface area of a Hemisphere</a:t>
            </a:r>
          </a:p>
          <a:p>
            <a:r>
              <a:rPr lang="en-GB" dirty="0" smtClean="0"/>
              <a:t>Combinations of flavours</a:t>
            </a:r>
          </a:p>
          <a:p>
            <a:pPr lvl="1"/>
            <a:r>
              <a:rPr lang="en-GB" sz="2400" dirty="0" smtClean="0"/>
              <a:t>Two scoops</a:t>
            </a:r>
          </a:p>
          <a:p>
            <a:pPr lvl="1"/>
            <a:r>
              <a:rPr lang="en-GB" sz="2400" dirty="0" smtClean="0"/>
              <a:t>Three scoops …..</a:t>
            </a:r>
            <a:endParaRPr lang="en-GB" sz="2400" dirty="0"/>
          </a:p>
          <a:p>
            <a:r>
              <a:rPr lang="en-GB" dirty="0" smtClean="0"/>
              <a:t>Pricing structure</a:t>
            </a:r>
          </a:p>
          <a:p>
            <a:r>
              <a:rPr lang="en-GB" dirty="0" smtClean="0"/>
              <a:t>Sketch a graph of sales.. in a year?</a:t>
            </a:r>
          </a:p>
          <a:p>
            <a:r>
              <a:rPr lang="en-GB" dirty="0" smtClean="0"/>
              <a:t>Most popular flavours?</a:t>
            </a:r>
          </a:p>
          <a:p>
            <a:pPr lvl="1"/>
            <a:r>
              <a:rPr lang="en-GB" sz="2000" dirty="0" smtClean="0"/>
              <a:t>Do a class survey</a:t>
            </a:r>
          </a:p>
          <a:p>
            <a:pPr lvl="1"/>
            <a:r>
              <a:rPr lang="en-GB" sz="2000" dirty="0" smtClean="0"/>
              <a:t>Analyse results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4622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589478" y="2204875"/>
            <a:ext cx="5306216" cy="394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71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844898"/>
            <a:ext cx="8229600" cy="769441"/>
          </a:xfrm>
        </p:spPr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904" y="1484784"/>
            <a:ext cx="8229600" cy="4497363"/>
          </a:xfrm>
        </p:spPr>
        <p:txBody>
          <a:bodyPr/>
          <a:lstStyle/>
          <a:p>
            <a:r>
              <a:rPr lang="en-GB" dirty="0" smtClean="0"/>
              <a:t>Angles</a:t>
            </a:r>
          </a:p>
          <a:p>
            <a:pPr lvl="1"/>
            <a:r>
              <a:rPr lang="en-GB" dirty="0" smtClean="0"/>
              <a:t>Inc. vertically opposite</a:t>
            </a:r>
          </a:p>
          <a:p>
            <a:r>
              <a:rPr lang="en-GB" dirty="0" smtClean="0"/>
              <a:t>Scoring system</a:t>
            </a:r>
          </a:p>
          <a:p>
            <a:r>
              <a:rPr lang="en-GB" dirty="0" smtClean="0"/>
              <a:t>Large numbers</a:t>
            </a:r>
          </a:p>
          <a:p>
            <a:r>
              <a:rPr lang="en-GB" dirty="0" smtClean="0"/>
              <a:t>Multiplication</a:t>
            </a:r>
          </a:p>
          <a:p>
            <a:r>
              <a:rPr lang="en-GB" dirty="0" smtClean="0"/>
              <a:t>Coding/computing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284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2375756" y="1603552"/>
            <a:ext cx="4392487" cy="50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82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70781"/>
            <a:ext cx="8229600" cy="4497363"/>
          </a:xfrm>
        </p:spPr>
        <p:txBody>
          <a:bodyPr/>
          <a:lstStyle/>
          <a:p>
            <a:r>
              <a:rPr lang="en-GB" dirty="0" smtClean="0"/>
              <a:t>Enlargement</a:t>
            </a:r>
          </a:p>
          <a:p>
            <a:pPr lvl="1"/>
            <a:r>
              <a:rPr lang="en-GB" dirty="0" smtClean="0"/>
              <a:t>Length, area, volume, scale factors.</a:t>
            </a:r>
          </a:p>
          <a:p>
            <a:r>
              <a:rPr lang="en-GB" dirty="0" smtClean="0"/>
              <a:t>How many cups of coffee to fill the biggest cup compared to the original cup?</a:t>
            </a:r>
          </a:p>
          <a:p>
            <a:r>
              <a:rPr lang="en-GB" dirty="0" smtClean="0"/>
              <a:t>Cost of filling the biggest cup compared to the original cup?</a:t>
            </a:r>
          </a:p>
          <a:p>
            <a:r>
              <a:rPr lang="en-GB" dirty="0" smtClean="0"/>
              <a:t>Number of beans needed to fill the biggest cup compared to the original cup?</a:t>
            </a: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6926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1026" name="Picture 2" descr="33a5c49b-f69e-4c47-8585-679a7967c504@GBRP12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7584" y="1628800"/>
            <a:ext cx="7488832" cy="5204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786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457200" y="5733256"/>
            <a:ext cx="8229600" cy="4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204" y="1412776"/>
            <a:ext cx="8193596" cy="4824536"/>
          </a:xfrm>
        </p:spPr>
        <p:txBody>
          <a:bodyPr/>
          <a:lstStyle/>
          <a:p>
            <a:r>
              <a:rPr lang="en-GB" sz="2400" dirty="0" smtClean="0"/>
              <a:t>Estimation of…</a:t>
            </a:r>
          </a:p>
          <a:p>
            <a:pPr lvl="1"/>
            <a:r>
              <a:rPr lang="en-GB" sz="2400" dirty="0" smtClean="0"/>
              <a:t>No of tubs</a:t>
            </a:r>
          </a:p>
          <a:p>
            <a:pPr lvl="1"/>
            <a:r>
              <a:rPr lang="en-GB" sz="2400" dirty="0" smtClean="0"/>
              <a:t>Total cost of all goods on display</a:t>
            </a:r>
          </a:p>
          <a:p>
            <a:pPr lvl="1"/>
            <a:r>
              <a:rPr lang="en-GB" sz="2400" dirty="0" smtClean="0"/>
              <a:t>Total amount saved (with discount)</a:t>
            </a:r>
          </a:p>
          <a:p>
            <a:pPr lvl="2"/>
            <a:r>
              <a:rPr lang="en-GB" dirty="0" smtClean="0"/>
              <a:t>Per tub, per chocolate, per gram of chocolate?</a:t>
            </a:r>
          </a:p>
          <a:p>
            <a:pPr lvl="1"/>
            <a:r>
              <a:rPr lang="en-GB" sz="2400" dirty="0" smtClean="0"/>
              <a:t>No of sweets in a tub?  All the tubs?</a:t>
            </a:r>
          </a:p>
          <a:p>
            <a:pPr lvl="1"/>
            <a:r>
              <a:rPr lang="en-GB" sz="2400" dirty="0" smtClean="0"/>
              <a:t>Amount of sugar on display</a:t>
            </a:r>
          </a:p>
          <a:p>
            <a:pPr lvl="1"/>
            <a:r>
              <a:rPr lang="en-GB" sz="2400" dirty="0" smtClean="0"/>
              <a:t>How much chocolate is eaten over the Christmas period?</a:t>
            </a:r>
            <a:endParaRPr lang="en-GB" sz="2400" dirty="0"/>
          </a:p>
          <a:p>
            <a:r>
              <a:rPr lang="en-GB" sz="2400" dirty="0" smtClean="0"/>
              <a:t>Percentage discount</a:t>
            </a:r>
          </a:p>
          <a:p>
            <a:pPr marL="0" indent="0">
              <a:buNone/>
            </a:pPr>
            <a:r>
              <a:rPr lang="en-GB" sz="2000" b="1" dirty="0" smtClean="0"/>
              <a:t>Ideas to develop further (</a:t>
            </a:r>
            <a:r>
              <a:rPr lang="en-GB" sz="2000" b="1" dirty="0" err="1" smtClean="0"/>
              <a:t>poss</a:t>
            </a:r>
            <a:r>
              <a:rPr lang="en-GB" sz="2000" b="1" dirty="0" smtClean="0"/>
              <a:t> into a lesson) on next 3 slides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9609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769154"/>
            <a:ext cx="5832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E00034"/>
                </a:solidFill>
                <a:latin typeface="+mn-lt"/>
              </a:rPr>
              <a:t>Making the Headlines!</a:t>
            </a:r>
            <a:endParaRPr lang="en-GB" sz="4000" dirty="0">
              <a:solidFill>
                <a:srgbClr val="E00034"/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27163" b="29729"/>
          <a:stretch/>
        </p:blipFill>
        <p:spPr>
          <a:xfrm>
            <a:off x="369281" y="3096300"/>
            <a:ext cx="6660232" cy="34946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93193" y="1847919"/>
            <a:ext cx="1111609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2015</a:t>
            </a:r>
          </a:p>
          <a:p>
            <a:r>
              <a:rPr lang="en-GB" sz="2800" dirty="0" smtClean="0">
                <a:latin typeface="+mn-lt"/>
              </a:rPr>
              <a:t>780g</a:t>
            </a:r>
            <a:endParaRPr lang="en-GB" sz="28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93193" y="3082896"/>
            <a:ext cx="1111609" cy="9541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2017</a:t>
            </a:r>
          </a:p>
          <a:p>
            <a:r>
              <a:rPr lang="en-GB" sz="2800" dirty="0" smtClean="0">
                <a:latin typeface="+mn-lt"/>
              </a:rPr>
              <a:t>750g</a:t>
            </a:r>
            <a:endParaRPr lang="en-GB" sz="28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69557" y="4366565"/>
            <a:ext cx="1111609" cy="9541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2018</a:t>
            </a:r>
          </a:p>
          <a:p>
            <a:r>
              <a:rPr lang="en-GB" sz="2800" dirty="0" smtClean="0">
                <a:latin typeface="+mn-lt"/>
              </a:rPr>
              <a:t>720g</a:t>
            </a:r>
            <a:endParaRPr lang="en-GB" sz="2800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2682" y="3211821"/>
            <a:ext cx="1224136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1985</a:t>
            </a:r>
          </a:p>
          <a:p>
            <a:r>
              <a:rPr lang="en-GB" sz="2800" dirty="0" smtClean="0">
                <a:latin typeface="+mn-lt"/>
              </a:rPr>
              <a:t>1.7kg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96136" y="3222511"/>
            <a:ext cx="1111609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2015</a:t>
            </a:r>
          </a:p>
          <a:p>
            <a:r>
              <a:rPr lang="en-GB" sz="2800" dirty="0" smtClean="0">
                <a:latin typeface="+mn-lt"/>
              </a:rPr>
              <a:t>780g</a:t>
            </a:r>
            <a:endParaRPr lang="en-GB" sz="2800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69557" y="5601542"/>
            <a:ext cx="1111609" cy="95410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+mn-lt"/>
              </a:rPr>
              <a:t>2019</a:t>
            </a:r>
          </a:p>
          <a:p>
            <a:r>
              <a:rPr lang="en-GB" sz="2800" dirty="0" smtClean="0">
                <a:latin typeface="+mn-lt"/>
              </a:rPr>
              <a:t>629g</a:t>
            </a:r>
            <a:endParaRPr lang="en-GB" sz="28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2682" y="1700808"/>
            <a:ext cx="6653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n-lt"/>
              </a:rPr>
              <a:t>How about ‘doing some maths’ on this data and turning it into a newspaper headline or story?</a:t>
            </a: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248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23" y="1982479"/>
            <a:ext cx="6038850" cy="362902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07060" y="817356"/>
            <a:ext cx="88574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000000"/>
                </a:solidFill>
                <a:latin typeface="graphik"/>
              </a:rPr>
              <a:t>Quality Street, Celebrations and Roses tins shrink AGAIN: Size of Christmas favourites has fallen by 40 per cent in past decade despite price staying almost the same</a:t>
            </a:r>
            <a:endParaRPr lang="en-GB" sz="2000" b="1" i="0" dirty="0">
              <a:solidFill>
                <a:srgbClr val="000000"/>
              </a:solidFill>
              <a:effectLst/>
              <a:latin typeface="graphik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60758" y="1531833"/>
            <a:ext cx="28815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cap="all" dirty="0">
                <a:solidFill>
                  <a:srgbClr val="666666"/>
                </a:solidFill>
                <a:latin typeface="graphik"/>
                <a:hlinkClick r:id="rId4"/>
              </a:rPr>
              <a:t>PUBLISHED:</a:t>
            </a:r>
            <a:r>
              <a:rPr lang="en-GB" sz="1200" dirty="0">
                <a:solidFill>
                  <a:srgbClr val="666666"/>
                </a:solidFill>
                <a:latin typeface="graphik"/>
                <a:hlinkClick r:id="rId4"/>
              </a:rPr>
              <a:t> 16:03, 9 December 2018</a:t>
            </a:r>
            <a:r>
              <a:rPr lang="en-GB" sz="1200" dirty="0">
                <a:solidFill>
                  <a:srgbClr val="666666"/>
                </a:solidFill>
                <a:latin typeface="graphik"/>
              </a:rPr>
              <a:t> </a:t>
            </a:r>
            <a:endParaRPr lang="en-GB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1547664" y="4797152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800" b="1" dirty="0" smtClean="0">
                <a:latin typeface="+mn-lt"/>
              </a:rPr>
              <a:t>2018</a:t>
            </a:r>
            <a:endParaRPr lang="en-GB" sz="1800" b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35628" y="4820902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800" b="1" dirty="0" smtClean="0">
                <a:latin typeface="+mn-lt"/>
              </a:rPr>
              <a:t>2018</a:t>
            </a:r>
            <a:endParaRPr lang="en-GB" sz="1800" b="1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01550" y="4827639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800" b="1" dirty="0" smtClean="0">
                <a:latin typeface="+mn-lt"/>
              </a:rPr>
              <a:t>2018</a:t>
            </a:r>
            <a:endParaRPr lang="en-GB" sz="18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4822" y="5760964"/>
            <a:ext cx="2006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2019 – 620g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 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81670" y="6381328"/>
            <a:ext cx="2462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 smtClean="0">
                <a:latin typeface="+mn-lt"/>
              </a:rPr>
              <a:t>Continued on next slide</a:t>
            </a:r>
            <a:endParaRPr lang="en-GB" sz="1600" i="1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42825" y="1833019"/>
            <a:ext cx="1922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 smtClean="0">
                <a:latin typeface="+mn-lt"/>
              </a:rPr>
              <a:t>To read the article click on the date</a:t>
            </a:r>
            <a:endParaRPr lang="en-GB" sz="1600" i="1" dirty="0"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12189" y="5732111"/>
            <a:ext cx="2006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7030A0"/>
                </a:solidFill>
                <a:latin typeface="+mn-lt"/>
              </a:rPr>
              <a:t>2019 – 629g</a:t>
            </a:r>
            <a:r>
              <a:rPr lang="en-GB" dirty="0" smtClean="0">
                <a:solidFill>
                  <a:srgbClr val="7030A0"/>
                </a:solidFill>
                <a:latin typeface="+mn-lt"/>
              </a:rPr>
              <a:t>  </a:t>
            </a:r>
            <a:endParaRPr lang="en-GB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35774" y="5732111"/>
            <a:ext cx="2006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1"/>
                </a:solidFill>
                <a:latin typeface="+mn-lt"/>
              </a:rPr>
              <a:t>2019 </a:t>
            </a:r>
            <a:r>
              <a:rPr lang="en-GB" b="1" smtClean="0">
                <a:solidFill>
                  <a:schemeClr val="accent1"/>
                </a:solidFill>
                <a:latin typeface="+mn-lt"/>
              </a:rPr>
              <a:t>– 650g</a:t>
            </a:r>
            <a:r>
              <a:rPr lang="en-GB" smtClean="0">
                <a:solidFill>
                  <a:schemeClr val="accent1"/>
                </a:solidFill>
                <a:latin typeface="+mn-lt"/>
              </a:rPr>
              <a:t>  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6876256" y="1734102"/>
            <a:ext cx="366569" cy="2483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6481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6686" y="1124744"/>
            <a:ext cx="85465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graphik"/>
              </a:rPr>
              <a:t>From Christmas 2017 to 2018 -The </a:t>
            </a:r>
            <a:r>
              <a:rPr lang="en-GB" dirty="0">
                <a:solidFill>
                  <a:srgbClr val="000000"/>
                </a:solidFill>
                <a:latin typeface="graphik"/>
              </a:rPr>
              <a:t>standard size tub of Quality Street has been reduced from 750g to 720g and Celebrations tins have shrunk from 680g to 650g.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266686" y="2564904"/>
            <a:ext cx="854651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graphik"/>
              </a:rPr>
              <a:t>The company said the equivalent was three </a:t>
            </a:r>
            <a:r>
              <a:rPr lang="en-GB" dirty="0" smtClean="0">
                <a:solidFill>
                  <a:srgbClr val="000000"/>
                </a:solidFill>
                <a:latin typeface="graphik"/>
              </a:rPr>
              <a:t>sweets.</a:t>
            </a:r>
          </a:p>
          <a:p>
            <a:endParaRPr lang="en-GB" dirty="0" smtClean="0">
              <a:solidFill>
                <a:srgbClr val="000000"/>
              </a:solidFill>
              <a:latin typeface="graphik"/>
            </a:endParaRPr>
          </a:p>
          <a:p>
            <a:r>
              <a:rPr lang="en-GB" dirty="0" smtClean="0">
                <a:solidFill>
                  <a:srgbClr val="000000"/>
                </a:solidFill>
                <a:latin typeface="graphik"/>
              </a:rPr>
              <a:t>How many sweets have been lost between Christmas’ …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graphik"/>
              </a:rPr>
              <a:t>2018 to 2019?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graphik"/>
              </a:rPr>
              <a:t>2017 to 2019?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graphik"/>
              </a:rPr>
              <a:t>2015 to 2019?</a:t>
            </a:r>
          </a:p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graphik"/>
              </a:rPr>
              <a:t>1985 to 2019?</a:t>
            </a:r>
          </a:p>
          <a:p>
            <a:endParaRPr lang="en-GB" dirty="0">
              <a:solidFill>
                <a:srgbClr val="000000"/>
              </a:solidFill>
              <a:latin typeface="graphik"/>
            </a:endParaRPr>
          </a:p>
          <a:p>
            <a:r>
              <a:rPr lang="en-GB" dirty="0" smtClean="0">
                <a:solidFill>
                  <a:srgbClr val="000000"/>
                </a:solidFill>
                <a:latin typeface="graphik"/>
              </a:rPr>
              <a:t>What other questions would you like to find the answers to?</a:t>
            </a:r>
          </a:p>
          <a:p>
            <a:r>
              <a:rPr lang="en-GB" dirty="0" smtClean="0">
                <a:solidFill>
                  <a:srgbClr val="000000"/>
                </a:solidFill>
                <a:latin typeface="graphik"/>
              </a:rPr>
              <a:t>How are you going to present your findings?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26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/>
              <a:t>Where is the Maths in that?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84" y="1772816"/>
            <a:ext cx="8460432" cy="475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61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Suggestions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904" y="1484784"/>
            <a:ext cx="8229600" cy="4497363"/>
          </a:xfrm>
        </p:spPr>
        <p:txBody>
          <a:bodyPr/>
          <a:lstStyle/>
          <a:p>
            <a:r>
              <a:rPr lang="en-GB" dirty="0"/>
              <a:t>How many:</a:t>
            </a:r>
          </a:p>
          <a:p>
            <a:pPr lvl="2"/>
            <a:r>
              <a:rPr lang="en-GB" dirty="0"/>
              <a:t>Buildings</a:t>
            </a:r>
          </a:p>
          <a:p>
            <a:pPr lvl="2"/>
            <a:r>
              <a:rPr lang="en-GB" dirty="0"/>
              <a:t>rooms are there in the buildings you can see?</a:t>
            </a:r>
          </a:p>
          <a:p>
            <a:r>
              <a:rPr lang="en-GB" dirty="0"/>
              <a:t>What is the height of the tallest building</a:t>
            </a:r>
            <a:r>
              <a:rPr lang="en-GB" dirty="0" smtClean="0"/>
              <a:t>?</a:t>
            </a:r>
          </a:p>
          <a:p>
            <a:pPr lvl="1"/>
            <a:r>
              <a:rPr lang="en-GB" sz="2000" dirty="0" smtClean="0"/>
              <a:t>Estimate vs actual? In non-standard units </a:t>
            </a:r>
            <a:r>
              <a:rPr lang="en-GB" sz="2000" dirty="0" err="1" smtClean="0"/>
              <a:t>e.g.buses</a:t>
            </a:r>
            <a:r>
              <a:rPr lang="en-GB" sz="2000" dirty="0" smtClean="0"/>
              <a:t>?</a:t>
            </a:r>
            <a:endParaRPr lang="en-GB" sz="2000" dirty="0"/>
          </a:p>
          <a:p>
            <a:r>
              <a:rPr lang="en-GB" dirty="0"/>
              <a:t>How many people work in these buildings?</a:t>
            </a:r>
          </a:p>
          <a:p>
            <a:r>
              <a:rPr lang="en-GB" dirty="0"/>
              <a:t>What area do the buildings cover?</a:t>
            </a:r>
          </a:p>
          <a:p>
            <a:r>
              <a:rPr lang="en-GB" dirty="0"/>
              <a:t>How long </a:t>
            </a:r>
            <a:r>
              <a:rPr lang="en-GB" dirty="0" smtClean="0"/>
              <a:t>do you think it would </a:t>
            </a:r>
            <a:r>
              <a:rPr lang="en-GB" dirty="0"/>
              <a:t>have taken to build all of them?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  <a:latin typeface="+mn-lt"/>
              </a:rPr>
              <a:t>What do you notice?  What do you wonder?</a:t>
            </a:r>
          </a:p>
        </p:txBody>
      </p:sp>
    </p:spTree>
    <p:extLst>
      <p:ext uri="{BB962C8B-B14F-4D97-AF65-F5344CB8AC3E}">
        <p14:creationId xmlns:p14="http://schemas.microsoft.com/office/powerpoint/2010/main" val="285757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16832"/>
            <a:ext cx="7720970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74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Scale</a:t>
            </a:r>
          </a:p>
          <a:p>
            <a:r>
              <a:rPr lang="en-GB" dirty="0" smtClean="0"/>
              <a:t>How many routes from A to B?</a:t>
            </a:r>
          </a:p>
          <a:p>
            <a:r>
              <a:rPr lang="en-GB" dirty="0" smtClean="0"/>
              <a:t>Can you get from A to B without changing trains?</a:t>
            </a:r>
          </a:p>
          <a:p>
            <a:r>
              <a:rPr lang="en-GB" dirty="0" smtClean="0"/>
              <a:t>What is the quickest way from A to B?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260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 dirty="0" smtClean="0"/>
              <a:t>Where is the Maths in that?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660426"/>
            <a:ext cx="74295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23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1"/>
                </a:solidFill>
                <a:latin typeface="+mn-lt"/>
              </a:rPr>
              <a:t>What do you notice?  What do you wonder?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Using data to measure fitness, improve performance</a:t>
            </a:r>
          </a:p>
          <a:p>
            <a:r>
              <a:rPr lang="en-GB" dirty="0" smtClean="0"/>
              <a:t>Units</a:t>
            </a:r>
          </a:p>
          <a:p>
            <a:r>
              <a:rPr lang="en-GB" dirty="0" smtClean="0"/>
              <a:t>Graphs</a:t>
            </a:r>
          </a:p>
          <a:p>
            <a:r>
              <a:rPr lang="en-GB" dirty="0"/>
              <a:t>Average heart rate, oxygen </a:t>
            </a:r>
            <a:r>
              <a:rPr lang="en-GB" dirty="0" smtClean="0"/>
              <a:t>levels</a:t>
            </a:r>
          </a:p>
          <a:p>
            <a:pPr lvl="1"/>
            <a:r>
              <a:rPr lang="en-GB" dirty="0" smtClean="0"/>
              <a:t>compare levels </a:t>
            </a:r>
            <a:r>
              <a:rPr lang="en-GB" dirty="0"/>
              <a:t>of </a:t>
            </a:r>
            <a:r>
              <a:rPr lang="en-GB" dirty="0" smtClean="0"/>
              <a:t>athletes – non athletes</a:t>
            </a:r>
            <a:endParaRPr lang="en-GB" dirty="0"/>
          </a:p>
          <a:p>
            <a:r>
              <a:rPr lang="en-GB" dirty="0"/>
              <a:t>Steps per day – how far do you travel on 10,000 steps?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157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About the AMSP</a:t>
            </a:r>
            <a:br>
              <a:rPr lang="en-GB" dirty="0"/>
            </a:br>
            <a:endParaRPr lang="en-GB" dirty="0"/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2400" dirty="0"/>
              <a:t>A government-funded initiative, managed by </a:t>
            </a:r>
            <a:r>
              <a:rPr lang="en-GB" sz="2400" dirty="0">
                <a:hlinkClick r:id="rId2"/>
              </a:rPr>
              <a:t>MEI</a:t>
            </a:r>
            <a:r>
              <a:rPr lang="en-GB" sz="2400" dirty="0"/>
              <a:t>, providing national support for teachers and students in all state-funded schools and colleges in England.	</a:t>
            </a:r>
          </a:p>
          <a:p>
            <a:r>
              <a:rPr lang="en-GB" sz="2400" dirty="0"/>
              <a:t>It aims to increase participation in AS/A level Mathematics and Further Mathematics, and Core Maths, and improve the teaching of these qualifications.</a:t>
            </a:r>
          </a:p>
          <a:p>
            <a:r>
              <a:rPr lang="en-GB" sz="2400" dirty="0"/>
              <a:t>Additional support is given to those in priority areas to boost social mobility so that, whatever their gender, background or location, students can choose their best maths pathway post-16, and have access to high quality maths teaching. 	</a:t>
            </a:r>
          </a:p>
          <a:p>
            <a:endParaRPr lang="en-GB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0137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975867"/>
            <a:ext cx="8229600" cy="144655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Contact the AMSP</a:t>
            </a:r>
            <a:br>
              <a:rPr lang="en-GB" dirty="0"/>
            </a:br>
            <a:endParaRPr lang="en-GB" dirty="0"/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67139" y="1771068"/>
            <a:ext cx="8229600" cy="37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3800" dirty="0"/>
              <a:t> 	01225 716 492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800" b="1" i="1" dirty="0">
                <a:latin typeface="Font Awesome 5 Free Solid" panose="02000503000000000000" pitchFamily="50" charset="0"/>
              </a:rPr>
              <a:t> </a:t>
            </a:r>
            <a:r>
              <a:rPr lang="en-GB" sz="3800" b="1" i="1">
                <a:latin typeface="Font Awesome 5 Free Solid" panose="02000503000000000000" pitchFamily="50" charset="0"/>
              </a:rPr>
              <a:t>	</a:t>
            </a:r>
            <a:r>
              <a:rPr lang="en-GB" sz="3800" i="1"/>
              <a:t>admin@amsp.org.uk</a:t>
            </a:r>
            <a:endParaRPr lang="en-GB" sz="3800" i="1" dirty="0"/>
          </a:p>
          <a:p>
            <a:pPr marL="0" indent="0">
              <a:lnSpc>
                <a:spcPct val="150000"/>
              </a:lnSpc>
              <a:buNone/>
            </a:pPr>
            <a:r>
              <a:rPr lang="en-GB" sz="3800" dirty="0">
                <a:latin typeface="+mn-lt"/>
              </a:rPr>
              <a:t> 	</a:t>
            </a:r>
            <a:r>
              <a:rPr lang="en-GB" sz="3800" i="1" dirty="0"/>
              <a:t>amsp.org.uk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800" i="1" dirty="0">
                <a:latin typeface="+mn-lt"/>
              </a:rPr>
              <a:t> 	</a:t>
            </a:r>
            <a:r>
              <a:rPr lang="en-GB" sz="3800" dirty="0" err="1">
                <a:latin typeface="+mn-lt"/>
              </a:rPr>
              <a:t>Advanced_Maths</a:t>
            </a:r>
            <a:r>
              <a:rPr lang="en-GB" sz="3800" dirty="0">
                <a:latin typeface="+mn-lt"/>
              </a:rPr>
              <a:t> 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139" y="3991680"/>
            <a:ext cx="337358" cy="54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141" y="4975068"/>
            <a:ext cx="664777" cy="54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3008292"/>
            <a:ext cx="540000" cy="540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139" y="2024904"/>
            <a:ext cx="54019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53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AMSP">
      <a:dk1>
        <a:srgbClr val="002147"/>
      </a:dk1>
      <a:lt1>
        <a:sysClr val="window" lastClr="FFFFFF"/>
      </a:lt1>
      <a:dk2>
        <a:srgbClr val="E00034"/>
      </a:dk2>
      <a:lt2>
        <a:srgbClr val="FCAF17"/>
      </a:lt2>
      <a:accent1>
        <a:srgbClr val="E00034"/>
      </a:accent1>
      <a:accent2>
        <a:srgbClr val="FCAF17"/>
      </a:accent2>
      <a:accent3>
        <a:srgbClr val="002147"/>
      </a:accent3>
      <a:accent4>
        <a:srgbClr val="FFEBCB"/>
      </a:accent4>
      <a:accent5>
        <a:srgbClr val="FF5800"/>
      </a:accent5>
      <a:accent6>
        <a:srgbClr val="50B848"/>
      </a:accent6>
      <a:hlink>
        <a:srgbClr val="E00034"/>
      </a:hlink>
      <a:folHlink>
        <a:srgbClr val="002147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13454</TotalTime>
  <Words>1482</Words>
  <Application>Microsoft Office PowerPoint</Application>
  <PresentationFormat>On-screen Show (4:3)</PresentationFormat>
  <Paragraphs>269</Paragraphs>
  <Slides>38</Slides>
  <Notes>18</Notes>
  <HiddenSlides>20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Arial</vt:lpstr>
      <vt:lpstr>Calibri</vt:lpstr>
      <vt:lpstr>Font Awesome 5 Free Solid</vt:lpstr>
      <vt:lpstr>graphik</vt:lpstr>
      <vt:lpstr>Times</vt:lpstr>
      <vt:lpstr>Wingdings</vt:lpstr>
      <vt:lpstr>ヒラギノ角ゴ Pro W3</vt:lpstr>
      <vt:lpstr>Blank Presentation</vt:lpstr>
      <vt:lpstr>PowerPoint Presentation</vt:lpstr>
      <vt:lpstr>Using the slides</vt:lpstr>
      <vt:lpstr>Using the slides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PowerPoint Presentation</vt:lpstr>
      <vt:lpstr>PowerPoint Presentation</vt:lpstr>
      <vt:lpstr>PowerPoint Presentation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About the AMSP </vt:lpstr>
      <vt:lpstr>Contact the AMSP </vt:lpstr>
    </vt:vector>
  </TitlesOfParts>
  <Company>Rumba Graphic Design Ltd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 PowerPoint Template</dc:title>
  <dc:creator>Simon Rees</dc:creator>
  <cp:lastModifiedBy>Aimee Corbett</cp:lastModifiedBy>
  <cp:revision>175</cp:revision>
  <dcterms:created xsi:type="dcterms:W3CDTF">2012-04-23T14:18:00Z</dcterms:created>
  <dcterms:modified xsi:type="dcterms:W3CDTF">2019-10-31T09:48:50Z</dcterms:modified>
</cp:coreProperties>
</file>